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7" d="100"/>
          <a:sy n="47" d="100"/>
        </p:scale>
        <p:origin x="-10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118-7780-4A82-9172-55BAD62173C3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A19B-C953-4E06-B2FF-6C122CA0B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TREN, KEBIJAKAN &amp; PRAKTEK PENDIDIKAN TINGGI VOKASIONAL DUNIA 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Peni</a:t>
            </a:r>
            <a:r>
              <a:rPr lang="en-US" sz="2400" dirty="0" smtClean="0"/>
              <a:t> </a:t>
            </a:r>
            <a:r>
              <a:rPr lang="en-US" sz="2400" dirty="0" err="1" smtClean="0"/>
              <a:t>Handayani</a:t>
            </a:r>
            <a:endParaRPr lang="en-US" sz="2400" dirty="0" smtClean="0"/>
          </a:p>
          <a:p>
            <a:r>
              <a:rPr lang="en-US" sz="2400" dirty="0" err="1" smtClean="0"/>
              <a:t>Disampaikan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WorkShop</a:t>
            </a:r>
            <a:r>
              <a:rPr lang="en-US" sz="2400" dirty="0" smtClean="0"/>
              <a:t> </a:t>
            </a:r>
            <a:r>
              <a:rPr lang="en-US" sz="2400" dirty="0" err="1" smtClean="0"/>
              <a:t>Kurikulum</a:t>
            </a:r>
            <a:r>
              <a:rPr lang="en-US" sz="2400" dirty="0" smtClean="0"/>
              <a:t> Dual-system </a:t>
            </a:r>
            <a:r>
              <a:rPr lang="en-US" sz="2400" dirty="0" err="1" smtClean="0"/>
              <a:t>Politeknik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 smtClean="0"/>
              <a:t> Ambon</a:t>
            </a:r>
          </a:p>
          <a:p>
            <a:r>
              <a:rPr lang="en-US" sz="2400" dirty="0" err="1" smtClean="0"/>
              <a:t>Desember</a:t>
            </a:r>
            <a:r>
              <a:rPr lang="en-US" sz="2400" dirty="0" smtClean="0"/>
              <a:t>, 2017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HASIL REFORMASI PENDIDIKAN DI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1980-1990: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VET China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drastis</a:t>
            </a:r>
            <a:r>
              <a:rPr lang="en-US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1990 – 2000: China </a:t>
            </a:r>
            <a:r>
              <a:rPr lang="en-US" dirty="0" err="1" smtClean="0">
                <a:sym typeface="Wingdings" pitchFamily="2" charset="2"/>
              </a:rPr>
              <a:t>mengubah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strategi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ekonomi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terpusat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ekonomi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pasar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kebutuhan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shareholders</a:t>
            </a:r>
            <a:r>
              <a:rPr lang="en-US" dirty="0" smtClean="0">
                <a:sym typeface="Wingdings" pitchFamily="2" charset="2"/>
              </a:rPr>
              <a:t>; VET </a:t>
            </a:r>
            <a:r>
              <a:rPr lang="en-US" dirty="0" err="1" smtClean="0">
                <a:sym typeface="Wingdings" pitchFamily="2" charset="2"/>
              </a:rPr>
              <a:t>menyesuaikan</a:t>
            </a:r>
            <a:r>
              <a:rPr lang="en-US" dirty="0" smtClean="0">
                <a:sym typeface="Wingdings" pitchFamily="2" charset="2"/>
              </a:rPr>
              <a:t> dg </a:t>
            </a:r>
            <a:r>
              <a:rPr lang="en-US" dirty="0" err="1" smtClean="0">
                <a:sym typeface="Wingdings" pitchFamily="2" charset="2"/>
              </a:rPr>
              <a:t>perubahan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struktur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ekonomi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industri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FENOMENA AEC/MEA SEJAK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PASAR TUNGGAL PRODUK DAN JASA</a:t>
            </a:r>
          </a:p>
          <a:p>
            <a:r>
              <a:rPr lang="en-US" dirty="0" smtClean="0"/>
              <a:t>ALIRAN </a:t>
            </a:r>
            <a:r>
              <a:rPr lang="en-US" dirty="0" smtClean="0"/>
              <a:t>BEBAS TENAGA </a:t>
            </a:r>
            <a:r>
              <a:rPr lang="en-US" dirty="0" smtClean="0"/>
              <a:t>KERJA &amp; BARANG </a:t>
            </a:r>
            <a:r>
              <a:rPr lang="en-US" dirty="0" smtClean="0"/>
              <a:t>ANTAR NEGARA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Persaingan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ketat</a:t>
            </a:r>
            <a:endParaRPr lang="en-US" dirty="0" smtClean="0"/>
          </a:p>
          <a:p>
            <a:r>
              <a:rPr lang="en-US" dirty="0" smtClean="0"/>
              <a:t>TUNTUTAN KOMPETENSI TINGGI </a:t>
            </a:r>
            <a:r>
              <a:rPr lang="en-US" dirty="0" smtClean="0"/>
              <a:t>DI SETIAP PEKERJAAN &amp; </a:t>
            </a:r>
            <a:r>
              <a:rPr lang="en-US" b="1" dirty="0" smtClean="0"/>
              <a:t>PENGAKUAN</a:t>
            </a:r>
            <a:r>
              <a:rPr lang="en-US" dirty="0" smtClean="0"/>
              <a:t> ATAS KOMPETENSI TSB</a:t>
            </a:r>
          </a:p>
          <a:p>
            <a:r>
              <a:rPr lang="en-US" b="1" dirty="0" smtClean="0">
                <a:sym typeface="Wingdings" pitchFamily="2" charset="2"/>
              </a:rPr>
              <a:t>STANDAR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PRODUK</a:t>
            </a:r>
            <a:r>
              <a:rPr lang="en-US" dirty="0" smtClean="0">
                <a:sym typeface="Wingdings" pitchFamily="2" charset="2"/>
              </a:rPr>
              <a:t> (BARANG &amp; JASA) MAKIN </a:t>
            </a:r>
            <a:r>
              <a:rPr lang="en-US" dirty="0" smtClean="0">
                <a:sym typeface="Wingdings" pitchFamily="2" charset="2"/>
              </a:rPr>
              <a:t>TINGGI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TREN PEKERJAAN ERA AEC/MEA</a:t>
            </a:r>
            <a:endParaRPr lang="en-US" sz="3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06370" y="2928934"/>
            <a:ext cx="2714644" cy="1857388"/>
            <a:chOff x="2786050" y="2857496"/>
            <a:chExt cx="2714644" cy="1857388"/>
          </a:xfrm>
        </p:grpSpPr>
        <p:sp>
          <p:nvSpPr>
            <p:cNvPr id="6" name="Oval 5"/>
            <p:cNvSpPr/>
            <p:nvPr/>
          </p:nvSpPr>
          <p:spPr>
            <a:xfrm>
              <a:off x="2786050" y="2857496"/>
              <a:ext cx="2714644" cy="18573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85040" y="2940792"/>
              <a:ext cx="212990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Konsep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pasar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tunggal</a:t>
              </a:r>
              <a:r>
                <a:rPr lang="en-US" sz="2000" dirty="0" smtClean="0"/>
                <a:t> ASEAN: </a:t>
              </a:r>
              <a:r>
                <a:rPr lang="en-US" sz="2000" dirty="0" err="1" smtClean="0"/>
                <a:t>kebebasan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aliran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produk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barang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jasa</a:t>
              </a:r>
              <a:endParaRPr lang="en-US" sz="2000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00430" y="1142984"/>
            <a:ext cx="1785950" cy="1454694"/>
            <a:chOff x="3424460" y="1423420"/>
            <a:chExt cx="1785950" cy="145469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1423420"/>
              <a:ext cx="1655470" cy="1062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3424460" y="247800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Hasil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Pertanian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00100" y="1578106"/>
            <a:ext cx="2143140" cy="1471680"/>
            <a:chOff x="1000100" y="1578106"/>
            <a:chExt cx="2143140" cy="1471680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71579" y="1578106"/>
              <a:ext cx="1886499" cy="1105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1000100" y="264967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Produk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Elektronik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29322" y="3149742"/>
            <a:ext cx="1785950" cy="1779456"/>
            <a:chOff x="5786446" y="3286124"/>
            <a:chExt cx="1785950" cy="1779456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57884" y="3286124"/>
              <a:ext cx="1643074" cy="111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5786446" y="4357694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Jasa</a:t>
              </a:r>
              <a:r>
                <a:rPr lang="en-US" sz="2000" dirty="0" smtClean="0"/>
                <a:t> MR </a:t>
              </a:r>
              <a:r>
                <a:rPr lang="en-US" sz="2000" dirty="0" err="1" smtClean="0"/>
                <a:t>bidang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Kelistrikan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85984" y="5000636"/>
            <a:ext cx="1523989" cy="1471680"/>
            <a:chOff x="3929058" y="4929198"/>
            <a:chExt cx="1523989" cy="1471680"/>
          </a:xfrm>
        </p:grpSpPr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29058" y="4929198"/>
              <a:ext cx="1523989" cy="1066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3952849" y="6000768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Health Care</a:t>
              </a:r>
              <a:endParaRPr lang="en-US" sz="2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72132" y="1285860"/>
            <a:ext cx="2357454" cy="1708296"/>
            <a:chOff x="5572132" y="1285860"/>
            <a:chExt cx="2357454" cy="1708296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57884" y="1285860"/>
              <a:ext cx="1714512" cy="1331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6" name="TextBox 25"/>
            <p:cNvSpPr txBox="1"/>
            <p:nvPr/>
          </p:nvSpPr>
          <p:spPr>
            <a:xfrm>
              <a:off x="5572132" y="2594046"/>
              <a:ext cx="235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Renewable energy</a:t>
              </a:r>
              <a:endParaRPr lang="en-US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3484" y="3500438"/>
            <a:ext cx="1562082" cy="1587722"/>
            <a:chOff x="1357290" y="4714884"/>
            <a:chExt cx="1562082" cy="1587722"/>
          </a:xfrm>
        </p:grpSpPr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57290" y="4714884"/>
              <a:ext cx="1562082" cy="1166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357290" y="5902496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Green Jobs</a:t>
              </a:r>
              <a:endParaRPr lang="en-US" sz="2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00562" y="5072074"/>
            <a:ext cx="3000396" cy="1263308"/>
            <a:chOff x="5072066" y="5000636"/>
            <a:chExt cx="3000396" cy="1263308"/>
          </a:xfrm>
        </p:grpSpPr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72066" y="5000636"/>
              <a:ext cx="1000132" cy="1263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TextBox 42"/>
            <p:cNvSpPr txBox="1"/>
            <p:nvPr/>
          </p:nvSpPr>
          <p:spPr>
            <a:xfrm>
              <a:off x="5929322" y="5072074"/>
              <a:ext cx="2143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Jasa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Pengujian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peralatan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listrik</a:t>
              </a:r>
              <a:r>
                <a:rPr lang="en-US" sz="2000" dirty="0" smtClean="0"/>
                <a:t> &amp; </a:t>
              </a:r>
              <a:r>
                <a:rPr lang="en-US" sz="2000" dirty="0" err="1" smtClean="0"/>
                <a:t>kendali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proses</a:t>
              </a:r>
              <a:endParaRPr lang="en-US" sz="2000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5643570" y="3571876"/>
            <a:ext cx="28575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3540000">
            <a:off x="4829289" y="4635146"/>
            <a:ext cx="28575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 flipV="1">
            <a:off x="2379724" y="3786190"/>
            <a:ext cx="33488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2160000" flipH="1" flipV="1">
            <a:off x="2643634" y="3027206"/>
            <a:ext cx="28575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-3840000" flipH="1" flipV="1">
            <a:off x="3085040" y="4589778"/>
            <a:ext cx="28575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 flipH="1" flipV="1">
            <a:off x="4083571" y="2518442"/>
            <a:ext cx="28575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KEBIJAKAN PTV YG DIPERLUKAN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FLEKSIBEL TAK TERJEBAK HAL-2 YG SANGAT TEKNIS , TETAPI MENGARAH PADA PENCAPAIAN VISI MISI &amp; TUJUAN PTV</a:t>
            </a:r>
          </a:p>
          <a:p>
            <a:r>
              <a:rPr lang="en-US" dirty="0" smtClean="0"/>
              <a:t>BERORIENTASI PADA PENGEMBANGAN POTENSI INDIVIDU </a:t>
            </a:r>
            <a:r>
              <a:rPr lang="en-US" dirty="0" err="1" smtClean="0"/>
              <a:t>dan</a:t>
            </a:r>
            <a:r>
              <a:rPr lang="en-US" dirty="0" smtClean="0"/>
              <a:t> PTV (</a:t>
            </a:r>
            <a:r>
              <a:rPr lang="en-US" dirty="0" err="1" smtClean="0"/>
              <a:t>Filosofi</a:t>
            </a:r>
            <a:r>
              <a:rPr lang="en-US" dirty="0" smtClean="0"/>
              <a:t> Dewey, UU No 12/2012, </a:t>
            </a:r>
            <a:r>
              <a:rPr lang="en-US" dirty="0" err="1" smtClean="0"/>
              <a:t>ttg</a:t>
            </a:r>
            <a:r>
              <a:rPr lang="en-US" dirty="0" smtClean="0"/>
              <a:t> PT, </a:t>
            </a:r>
            <a:r>
              <a:rPr lang="en-US" dirty="0" err="1" smtClean="0"/>
              <a:t>ps</a:t>
            </a:r>
            <a:r>
              <a:rPr lang="en-US" dirty="0" smtClean="0"/>
              <a:t> 6.f, 6.g; </a:t>
            </a:r>
            <a:r>
              <a:rPr lang="en-US" dirty="0" err="1" smtClean="0"/>
              <a:t>ps</a:t>
            </a:r>
            <a:r>
              <a:rPr lang="en-US" dirty="0" smtClean="0"/>
              <a:t> 16)</a:t>
            </a:r>
          </a:p>
          <a:p>
            <a:r>
              <a:rPr lang="en-US" dirty="0" smtClean="0"/>
              <a:t>BERBASIS </a:t>
            </a:r>
            <a:r>
              <a:rPr lang="en-US" i="1" dirty="0" smtClean="0"/>
              <a:t>OUTCOMES </a:t>
            </a:r>
            <a:r>
              <a:rPr lang="en-US" dirty="0" smtClean="0"/>
              <a:t>(</a:t>
            </a:r>
            <a:r>
              <a:rPr lang="en-US" dirty="0" err="1" smtClean="0"/>
              <a:t>Kepmenristek</a:t>
            </a:r>
            <a:r>
              <a:rPr lang="en-US" dirty="0" err="1" smtClean="0"/>
              <a:t>dikti</a:t>
            </a:r>
            <a:r>
              <a:rPr lang="en-US" dirty="0" smtClean="0"/>
              <a:t> no 44/ 2015,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smtClean="0"/>
              <a:t>SNPT</a:t>
            </a:r>
            <a:endParaRPr lang="en-US" dirty="0" smtClean="0"/>
          </a:p>
          <a:p>
            <a:r>
              <a:rPr lang="en-US" dirty="0" smtClean="0"/>
              <a:t>MENDUKUNG PENGEMBANGAN EKONOMI </a:t>
            </a:r>
          </a:p>
          <a:p>
            <a:r>
              <a:rPr lang="en-US" dirty="0" smtClean="0"/>
              <a:t>PENJAMINAN MUTU YG LEBIH HUMANIS (</a:t>
            </a:r>
            <a:r>
              <a:rPr lang="en-US" dirty="0" err="1" smtClean="0"/>
              <a:t>Brodjonegoro</a:t>
            </a:r>
            <a:r>
              <a:rPr lang="en-US" dirty="0" smtClean="0"/>
              <a:t>, 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&amp; </a:t>
            </a:r>
            <a:r>
              <a:rPr lang="en-US" dirty="0" smtClean="0"/>
              <a:t>Model </a:t>
            </a:r>
            <a:r>
              <a:rPr lang="en-US" dirty="0" err="1" smtClean="0"/>
              <a:t>Penyelenggaraan</a:t>
            </a:r>
            <a:r>
              <a:rPr lang="en-US" dirty="0" smtClean="0"/>
              <a:t> </a:t>
            </a:r>
            <a:r>
              <a:rPr lang="en-US" dirty="0" smtClean="0"/>
              <a:t>VET &amp; PTV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: </a:t>
            </a:r>
            <a:r>
              <a:rPr lang="en-US" dirty="0" err="1" smtClean="0"/>
              <a:t>Misl</a:t>
            </a:r>
            <a:r>
              <a:rPr lang="en-US" dirty="0" smtClean="0"/>
              <a:t>. </a:t>
            </a:r>
            <a:r>
              <a:rPr lang="en-US" dirty="0" err="1" smtClean="0"/>
              <a:t>Politeknik</a:t>
            </a:r>
            <a:r>
              <a:rPr lang="en-US" dirty="0" smtClean="0"/>
              <a:t> Gajah Tunggal; TVE &amp; PTV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Jerman</a:t>
            </a:r>
            <a:r>
              <a:rPr lang="en-US" dirty="0" smtClean="0"/>
              <a:t>, Austria, </a:t>
            </a:r>
            <a:r>
              <a:rPr lang="en-US" dirty="0" err="1" smtClean="0"/>
              <a:t>dan</a:t>
            </a:r>
            <a:r>
              <a:rPr lang="en-US" dirty="0" smtClean="0"/>
              <a:t> Swiss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kerjasama</a:t>
            </a:r>
            <a:r>
              <a:rPr lang="en-US" dirty="0" smtClean="0"/>
              <a:t> dg </a:t>
            </a:r>
            <a:r>
              <a:rPr lang="en-US" dirty="0" err="1" smtClean="0"/>
              <a:t>industri</a:t>
            </a:r>
            <a:r>
              <a:rPr lang="en-US" dirty="0" smtClean="0"/>
              <a:t>: </a:t>
            </a:r>
            <a:r>
              <a:rPr lang="en-US" dirty="0" err="1" smtClean="0"/>
              <a:t>misl</a:t>
            </a:r>
            <a:r>
              <a:rPr lang="en-US" dirty="0" smtClean="0"/>
              <a:t>; ATMI-Solo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Kampus</a:t>
            </a:r>
            <a:r>
              <a:rPr lang="en-US" dirty="0" smtClean="0"/>
              <a:t> minim </a:t>
            </a:r>
            <a:r>
              <a:rPr lang="en-US" dirty="0" err="1" smtClean="0"/>
              <a:t>peralatan</a:t>
            </a:r>
            <a:r>
              <a:rPr lang="en-US" dirty="0" smtClean="0"/>
              <a:t>, </a:t>
            </a:r>
            <a:r>
              <a:rPr lang="en-US" dirty="0" err="1" smtClean="0"/>
              <a:t>lingkungan</a:t>
            </a:r>
            <a:r>
              <a:rPr lang="en-US" dirty="0" smtClean="0"/>
              <a:t> minim </a:t>
            </a:r>
            <a:r>
              <a:rPr lang="en-US" dirty="0" err="1" smtClean="0"/>
              <a:t>industri</a:t>
            </a:r>
            <a:r>
              <a:rPr lang="en-US" dirty="0" smtClean="0"/>
              <a:t>, SDM </a:t>
            </a:r>
            <a:r>
              <a:rPr lang="en-US" dirty="0" err="1" smtClean="0"/>
              <a:t>berpengetahuan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berketerampilan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Kampus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sbg</a:t>
            </a:r>
            <a:r>
              <a:rPr lang="en-US" dirty="0" smtClean="0">
                <a:sym typeface="Wingdings" pitchFamily="2" charset="2"/>
              </a:rPr>
              <a:t> “EO” home industries, </a:t>
            </a:r>
            <a:r>
              <a:rPr lang="en-US" dirty="0" err="1" smtClean="0">
                <a:sym typeface="Wingdings" pitchFamily="2" charset="2"/>
              </a:rPr>
              <a:t>mhs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sebagai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pekerja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terampil</a:t>
            </a:r>
            <a:r>
              <a:rPr lang="en-US" dirty="0" smtClean="0">
                <a:sym typeface="Wingdings" pitchFamily="2" charset="2"/>
              </a:rPr>
              <a:t> dg </a:t>
            </a:r>
            <a:r>
              <a:rPr lang="en-US" dirty="0" err="1" smtClean="0">
                <a:sym typeface="Wingdings" pitchFamily="2" charset="2"/>
              </a:rPr>
              <a:t>standar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industri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rumah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lingkungan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rumah</a:t>
            </a:r>
            <a:r>
              <a:rPr lang="en-US" dirty="0" smtClean="0">
                <a:sym typeface="Wingdings" pitchFamily="2" charset="2"/>
              </a:rPr>
              <a:t> masing-2: </a:t>
            </a:r>
            <a:r>
              <a:rPr lang="en-US" dirty="0" err="1" smtClean="0">
                <a:sym typeface="Wingdings" pitchFamily="2" charset="2"/>
              </a:rPr>
              <a:t>misl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Taiwan </a:t>
            </a:r>
            <a:r>
              <a:rPr lang="en-US" dirty="0" err="1" smtClean="0">
                <a:sym typeface="Wingdings" pitchFamily="2" charset="2"/>
              </a:rPr>
              <a:t>awal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tahun</a:t>
            </a:r>
            <a:r>
              <a:rPr lang="en-US" dirty="0" smtClean="0">
                <a:sym typeface="Wingdings" pitchFamily="2" charset="2"/>
              </a:rPr>
              <a:t> 1950-an, Thailand </a:t>
            </a:r>
            <a:r>
              <a:rPr lang="en-US" dirty="0" err="1" smtClean="0">
                <a:sym typeface="Wingdings" pitchFamily="2" charset="2"/>
              </a:rPr>
              <a:t>bidang</a:t>
            </a:r>
            <a:r>
              <a:rPr lang="en-US" dirty="0" smtClean="0">
                <a:sym typeface="Wingdings" pitchFamily="2" charset="2"/>
              </a:rPr>
              <a:t> agriculture (</a:t>
            </a:r>
            <a:r>
              <a:rPr lang="en-US" dirty="0" err="1" smtClean="0">
                <a:sym typeface="Wingdings" pitchFamily="2" charset="2"/>
              </a:rPr>
              <a:t>riset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industrialisasi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pertanian</a:t>
            </a:r>
            <a:r>
              <a:rPr lang="en-US" dirty="0" smtClean="0">
                <a:sym typeface="Wingdings" pitchFamily="2" charset="2"/>
              </a:rPr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&amp; Model </a:t>
            </a:r>
            <a:r>
              <a:rPr lang="en-US" dirty="0" err="1" smtClean="0"/>
              <a:t>Penyelenggaraan</a:t>
            </a:r>
            <a:r>
              <a:rPr lang="en-US" dirty="0" smtClean="0"/>
              <a:t> VET &amp; PTV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28638" indent="-528638">
              <a:buNone/>
            </a:pPr>
            <a:r>
              <a:rPr lang="en-US" dirty="0" smtClean="0"/>
              <a:t>Di </a:t>
            </a:r>
            <a:r>
              <a:rPr lang="en-US" dirty="0" smtClean="0"/>
              <a:t>CHINA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smtClean="0"/>
              <a:t>1980an: </a:t>
            </a:r>
          </a:p>
          <a:p>
            <a:pPr marL="528638" indent="-528638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terampil</a:t>
            </a:r>
            <a:r>
              <a:rPr lang="en-US" dirty="0" smtClean="0"/>
              <a:t> &lt;&lt; 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528638" indent="-528638"/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terampil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VET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dg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</a:p>
          <a:p>
            <a:pPr marL="528638" indent="-528638"/>
            <a:r>
              <a:rPr lang="en-US" dirty="0" err="1" smtClean="0"/>
              <a:t>Kurikulum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tertinggal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endParaRPr lang="en-US" dirty="0" smtClean="0"/>
          </a:p>
          <a:p>
            <a:pPr marL="528638" indent="-528638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beradaptasi</a:t>
            </a:r>
            <a:r>
              <a:rPr lang="en-US" dirty="0" smtClean="0"/>
              <a:t> dg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&amp; Model </a:t>
            </a:r>
            <a:r>
              <a:rPr lang="en-US" dirty="0" err="1" smtClean="0"/>
              <a:t>Penyelenggaraan</a:t>
            </a:r>
            <a:r>
              <a:rPr lang="en-US" dirty="0" smtClean="0"/>
              <a:t> VET &amp; PTV </a:t>
            </a:r>
            <a:r>
              <a:rPr lang="en-US" dirty="0" smtClean="0"/>
              <a:t>(3) </a:t>
            </a:r>
            <a:r>
              <a:rPr lang="en-US" dirty="0" err="1" smtClean="0"/>
              <a:t>di</a:t>
            </a:r>
            <a:r>
              <a:rPr lang="en-US" dirty="0" smtClean="0"/>
              <a:t>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12800" indent="-447675"/>
            <a:r>
              <a:rPr lang="en-US" dirty="0" err="1" smtClean="0"/>
              <a:t>Kapasitas</a:t>
            </a:r>
            <a:r>
              <a:rPr lang="en-US" dirty="0" smtClean="0"/>
              <a:t> VET </a:t>
            </a:r>
            <a:r>
              <a:rPr lang="en-US" dirty="0" err="1" smtClean="0"/>
              <a:t>rendah</a:t>
            </a:r>
            <a:r>
              <a:rPr lang="en-US" dirty="0" smtClean="0"/>
              <a:t>: Guru/</a:t>
            </a:r>
            <a:r>
              <a:rPr lang="en-US" dirty="0" err="1" smtClean="0"/>
              <a:t>dosen</a:t>
            </a:r>
            <a:r>
              <a:rPr lang="en-US" dirty="0" smtClean="0"/>
              <a:t> , </a:t>
            </a:r>
            <a:r>
              <a:rPr lang="en-US" dirty="0" err="1" smtClean="0"/>
              <a:t>sarpras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, </a:t>
            </a:r>
          </a:p>
          <a:p>
            <a:pPr marL="812800" indent="-447675"/>
            <a:r>
              <a:rPr lang="en-US" dirty="0" err="1" smtClean="0"/>
              <a:t>Riset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VET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, </a:t>
            </a:r>
            <a:r>
              <a:rPr lang="en-US" dirty="0" err="1" smtClean="0"/>
              <a:t>shg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endParaRPr lang="en-US" dirty="0" smtClean="0"/>
          </a:p>
          <a:p>
            <a:pPr marL="812800" indent="-447675"/>
            <a:r>
              <a:rPr lang="en-US" dirty="0" err="1" smtClean="0"/>
              <a:t>Pendidikan</a:t>
            </a:r>
            <a:r>
              <a:rPr lang="en-US" dirty="0" smtClean="0"/>
              <a:t> VET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berkesinambungan</a:t>
            </a:r>
            <a:r>
              <a:rPr lang="en-US" dirty="0" smtClean="0"/>
              <a:t>;</a:t>
            </a:r>
          </a:p>
          <a:p>
            <a:pPr marL="812800" indent="-447675"/>
            <a:r>
              <a:rPr lang="en-US" dirty="0" smtClean="0"/>
              <a:t>Program VET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dg Job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karier</a:t>
            </a:r>
            <a:r>
              <a:rPr lang="en-US" dirty="0" smtClean="0"/>
              <a:t> (</a:t>
            </a:r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)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prakualifikasi</a:t>
            </a:r>
            <a:r>
              <a:rPr lang="en-US" dirty="0" smtClean="0"/>
              <a:t>  </a:t>
            </a:r>
            <a:r>
              <a:rPr lang="en-US" dirty="0" err="1" smtClean="0"/>
              <a:t>universitas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REFORMASI PENDIDIKAN DI CHINA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STRATEGI: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China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IPTEK &amp;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/ </a:t>
            </a:r>
            <a:r>
              <a:rPr lang="en-US" dirty="0" err="1" smtClean="0"/>
              <a:t>memonitor</a:t>
            </a:r>
            <a:r>
              <a:rPr lang="en-US" dirty="0" smtClean="0"/>
              <a:t>, </a:t>
            </a:r>
            <a:r>
              <a:rPr lang="en-US" dirty="0" err="1" smtClean="0"/>
              <a:t>mengevaluasi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rekonstruksi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link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vokasional</a:t>
            </a:r>
            <a:r>
              <a:rPr lang="en-US" dirty="0" smtClean="0"/>
              <a:t> dg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i="1" dirty="0" smtClean="0"/>
              <a:t>pathways </a:t>
            </a:r>
            <a:r>
              <a:rPr lang="en-US" dirty="0" err="1" smtClean="0"/>
              <a:t>dan</a:t>
            </a:r>
            <a:r>
              <a:rPr lang="en-US" dirty="0" smtClean="0"/>
              <a:t> link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vokasional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jenjang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berkesinambungan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REFORMASI PENDIDIKAN DI CHINA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&amp;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China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internasional</a:t>
            </a:r>
            <a:r>
              <a:rPr lang="en-US" dirty="0" smtClean="0"/>
              <a:t> &amp; </a:t>
            </a:r>
            <a:r>
              <a:rPr lang="en-US" dirty="0" err="1" smtClean="0"/>
              <a:t>pertukaran</a:t>
            </a:r>
            <a:r>
              <a:rPr lang="en-US" dirty="0" smtClean="0"/>
              <a:t> VET dg </a:t>
            </a:r>
            <a:r>
              <a:rPr lang="en-US" dirty="0" err="1" smtClean="0"/>
              <a:t>negara</a:t>
            </a:r>
            <a:r>
              <a:rPr lang="en-US" dirty="0" smtClean="0"/>
              <a:t> lain: </a:t>
            </a:r>
            <a:r>
              <a:rPr lang="en-US" dirty="0" err="1" smtClean="0"/>
              <a:t>Pemerintah</a:t>
            </a:r>
            <a:r>
              <a:rPr lang="en-US" dirty="0" smtClean="0"/>
              <a:t> China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Jerman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pemandu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China </a:t>
            </a:r>
            <a:r>
              <a:rPr lang="en-US" dirty="0" err="1" smtClean="0"/>
              <a:t>membangun</a:t>
            </a:r>
            <a:r>
              <a:rPr lang="en-US" dirty="0" smtClean="0"/>
              <a:t> VET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menaikkan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saing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Membangun</a:t>
            </a:r>
            <a:r>
              <a:rPr lang="en-US" dirty="0" smtClean="0"/>
              <a:t> link dg </a:t>
            </a:r>
            <a:r>
              <a:rPr lang="en-US" dirty="0" err="1" smtClean="0"/>
              <a:t>industri</a:t>
            </a:r>
            <a:r>
              <a:rPr lang="en-US" dirty="0" smtClean="0"/>
              <a:t>: </a:t>
            </a:r>
            <a:r>
              <a:rPr lang="en-US" dirty="0" err="1" smtClean="0"/>
              <a:t>melaksanakan</a:t>
            </a:r>
            <a:r>
              <a:rPr lang="en-US" dirty="0" smtClean="0"/>
              <a:t> VET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dual system, </a:t>
            </a:r>
            <a:r>
              <a:rPr lang="en-US" dirty="0" err="1" smtClean="0">
                <a:sym typeface="Wingdings" pitchFamily="2" charset="2"/>
              </a:rPr>
              <a:t>materi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dirty="0" err="1" smtClean="0">
                <a:sym typeface="Wingdings" pitchFamily="2" charset="2"/>
              </a:rPr>
              <a:t>pembelajaran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dikembangkan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berbasis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karier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7. VET </a:t>
            </a:r>
            <a:r>
              <a:rPr lang="en-US" dirty="0" err="1" smtClean="0">
                <a:sym typeface="Wingdings" pitchFamily="2" charset="2"/>
              </a:rPr>
              <a:t>diarahkan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membantu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rekonstruksi</a:t>
            </a:r>
            <a:r>
              <a:rPr lang="en-US" dirty="0" smtClean="0">
                <a:sym typeface="Wingdings" pitchFamily="2" charset="2"/>
              </a:rPr>
              <a:t> China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557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TREN, KEBIJAKAN &amp; PRAKTEK PENDIDIKAN TINGGI VOKASIONAL DUNIA  </vt:lpstr>
      <vt:lpstr>FENOMENA AEC/MEA SEJAK 2015</vt:lpstr>
      <vt:lpstr>TREN PEKERJAAN ERA AEC/MEA</vt:lpstr>
      <vt:lpstr>KEBIJAKAN PTV YG DIPERLUKAN</vt:lpstr>
      <vt:lpstr>Masalah &amp; Model Penyelenggaraan VET &amp; PTV (1)</vt:lpstr>
      <vt:lpstr>Masalah &amp; Model Penyelenggaraan VET &amp; PTV (2)</vt:lpstr>
      <vt:lpstr>Masalah &amp; Model Penyelenggaraan VET &amp; PTV (3) di China</vt:lpstr>
      <vt:lpstr>REFORMASI PENDIDIKAN DI CHINA (1)</vt:lpstr>
      <vt:lpstr>REFORMASI PENDIDIKAN DI CHINA (2)</vt:lpstr>
      <vt:lpstr>HASIL REFORMASI PENDIDIKAN DI CHINA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TREN, KEBIJAKAN &amp; PRAKTEK PENDIDIKAN TINGGI VOKASIONAL DUNIA  </dc:title>
  <dc:creator>-</dc:creator>
  <cp:lastModifiedBy>-</cp:lastModifiedBy>
  <cp:revision>72</cp:revision>
  <dcterms:created xsi:type="dcterms:W3CDTF">2017-12-08T23:58:00Z</dcterms:created>
  <dcterms:modified xsi:type="dcterms:W3CDTF">2017-12-10T13:18:50Z</dcterms:modified>
</cp:coreProperties>
</file>