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2" r:id="rId7"/>
    <p:sldId id="263" r:id="rId8"/>
    <p:sldId id="482" r:id="rId9"/>
    <p:sldId id="4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48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00"/>
    <a:srgbClr val="FFA72A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7/26/2022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7/26/2022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7CB7-6900-4CC7-95AC-7A54B062F51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8748713"/>
            <a:ext cx="6308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1000" dirty="0">
                <a:latin typeface="+mn-lt" charset="0"/>
                <a:ea typeface="+mn-ea" charset="0"/>
                <a:cs typeface="+mn-ea" charset="0"/>
              </a:rPr>
              <a:t>© Software University Foundation – </a:t>
            </a:r>
            <a:r>
              <a:rPr lang="en-US" sz="1000" u="sng" dirty="0">
                <a:latin typeface="+mn-lt" charset="0"/>
                <a:ea typeface="+mn-ea" charset="0"/>
                <a:cs typeface="+mn-ea" charset="0"/>
                <a:hlinkClick r:id="rId3"/>
              </a:rPr>
              <a:t>http://softuni.org</a:t>
            </a:r>
          </a:p>
          <a:p>
            <a:pPr hangingPunct="1">
              <a:lnSpc>
                <a:spcPct val="100000"/>
              </a:lnSpc>
            </a:pPr>
            <a:r>
              <a:rPr lang="en-US" sz="1000" dirty="0">
                <a:latin typeface="+mn-lt" charset="0"/>
                <a:ea typeface="+mn-ea" charset="0"/>
                <a:cs typeface="+mn-ea" charset="0"/>
              </a:rPr>
              <a:t>This work is licensed under the </a:t>
            </a:r>
            <a:r>
              <a:rPr lang="en-US" sz="1000" u="sng" dirty="0">
                <a:latin typeface="+mn-lt" charset="0"/>
                <a:ea typeface="+mn-ea" charset="0"/>
                <a:cs typeface="+mn-ea" charset="0"/>
                <a:hlinkClick r:id="rId4"/>
              </a:rPr>
              <a:t>Creative Commons Attribution-</a:t>
            </a:r>
            <a:r>
              <a:rPr lang="en-US" sz="1000" u="sng" dirty="0" err="1">
                <a:latin typeface="+mn-lt" charset="0"/>
                <a:ea typeface="+mn-ea" charset="0"/>
                <a:cs typeface="+mn-ea" charset="0"/>
                <a:hlinkClick r:id="rId4"/>
              </a:rPr>
              <a:t>NonCommercial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4"/>
              </a:rPr>
              <a:t>-ShareAlike</a:t>
            </a:r>
            <a:r>
              <a:rPr lang="en-US" sz="1000">
                <a:latin typeface="+mn-lt" charset="0"/>
                <a:ea typeface="+mn-ea" charset="0"/>
                <a:cs typeface="+mn-ea" charset="0"/>
              </a:rPr>
              <a:t> license.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308725" y="8748713"/>
            <a:ext cx="547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A953B528-9F4F-460E-A32E-8D448487A7A5}" type="slidenum">
              <a:rPr lang="en-US" sz="1000">
                <a:latin typeface="+mn-lt" charset="0"/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</a:pPr>
              <a:t>1</a:t>
            </a:fld>
            <a:endParaRPr lang="en-US" sz="1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F5E6AC5-4351-4C37-858A-BB08BA5353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5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9384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562695-A204-49E6-B8AE-20ACF8491718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B2BC41A-51D6-4065-AE5A-EE45950B3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51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C5EDF9-7932-4827-82C0-B0D21FF33A1C}" type="slidenum">
              <a:rPr lang="en-US"/>
              <a:pPr/>
              <a:t>13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8804B0C-EEBF-4EF8-B21B-5DC34A76E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979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580A1F-2816-4B10-94A4-AF2528E5D29C}" type="slidenum">
              <a:rPr lang="en-US"/>
              <a:pPr/>
              <a:t>14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80B9908-1814-4E7D-B3AB-2952FFD411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557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4114BE-A1F3-459B-852D-EE3B9F78B304}" type="slidenum">
              <a:rPr lang="en-US"/>
              <a:pPr/>
              <a:t>15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76C3E9D-98D6-431B-AC53-C6EB4AF7E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558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4C254-43FA-4EF7-9994-CD59F83E6966}" type="slidenum">
              <a:rPr lang="en-US"/>
              <a:pPr/>
              <a:t>16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ADDD26D-425D-456B-B8D1-E37FBA286E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8482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19F03-4B15-4811-950A-5387CBEEB227}" type="slidenum">
              <a:rPr lang="en-US"/>
              <a:pPr/>
              <a:t>17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9697810-5899-4F48-B298-506A05B534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94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BCBB5-21F2-4990-8448-0168285DF06F}" type="slidenum">
              <a:rPr lang="en-US"/>
              <a:pPr/>
              <a:t>18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083ADCB-B71F-4FF6-903D-D9777A58EC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233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DEEA2-B3C1-45D3-99A2-C2A4663B91BE}" type="slidenum">
              <a:rPr lang="en-US"/>
              <a:pPr/>
              <a:t>19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C699CA7-EB10-4954-B8DF-2ECE5C54D3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1586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B0CA0B-DFA8-451B-BE1D-3D955F226C03}" type="slidenum">
              <a:rPr lang="en-US"/>
              <a:pPr/>
              <a:t>20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0598957-2E63-488C-9965-390AF402C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4504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DF4672-C705-4B39-9A6F-D4195506039F}" type="slidenum">
              <a:rPr lang="en-US"/>
              <a:pPr/>
              <a:t>21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8246977-9FBE-41E9-86B4-F4A04CFD4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405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8AA180-30C3-4A4F-92D2-83D7F7BC01C6}" type="slidenum">
              <a:rPr lang="en-US"/>
              <a:pPr/>
              <a:t>2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603091A-61EA-498F-B158-B088E09770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61893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472A88-DBFE-43C8-9ED5-D9C3258501E9}" type="slidenum">
              <a:rPr lang="en-US"/>
              <a:pPr/>
              <a:t>22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B3612FA-A774-47A9-99C0-1099C972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3426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DEA316-B8EA-48AF-8ABD-C45ACF161883}" type="slidenum">
              <a:rPr lang="en-US"/>
              <a:pPr/>
              <a:t>23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088A8AA-3841-496D-8977-8FDEA5336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1724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DBF1FA-A392-4935-AD21-8102C1338BF0}" type="slidenum">
              <a:rPr lang="en-US"/>
              <a:pPr/>
              <a:t>24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5BDE529-BC53-4B05-B498-523A1EDA20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881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6C4AE1-D18B-4107-B563-7056562688F1}" type="slidenum">
              <a:rPr lang="en-US"/>
              <a:pPr/>
              <a:t>25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667FEDD-7399-4B6D-ACBA-FD2C93CFE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47393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1198AE-ECF7-494B-BB8E-28AC1E82572C}" type="slidenum">
              <a:rPr lang="en-US"/>
              <a:pPr/>
              <a:t>26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658AF6F-26EA-418A-BAEE-D715B49683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0345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7A53B5-C6B4-4810-AD61-5E0A1C3C0512}" type="slidenum">
              <a:rPr lang="en-US"/>
              <a:pPr/>
              <a:t>27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2B481A0-B553-4D46-AA05-525C4BE73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2275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2B7ED3-5183-4FFF-9135-0AB19306BB3E}" type="slidenum">
              <a:rPr lang="en-US"/>
              <a:pPr/>
              <a:t>28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CB58269-7DC3-4BD4-8F20-163C7DAB16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8916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83F348-CEC0-4CD2-921A-266206A7C910}" type="slidenum">
              <a:rPr lang="en-US"/>
              <a:pPr/>
              <a:t>29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1FFBDDA-24FC-4AD4-9F6A-D99151BE2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5727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F31F31-815C-4478-BB2E-FE5BCC514281}" type="slidenum">
              <a:rPr lang="en-US"/>
              <a:pPr/>
              <a:t>30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6DE0B0D-5874-4F88-8C71-725AABB021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1066D2-0616-4640-B57D-0D190C9F3B12}" type="slidenum">
              <a:rPr lang="en-US"/>
              <a:pPr/>
              <a:t>3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6AA7992-B655-4475-9FC7-1D5CFEB8C6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859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E91A9-B866-4644-94E8-ACBD1A8DC23D}" type="slidenum">
              <a:rPr lang="en-US"/>
              <a:pPr/>
              <a:t>4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14AC9B1-5BD6-4EAB-8EEE-67D32FB5CD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505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2B53A5-84C7-4133-992C-6992381686F7}" type="slidenum">
              <a:rPr lang="en-US"/>
              <a:pPr/>
              <a:t>5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359D12D-E275-42E1-9BF9-433717BA6C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926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309AD-BCDC-4CA0-8D7E-493ADC2AF708}" type="slidenum">
              <a:rPr lang="en-US"/>
              <a:pPr/>
              <a:t>6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8074CFE-1261-4C39-9BD5-82BB64C540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7930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B65F57-DEF3-4BE3-ACEC-BEF6D0643967}" type="slidenum">
              <a:rPr lang="en-US"/>
              <a:pPr/>
              <a:t>9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DE42F43-2CA5-4565-9A39-E70334244B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579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103EC-12C2-4C94-AD75-CC68B2C60330}" type="slidenum">
              <a:rPr lang="en-US"/>
              <a:pPr/>
              <a:t>10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FDEF873-C444-4482-87EC-DFB59DBE0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964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9B6E3-DA18-4F9D-9A22-B510B11D9FEB}" type="slidenum">
              <a:rPr lang="en-US"/>
              <a:pPr/>
              <a:t>11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16CCAFC-D6CC-40D7-827D-484828A891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01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89412" y="1764718"/>
            <a:ext cx="7382341" cy="777901"/>
          </a:xfrm>
          <a:ln/>
        </p:spPr>
        <p:txBody>
          <a:bodyPr lIns="0" tIns="0" rIns="0" bIns="0" anchor="t"/>
          <a:lstStyle/>
          <a:p>
            <a:pPr marL="0" indent="0" algn="r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bg-BG" sz="4000" dirty="0">
                <a:solidFill>
                  <a:srgbClr val="F0A22E"/>
                </a:solidFill>
              </a:rPr>
              <a:t>Операционни системи 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189412" y="609600"/>
            <a:ext cx="7382341" cy="1129089"/>
          </a:xfrm>
          <a:ln/>
        </p:spPr>
        <p:txBody>
          <a:bodyPr/>
          <a:lstStyle/>
          <a:p>
            <a:pPr algn="r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</a:pPr>
            <a:r>
              <a:rPr lang="bg-BG" sz="4500" b="1" dirty="0">
                <a:solidFill>
                  <a:srgbClr val="F6D18E"/>
                </a:solidFill>
              </a:rPr>
              <a:t>Основни </a:t>
            </a:r>
            <a:r>
              <a:rPr lang="en-US" sz="4500" b="1" dirty="0">
                <a:solidFill>
                  <a:srgbClr val="F6D18E"/>
                </a:solidFill>
              </a:rPr>
              <a:t>Linux</a:t>
            </a:r>
            <a:r>
              <a:rPr lang="bg-BG" sz="4500" b="1" dirty="0">
                <a:solidFill>
                  <a:srgbClr val="F6D18E"/>
                </a:solidFill>
              </a:rPr>
              <a:t> команди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E7F5E7E-750F-484A-A6E4-0F16EB6030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3124200"/>
            <a:ext cx="3711575" cy="298291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7001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EFF72-3B8D-478E-B900-BCC8028D8F45}"/>
              </a:ext>
            </a:extLst>
          </p:cNvPr>
          <p:cNvGrpSpPr/>
          <p:nvPr/>
        </p:nvGrpSpPr>
        <p:grpSpPr>
          <a:xfrm>
            <a:off x="684212" y="3608388"/>
            <a:ext cx="6158291" cy="2601136"/>
            <a:chOff x="684212" y="3608388"/>
            <a:chExt cx="6158291" cy="2601136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 rot="1380000">
              <a:off x="5337947" y="3630539"/>
              <a:ext cx="1504556" cy="407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8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</a:pPr>
              <a:r>
                <a:rPr lang="en-US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OS</a:t>
              </a:r>
            </a:p>
          </p:txBody>
        </p:sp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78318960-8174-42E3-8D46-F612AE143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2" y="3608388"/>
              <a:ext cx="1827213" cy="200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BEEDF03F-521E-49C4-AB31-002E668FB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4137025"/>
              <a:ext cx="2173288" cy="758825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E8CA5D22-012C-42F4-B8ED-30220F38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060950"/>
              <a:ext cx="3186113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300" b="1" dirty="0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F55179B3-FC23-4ACF-A78B-241FF9342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478075"/>
              <a:ext cx="318611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000" b="1" dirty="0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625F1638-8AEE-4817-B68D-15862545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826937"/>
              <a:ext cx="5027613" cy="38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sz="2000" b="1" u="sng" dirty="0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6"/>
                </a:rPr>
                <a:t>https://it-kariera.mon.bg/e-learning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692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Основни Linux команди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Operating systems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914400"/>
            <a:ext cx="5934075" cy="3439752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CB33479-CE92-4D3C-AA96-22B23512B11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73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23224B69-93CB-41D2-B9A1-5B5EB4E752A9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11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0500" y="1133521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pwd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marL="458787" indent="-45720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Tx/>
              <a:buChar char="-"/>
            </a:pPr>
            <a:r>
              <a:rPr lang="en-US" sz="3200" b="1" dirty="0" err="1" smtClean="0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 smtClean="0">
                <a:solidFill>
                  <a:srgbClr val="FFFFFF"/>
                </a:solidFill>
                <a:latin typeface="Calibri" charset="0"/>
              </a:rPr>
              <a:t>директория</a:t>
            </a:r>
            <a:endParaRPr lang="bg-BG" sz="3200" b="1" dirty="0">
              <a:solidFill>
                <a:srgbClr val="FFFFFF"/>
              </a:solidFill>
              <a:latin typeface="Calibri" charset="0"/>
            </a:endParaRPr>
          </a:p>
          <a:p>
            <a:pPr marL="1587" inden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b="1" dirty="0" smtClean="0">
                <a:solidFill>
                  <a:srgbClr val="FFFFFF"/>
                </a:solidFill>
                <a:latin typeface="Calibri" charset="0"/>
              </a:rPr>
              <a:t>Тази </a:t>
            </a:r>
            <a:r>
              <a:rPr lang="ru-RU" b="1" dirty="0">
                <a:solidFill>
                  <a:srgbClr val="FFFFFF"/>
                </a:solidFill>
                <a:latin typeface="Calibri" charset="0"/>
              </a:rPr>
              <a:t>команда показва просто коя ви е текущата директория. Името на командвата идва “Print Working Directory”(Изпечатай Текущата директория). Тази команда е полезна ако използвате името на директорията в даден скрипт.</a:t>
            </a:r>
            <a:endParaRPr lang="bg-BG" b="1" dirty="0" smtClean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291"/>
          <a:stretch/>
        </p:blipFill>
        <p:spPr>
          <a:xfrm>
            <a:off x="541829" y="4355700"/>
            <a:ext cx="6390783" cy="11307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1D056BA-9598-483D-A1DA-440E7AB6143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93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F46C4AA-06D9-49A0-973E-5D5E64354F16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ls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- Показва файловете и поддиректориите в текущата директория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b="1" dirty="0" smtClean="0">
                <a:solidFill>
                  <a:srgbClr val="FFFFFF"/>
                </a:solidFill>
                <a:latin typeface="Calibri" charset="0"/>
              </a:rPr>
              <a:t>	Ако </a:t>
            </a:r>
            <a:r>
              <a:rPr lang="ru-RU" b="1" dirty="0">
                <a:solidFill>
                  <a:srgbClr val="FFFFFF"/>
                </a:solidFill>
                <a:latin typeface="Calibri" charset="0"/>
              </a:rPr>
              <a:t>напишете ls ще ви даде списък със всички файлове в текущата директория. Ако листвате директория която е празна няма да ви се върне нищо т.е ще преминете на следващия ред за въвеждане на нова команда. Във Linux също има “скрити” файлове. Тяхните имена започват със “.” (точка), и ако напишете само ls няма да ви ги покаже. За да ги видите добавете опцията -a, т.е ls -a. За да видите повече информация за файловете в дадена директория добавете опцията -l, т.е. ls -l. Така въведена командата ще ви изпише правата (file permission) както и размера на файловете. Ако искате да видите всички под-директорий в дадена директория пишете ls -R. Можете да добавяте повече от една опция т.е. ls -laR ще ви даде всички файлове(и скритите) в дадената директория, нейните под-директорий и размера на файловете.</a:t>
            </a:r>
            <a:endParaRPr lang="en-US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C8426E1-948A-46BC-9E1A-480F282692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0FBC966A-3730-4F76-BB9F-342532C55041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13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cd</a:t>
            </a:r>
          </a:p>
          <a:p>
            <a:pPr marL="458787" indent="-45720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Tx/>
              <a:buChar char="-"/>
            </a:pPr>
            <a:r>
              <a:rPr lang="en-US" sz="3200" b="1" dirty="0" err="1" smtClean="0">
                <a:solidFill>
                  <a:srgbClr val="FFFFFF"/>
                </a:solidFill>
                <a:latin typeface="Calibri" charset="0"/>
              </a:rPr>
              <a:t>Промяна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endParaRPr lang="bg-BG" sz="3200" b="1" dirty="0" smtClean="0">
              <a:solidFill>
                <a:srgbClr val="FFFFFF"/>
              </a:solidFill>
              <a:latin typeface="Calibri" charset="0"/>
            </a:endParaRPr>
          </a:p>
          <a:p>
            <a:pPr marL="1587" indent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bg-BG" b="1" dirty="0" smtClean="0">
                <a:solidFill>
                  <a:srgbClr val="FFFFFF"/>
                </a:solidFill>
                <a:latin typeface="Calibri" charset="0"/>
              </a:rPr>
              <a:t>След командата се записва името на директорията  в която трябва да се преместим. Напр. cd MyPrograms. Ако директорията не се намира в текущата е нужно да се зададе целия път до нея. </a:t>
            </a:r>
          </a:p>
          <a:p>
            <a:pPr marL="1587" indent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endParaRPr lang="bg-BG" b="1" dirty="0" smtClean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212" y="4191000"/>
            <a:ext cx="7239000" cy="184628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DEB549-CCA3-48E5-926F-31F0B58D5A8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92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2DA563A7-439E-4F87-9140-67F08970B8C8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mkdir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Създава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нова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посочено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след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Mkdir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Images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6" y="4051737"/>
            <a:ext cx="11801294" cy="215459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FFA651F-FD52-47E2-92A5-1353E3FEC4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56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A6DF02D-63DD-45CB-9DDD-0C2DD683480C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15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rmdir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Изтрива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подаденото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(5)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5F06F5E-2D38-4F0A-A315-0892E56B055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78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9E5B2773-699D-4C98-ADE3-3F8E00E7A34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2087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rm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Изтрива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(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дори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)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подаденото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479" y="3200400"/>
            <a:ext cx="8435867" cy="274938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7EE8EB-604A-48B8-A735-2EF5AA5F0B2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51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A236903E-B781-4384-8F13-3BEA53611A78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touch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Създава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812" y="3200400"/>
            <a:ext cx="9428988" cy="17526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55D862A-F383-4A95-AC46-12DBD04BADF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4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D177583C-BB2C-4344-B593-98F292E6D94B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18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2085" y="1183595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cp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Приема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първия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който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бъде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а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място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където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159" y="3968863"/>
            <a:ext cx="10594502" cy="147943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64A5E44-9A4D-4E9C-B62A-8A7AEE93A5B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9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D9F46C3F-E95B-4F70-AD45-6A9B2DB1935D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19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0500" y="1069300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mv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преместване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Приема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първия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който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бъде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а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място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където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3361" y="3854568"/>
            <a:ext cx="8777265" cy="178423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FBA6801-FA37-4E3C-90AE-B3DDBC2429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91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8913" y="41275"/>
            <a:ext cx="50530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Съдържание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BCC15458-A21B-4CE1-82D7-AF0801DB1353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0500" y="1192213"/>
            <a:ext cx="9942513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514350" indent="-5127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Какво е Linux Shell?</a:t>
            </a:r>
          </a:p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Структура на файловата система</a:t>
            </a:r>
          </a:p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Основни Linux команди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2822575"/>
            <a:ext cx="34067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41B2444-E785-4B3F-8F4E-A463516BD30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61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3018B831-E035-45F2-ADA9-54A33FF23A3A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20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locate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търсене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Алтернатива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search в Windows.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3657600"/>
            <a:ext cx="9008836" cy="17526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AAB7D75-BCBE-419D-AC2D-193258A65F8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BA09D28-7A69-4527-9877-A4C26B7A204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21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cat</a:t>
            </a:r>
          </a:p>
          <a:p>
            <a:pPr marL="458787" indent="-45720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Tx/>
              <a:buChar char="-"/>
            </a:pPr>
            <a:r>
              <a:rPr lang="en-US" sz="3200" b="1" dirty="0" err="1" smtClean="0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изписване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съдържанието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зададен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терминала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.</a:t>
            </a:r>
            <a:endParaRPr lang="bg-BG" sz="3200" b="1" dirty="0" smtClean="0">
              <a:solidFill>
                <a:srgbClr val="FFFFFF"/>
              </a:solidFill>
              <a:latin typeface="Calibri" charset="0"/>
            </a:endParaRPr>
          </a:p>
          <a:p>
            <a:pPr marL="1587" inden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b="1" dirty="0">
                <a:solidFill>
                  <a:srgbClr val="FFFFFF"/>
                </a:solidFill>
                <a:latin typeface="Calibri" charset="0"/>
              </a:rPr>
              <a:t>Командата cat има следния синтаксис: cat файл1 файл2 файлN.</a:t>
            </a:r>
          </a:p>
          <a:p>
            <a:pPr marL="1587" inden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b="1" dirty="0">
                <a:solidFill>
                  <a:srgbClr val="FFFFFF"/>
                </a:solidFill>
                <a:latin typeface="Calibri" charset="0"/>
              </a:rPr>
              <a:t>Тя се използва най-вече с текстови файлове. Извежда на стандартния изход съдържанието на файл1, файл2, , файлN последователно.</a:t>
            </a:r>
          </a:p>
          <a:p>
            <a:pPr marL="1587" inden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endParaRPr lang="ru-RU" sz="3200" b="1" dirty="0">
              <a:solidFill>
                <a:srgbClr val="FFFFFF"/>
              </a:solidFill>
              <a:latin typeface="Calibri" charset="0"/>
            </a:endParaRPr>
          </a:p>
          <a:p>
            <a:pPr marL="1587" indent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(11)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A1D1DCB-C155-4C1D-8B37-C734148F846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2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79A0E0BA-0B4F-4A0E-B48A-055C4BFFF45F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date</a:t>
            </a:r>
          </a:p>
          <a:p>
            <a:pPr marL="458787" indent="-45720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Tx/>
              <a:buChar char="-"/>
            </a:pPr>
            <a:r>
              <a:rPr lang="en-US" sz="3200" b="1" dirty="0" err="1" smtClean="0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зa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bg-BG" sz="3200" b="1" dirty="0">
                <a:solidFill>
                  <a:srgbClr val="FFFFFF"/>
                </a:solidFill>
                <a:latin typeface="Calibri" charset="0"/>
              </a:rPr>
              <a:t>показване на текущото </a:t>
            </a: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време</a:t>
            </a:r>
          </a:p>
          <a:p>
            <a:pPr marL="1587" inden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b="1" dirty="0">
                <a:solidFill>
                  <a:srgbClr val="FFFFFF"/>
                </a:solidFill>
                <a:latin typeface="Calibri" charset="0"/>
              </a:rPr>
              <a:t>И</a:t>
            </a:r>
            <a:r>
              <a:rPr lang="ru-RU" b="1" dirty="0" smtClean="0">
                <a:solidFill>
                  <a:srgbClr val="FFFFFF"/>
                </a:solidFill>
                <a:latin typeface="Calibri" charset="0"/>
              </a:rPr>
              <a:t>ма </a:t>
            </a:r>
            <a:r>
              <a:rPr lang="ru-RU" b="1" dirty="0">
                <a:solidFill>
                  <a:srgbClr val="FFFFFF"/>
                </a:solidFill>
                <a:latin typeface="Calibri" charset="0"/>
              </a:rPr>
              <a:t>следния синтаксис: date [дата]. Ако няма аргументи, тя извежда точно време и дата. Ако има аргумент, тя променя системната дата. Аргументът трябва да има формат MMDDYY</a:t>
            </a:r>
            <a:r>
              <a:rPr lang="ru-RU" sz="3200" b="1" dirty="0">
                <a:solidFill>
                  <a:srgbClr val="FFFFFF"/>
                </a:solidFill>
                <a:latin typeface="Calibri" charset="0"/>
              </a:rPr>
              <a:t>. 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3666793"/>
            <a:ext cx="3670300" cy="24424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BB60DC-D59E-406D-B7E3-3C1AEB8845C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53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CE1BE181-E2AD-4945-BFA0-7721079613FB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23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cal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календар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месец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различни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атрибути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може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повече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един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cal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-3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3312447"/>
            <a:ext cx="3429000" cy="278838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0BF904-050C-4D2D-93E7-F54BD7D7B6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8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0CEE09E2-A064-4CEA-AFD3-975628852346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bg-BG" sz="3200" b="1" dirty="0" smtClean="0">
                <a:solidFill>
                  <a:srgbClr val="FFC000"/>
                </a:solidFill>
                <a:latin typeface="Calibri" charset="0"/>
              </a:rPr>
              <a:t>nano</a:t>
            </a: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bg-BG" sz="3200" b="1" dirty="0" smtClean="0">
                <a:solidFill>
                  <a:srgbClr val="FFC000"/>
                </a:solidFill>
                <a:latin typeface="Calibri" charset="0"/>
              </a:rPr>
              <a:t>vi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 - Това са стандартни текстови редактори, които се инсталират заедно с повече Linux дистрибуции.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88913" y="13563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bg-BG" sz="4000" b="1" dirty="0" smtClean="0">
                <a:solidFill>
                  <a:srgbClr val="F3BE60"/>
                </a:solidFill>
                <a:latin typeface="Calibri" charset="0"/>
              </a:rPr>
              <a:t>Основни Linux команди (14)</a:t>
            </a:r>
            <a:endParaRPr lang="bg-BG" sz="4000" b="1" dirty="0">
              <a:solidFill>
                <a:srgbClr val="F3BE60"/>
              </a:solidFill>
              <a:latin typeface="Calibri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67DD248-5321-4FE4-9D8E-A8999927CDD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97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6C1E5A12-0DE7-4549-AAB7-0B305D150D34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25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bg-BG" sz="3200" b="1" dirty="0" smtClean="0">
                <a:solidFill>
                  <a:srgbClr val="FFC000"/>
                </a:solidFill>
                <a:latin typeface="Calibri" charset="0"/>
              </a:rPr>
              <a:t>sudo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 - Команда, която се пише пред други команди, когато пожелаем да се изпълни с правата на администатор. (SuperUser DO)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(15)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C46CFE2-A23E-42EA-BEE8-098BCD09A78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08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BAB955EB-BE27-49B6-A257-1CC273B766F9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df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дисковото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пространство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326" y="3048000"/>
            <a:ext cx="8986686" cy="2614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5E7C38A-FCFA-4209-BFAA-471C4A614A1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8A3CC465-5207-4363-85B3-C3EA6E487B80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ping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проверява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мрежовата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връзка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между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вашата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машина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определен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мрежови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адрес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8" y="3224490"/>
            <a:ext cx="10767354" cy="249051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D0CB395-6AAA-48FF-B41B-C48C037AE0B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44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727094E-5681-4903-AF36-A6508A2A57E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28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chmod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се използва за промяна на правата върху файлове 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и </a:t>
            </a: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директории.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endParaRPr lang="bg-BG" sz="3200" b="1" dirty="0" smtClean="0">
              <a:solidFill>
                <a:srgbClr val="FFFFFF"/>
              </a:solidFill>
              <a:latin typeface="Calibri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sz="2300" b="1" dirty="0" smtClean="0">
                <a:solidFill>
                  <a:srgbClr val="FFFFFF"/>
                </a:solidFill>
                <a:latin typeface="Calibri" charset="0"/>
              </a:rPr>
              <a:t>Командата </a:t>
            </a:r>
            <a:r>
              <a:rPr lang="bg-BG" sz="2300" b="1" dirty="0" smtClean="0">
                <a:solidFill>
                  <a:srgbClr val="FFFFFF"/>
                </a:solidFill>
                <a:latin typeface="Calibri" charset="0"/>
              </a:rPr>
              <a:t>chmod</a:t>
            </a:r>
            <a:r>
              <a:rPr lang="ru-RU" sz="2300" b="1" dirty="0" smtClean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има следния синтаксис: </a:t>
            </a:r>
            <a:r>
              <a:rPr lang="ru-RU" sz="2300" b="1" i="1" dirty="0">
                <a:solidFill>
                  <a:srgbClr val="FF0000"/>
                </a:solidFill>
                <a:latin typeface="Calibri" charset="0"/>
              </a:rPr>
              <a:t>chmod [ugoa][+-=][rwx] файл1 файл2 файлN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. Тя се използва за промяна на кода на защита на указаните файлове. Самата промяна става чрез задаване на опции (без да се пишат тирета):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опция </a:t>
            </a:r>
            <a:r>
              <a:rPr lang="ru-RU" sz="2300" b="1" i="1" u="sng" dirty="0">
                <a:solidFill>
                  <a:srgbClr val="FF0000"/>
                </a:solidFill>
                <a:latin typeface="Calibri" charset="0"/>
              </a:rPr>
              <a:t>u</a:t>
            </a:r>
            <a:r>
              <a:rPr lang="ru-RU" sz="2300" b="1" i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указва промяна на правата на собственика на файла, опция </a:t>
            </a:r>
            <a:r>
              <a:rPr lang="ru-RU" sz="2300" b="1" i="1" u="sng" dirty="0">
                <a:solidFill>
                  <a:srgbClr val="FF0000"/>
                </a:solidFill>
                <a:latin typeface="Calibri" charset="0"/>
              </a:rPr>
              <a:t>g</a:t>
            </a:r>
            <a:r>
              <a:rPr lang="ru-RU" sz="2300" b="1" i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указва промяна на правата на групата на собственика, опция </a:t>
            </a:r>
            <a:r>
              <a:rPr lang="ru-RU" sz="2300" b="1" i="1" u="sng" dirty="0">
                <a:solidFill>
                  <a:srgbClr val="FF0000"/>
                </a:solidFill>
                <a:latin typeface="Calibri" charset="0"/>
              </a:rPr>
              <a:t>o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 указва промяна на правата на всички останали потребители, опция </a:t>
            </a:r>
            <a:r>
              <a:rPr lang="ru-RU" sz="2300" b="1" i="1" u="sng" dirty="0">
                <a:solidFill>
                  <a:srgbClr val="FF0000"/>
                </a:solidFill>
                <a:latin typeface="Calibri" charset="0"/>
              </a:rPr>
              <a:t>a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 указва промяна на правата на всички потребители;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sz="2300" b="1" dirty="0">
                <a:solidFill>
                  <a:srgbClr val="FF0000"/>
                </a:solidFill>
                <a:latin typeface="Calibri" charset="0"/>
              </a:rPr>
              <a:t>+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 означава добавяне на права, </a:t>
            </a:r>
            <a:r>
              <a:rPr lang="ru-RU" sz="2300" b="1" i="1" dirty="0">
                <a:solidFill>
                  <a:srgbClr val="FF0000"/>
                </a:solidFill>
                <a:latin typeface="Calibri" charset="0"/>
              </a:rPr>
              <a:t>–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 означава отнемане на права, </a:t>
            </a:r>
            <a:r>
              <a:rPr lang="ru-RU" sz="2300" b="1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 означава установяване на нови права;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sz="2300" b="1" i="1" u="sng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ru-RU" sz="2300" b="1" dirty="0">
                <a:solidFill>
                  <a:srgbClr val="FFFFFF"/>
                </a:solidFill>
                <a:latin typeface="Calibri" charset="0"/>
              </a:rPr>
              <a:t> е право за четене, w е право за писане, x е право за изпълнение.</a:t>
            </a:r>
            <a:endParaRPr lang="en-US" sz="23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(18)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4617B01-63C3-41BD-835A-91A16CAF677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5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34D3F478-3B4A-4FDD-9F8B-56CD822ADA8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29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ps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стартираните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процеси</a:t>
            </a:r>
            <a:r>
              <a:rPr lang="en-US" sz="3200" b="1" dirty="0" smtClean="0">
                <a:solidFill>
                  <a:srgbClr val="FFFFFF"/>
                </a:solidFill>
                <a:latin typeface="Calibri" charset="0"/>
              </a:rPr>
              <a:t>.</a:t>
            </a:r>
            <a:endParaRPr lang="bg-BG" sz="3200" b="1" dirty="0" smtClean="0">
              <a:solidFill>
                <a:srgbClr val="FFFFFF"/>
              </a:solidFill>
              <a:latin typeface="Calibri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</a:pPr>
            <a:r>
              <a:rPr lang="ru-RU" b="1" dirty="0">
                <a:solidFill>
                  <a:srgbClr val="FFFFFF"/>
                </a:solidFill>
                <a:latin typeface="Calibri" charset="0"/>
              </a:rPr>
              <a:t>Командата ps има следния синтаксис: ps. Тя извежда информация за съществуващите процеси в системата. По подразбиране ps връща информация само за процесите, които принадлежат на потребителя, изпълняващ ps. С опция -A се извеждат абсолютно всички процеси.</a:t>
            </a:r>
            <a:endParaRPr lang="en-US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(19)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1E063AF-2F69-4109-A715-BB4C1B0E769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Какво е Linux Shell?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Linux operating system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143000"/>
            <a:ext cx="5786437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E0F1AC1-CCC4-4CC9-81B6-2C7DF0D571E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45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A26C46B3-2D5A-46A9-B902-37AE08F8BD6C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30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man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bg-BG" sz="3200" b="1" dirty="0" smtClean="0">
                <a:solidFill>
                  <a:srgbClr val="FFFFFF"/>
                </a:solidFill>
                <a:latin typeface="Calibri" charset="0"/>
              </a:rPr>
              <a:t>Командата, последвана от друга команда дава нейното детайлно описание. Като по-кратка алтернатива може да се използа “команда” --help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(20)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8964E3D-C138-425E-BBCE-3C800A1A20E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75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0944E3A-7D27-4F43-BBE8-6B63EAAB73C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Linux Shell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3636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Shell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Terminal е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програма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която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получава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команди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потребителя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изпраща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към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ОС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изпълнение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 В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това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възможно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получите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обратно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изпълнението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bg-BG" sz="3400" dirty="0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съобщение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грешка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Голяма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част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Linux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командите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изкарват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никакъв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терминала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свършили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успешно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своята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работа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sz="3400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3" y="168275"/>
            <a:ext cx="2438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6C67685-5FFF-4230-8B88-AEB96BBE483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46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Файлова система на Linux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Linux installation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609600"/>
            <a:ext cx="53308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A76EE40-2ADC-4E32-8851-F261B7A91D1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80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6015B6F-2766-4CF5-B67A-CCA98B482F3E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102489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Структура на файловата система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055813"/>
            <a:ext cx="101536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43B399-CF6C-457F-8DC8-82622295577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31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Linux е операционна система с отворен код, така че потребителят може да променя изходния код според изискванията, докато Windows OS е търговска операционна система, така че потребителят няма достъп до изходния код.</a:t>
            </a:r>
          </a:p>
          <a:p>
            <a:r>
              <a:rPr lang="ru-RU" dirty="0"/>
              <a:t>Linux е много добре защитен, тъй като е лесно да се открият грешки и да се поправят, докато Windows има огромна потребителска база, така че се превръща в обект на хакери за атака на Windows система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Linux работи по-бързо дори и с по-стар хардуер, докато прозорците са по-бавни в сравнение с Linux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Периферните устройства на Linux като твърди дискове, CD-ROM, принтери се считат за файлове, докато Windows, твърди дискове, CD-ROM, принтери се считат за устройства</a:t>
            </a:r>
          </a:p>
          <a:p>
            <a:r>
              <a:rPr lang="ru-RU" dirty="0"/>
              <a:t>Linux файловете са подредени в дървовидна структура, като се започне с коренната директория, докато в Windows файловете се съхраняват в папки на различни устройства за данни като C: D: E:</a:t>
            </a:r>
          </a:p>
          <a:p>
            <a:r>
              <a:rPr lang="ru-RU" dirty="0"/>
              <a:t>В Linux можете да имате 2 файла със същото име в една и съща директория, докато в Windows не можете да имате 2 файла с едно и също име в една и съща папка.</a:t>
            </a:r>
          </a:p>
          <a:p>
            <a:r>
              <a:rPr lang="ru-RU" dirty="0"/>
              <a:t>В Linux ще намерите системните и програмните файлове в различни директории, докато в Windows системните и програмните файлове обикновено се записват в C: диск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Файлова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система</a:t>
            </a:r>
            <a:r>
              <a:rPr lang="en-US" dirty="0">
                <a:latin typeface="Calibri" charset="0"/>
              </a:rPr>
              <a:t> Linux vs Windows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0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133906" y="879786"/>
            <a:ext cx="5751706" cy="58416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278697" y="879786"/>
            <a:ext cx="5590379" cy="58416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702" y="95500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47506" y="1060523"/>
            <a:ext cx="5808901" cy="525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36" y="1238938"/>
            <a:ext cx="5618876" cy="52552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70012" y="404949"/>
            <a:ext cx="153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Roboto"/>
              </a:rPr>
              <a:t>Windows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256197" y="926848"/>
            <a:ext cx="5612280" cy="571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50" dirty="0"/>
              <a:t>Unix / Linux </a:t>
            </a:r>
            <a:r>
              <a:rPr lang="bg-BG" sz="2150" dirty="0"/>
              <a:t>използва дърво като йерархична файлова система</a:t>
            </a:r>
            <a:r>
              <a:rPr lang="bg-BG" sz="215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150" dirty="0"/>
              <a:t>В </a:t>
            </a:r>
            <a:r>
              <a:rPr lang="en-US" sz="2150" dirty="0"/>
              <a:t>Linux </a:t>
            </a:r>
            <a:r>
              <a:rPr lang="bg-BG" sz="2150" dirty="0"/>
              <a:t>няма </a:t>
            </a:r>
            <a:r>
              <a:rPr lang="bg-BG" sz="2150" dirty="0" smtClean="0"/>
              <a:t>устройства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Периферни устройства като твърди дискове, CD-ROM, принтери също се считат за файлове в Linux / </a:t>
            </a:r>
            <a:r>
              <a:rPr lang="ru-RU" sz="2150" dirty="0" smtClean="0"/>
              <a:t>Unix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За всеки потребител / дом / потребителско име се създава директория, която се нарича негова домашна директория</a:t>
            </a:r>
            <a:r>
              <a:rPr lang="ru-RU" sz="2150" dirty="0" smtClean="0"/>
              <a:t>.</a:t>
            </a:r>
            <a:endParaRPr lang="ru-RU" sz="215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Основният потребител е супер потребителят и има всички административни привилегии</a:t>
            </a:r>
            <a:r>
              <a:rPr lang="ru-RU" sz="215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Конвенцията за именуване на файлове в Linux е чувствителна към малки и големи букви. По този начин, sample и SAMPLE са 2 различни файла в операционната система Linux / Unix.</a:t>
            </a:r>
            <a:endParaRPr lang="en-US" sz="2150" dirty="0"/>
          </a:p>
        </p:txBody>
      </p:sp>
      <p:sp>
        <p:nvSpPr>
          <p:cNvPr id="14" name="Rectangle 13"/>
          <p:cNvSpPr/>
          <p:nvPr/>
        </p:nvSpPr>
        <p:spPr>
          <a:xfrm>
            <a:off x="390627" y="1035953"/>
            <a:ext cx="5514178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>
                <a:latin typeface="Roboto"/>
              </a:rPr>
              <a:t>Windows използва различни устройства за данни като C: D: E за съхранени файлове и </a:t>
            </a:r>
            <a:r>
              <a:rPr lang="ru-RU" sz="2150" dirty="0" smtClean="0">
                <a:latin typeface="Roboto"/>
              </a:rPr>
              <a:t>папки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Windows има различни устройства като C: D: </a:t>
            </a:r>
            <a:r>
              <a:rPr lang="ru-RU" sz="2150" dirty="0" smtClean="0"/>
              <a:t>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Твърдите дискове, CD-ROM, принтери се считат за </a:t>
            </a:r>
            <a:r>
              <a:rPr lang="ru-RU" sz="2150" dirty="0" smtClean="0"/>
              <a:t>устройства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В Windows My Documents е начална директория по подразбиране</a:t>
            </a:r>
            <a:r>
              <a:rPr lang="ru-RU" sz="215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 smtClean="0"/>
              <a:t>Потребителят </a:t>
            </a:r>
            <a:r>
              <a:rPr lang="ru-RU" sz="2150" dirty="0"/>
              <a:t>администратор има всички административни привилегии на компютрите</a:t>
            </a:r>
            <a:r>
              <a:rPr lang="ru-RU" sz="215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150" dirty="0"/>
              <a:t>В Windows не можете да имате 2 файла с едно и също име в една и съща </a:t>
            </a:r>
            <a:r>
              <a:rPr lang="ru-RU" sz="2150" dirty="0" smtClean="0"/>
              <a:t>папка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49250" y="404948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latin typeface="Roboto"/>
              </a:rPr>
              <a:t>Linux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0342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451D48E3-3BCD-45E8-8D19-F7BD37C31F6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9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102489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Файлова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система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vs Windows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055813"/>
            <a:ext cx="101536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0E613FC-C1C9-4745-BD9D-A950E4CE91A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29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7186</TotalTime>
  <Words>2200</Words>
  <Application>Microsoft Office PowerPoint</Application>
  <PresentationFormat>Custom</PresentationFormat>
  <Paragraphs>297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DejaVu Sans</vt:lpstr>
      <vt:lpstr>Noto Sans CJK SC Regular</vt:lpstr>
      <vt:lpstr>Roboto</vt:lpstr>
      <vt:lpstr>Times New Roman</vt:lpstr>
      <vt:lpstr>Wingdings</vt:lpstr>
      <vt:lpstr>Wingdings 2</vt:lpstr>
      <vt:lpstr>SoftUni 16x9</vt:lpstr>
      <vt:lpstr>Основни Linux команди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Файлова система Linux vs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Software; University; programming; software; development; software; engineering; course</cp:keywords>
  <dc:description>Фондация "Софтуерен университет" - http://softuni.foundation</dc:description>
  <cp:lastModifiedBy>11</cp:lastModifiedBy>
  <cp:revision>323</cp:revision>
  <dcterms:created xsi:type="dcterms:W3CDTF">2014-01-02T17:00:34Z</dcterms:created>
  <dcterms:modified xsi:type="dcterms:W3CDTF">2022-07-26T15:22:15Z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