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02" r:id="rId5"/>
    <p:sldId id="301" r:id="rId6"/>
    <p:sldId id="261" r:id="rId7"/>
    <p:sldId id="297" r:id="rId8"/>
    <p:sldId id="269" r:id="rId9"/>
    <p:sldId id="264" r:id="rId10"/>
    <p:sldId id="266" r:id="rId11"/>
    <p:sldId id="265" r:id="rId12"/>
    <p:sldId id="267" r:id="rId13"/>
    <p:sldId id="295" r:id="rId14"/>
    <p:sldId id="268" r:id="rId15"/>
    <p:sldId id="271" r:id="rId16"/>
    <p:sldId id="296" r:id="rId17"/>
    <p:sldId id="273" r:id="rId18"/>
    <p:sldId id="290" r:id="rId19"/>
    <p:sldId id="272" r:id="rId20"/>
    <p:sldId id="303" r:id="rId21"/>
    <p:sldId id="298" r:id="rId22"/>
    <p:sldId id="274" r:id="rId23"/>
    <p:sldId id="276" r:id="rId24"/>
    <p:sldId id="277" r:id="rId25"/>
    <p:sldId id="278" r:id="rId26"/>
    <p:sldId id="279" r:id="rId27"/>
    <p:sldId id="281" r:id="rId28"/>
    <p:sldId id="280" r:id="rId29"/>
    <p:sldId id="289" r:id="rId30"/>
    <p:sldId id="282" r:id="rId31"/>
    <p:sldId id="287" r:id="rId32"/>
    <p:sldId id="286" r:id="rId33"/>
    <p:sldId id="299" r:id="rId34"/>
    <p:sldId id="288" r:id="rId35"/>
    <p:sldId id="284" r:id="rId36"/>
    <p:sldId id="285" r:id="rId37"/>
    <p:sldId id="30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319DE3-11C3-4106-8587-1123D992D8AA}">
          <p14:sldIdLst>
            <p14:sldId id="256"/>
            <p14:sldId id="257"/>
            <p14:sldId id="258"/>
            <p14:sldId id="302"/>
            <p14:sldId id="301"/>
            <p14:sldId id="261"/>
            <p14:sldId id="297"/>
            <p14:sldId id="269"/>
            <p14:sldId id="264"/>
            <p14:sldId id="266"/>
            <p14:sldId id="265"/>
            <p14:sldId id="267"/>
            <p14:sldId id="295"/>
            <p14:sldId id="268"/>
            <p14:sldId id="271"/>
            <p14:sldId id="296"/>
            <p14:sldId id="273"/>
            <p14:sldId id="290"/>
            <p14:sldId id="272"/>
            <p14:sldId id="303"/>
            <p14:sldId id="298"/>
            <p14:sldId id="274"/>
            <p14:sldId id="276"/>
            <p14:sldId id="277"/>
            <p14:sldId id="278"/>
            <p14:sldId id="279"/>
            <p14:sldId id="281"/>
            <p14:sldId id="280"/>
            <p14:sldId id="289"/>
            <p14:sldId id="282"/>
            <p14:sldId id="287"/>
            <p14:sldId id="286"/>
            <p14:sldId id="299"/>
            <p14:sldId id="288"/>
            <p14:sldId id="284"/>
            <p14:sldId id="285"/>
            <p14:sldId id="30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4CC3D-F003-4EF0-80D1-54B481B4FB2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D1C6B2-75E9-46D8-A7CE-83004A7C071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Create cart</a:t>
          </a:r>
        </a:p>
      </dgm:t>
    </dgm:pt>
    <dgm:pt modelId="{DDB7784E-3CF1-443C-833D-4AACEA37F72B}" type="parTrans" cxnId="{8D60B7D2-30E9-412C-A9C0-AEFBD0B7D51A}">
      <dgm:prSet/>
      <dgm:spPr/>
      <dgm:t>
        <a:bodyPr/>
        <a:lstStyle/>
        <a:p>
          <a:endParaRPr lang="en-US"/>
        </a:p>
      </dgm:t>
    </dgm:pt>
    <dgm:pt modelId="{6D7295CE-90DE-45FA-99A3-8BB5025C3E28}" type="sibTrans" cxnId="{8D60B7D2-30E9-412C-A9C0-AEFBD0B7D51A}">
      <dgm:prSet/>
      <dgm:spPr/>
      <dgm:t>
        <a:bodyPr/>
        <a:lstStyle/>
        <a:p>
          <a:endParaRPr lang="en-US"/>
        </a:p>
      </dgm:t>
    </dgm:pt>
    <dgm:pt modelId="{AB354064-4E3C-4652-A274-4643A43140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Add items</a:t>
          </a:r>
        </a:p>
      </dgm:t>
    </dgm:pt>
    <dgm:pt modelId="{D157D9A2-E139-4BE6-B920-C51A0C37781B}" type="parTrans" cxnId="{D77533D9-1CEE-4B44-B948-E404B23743D6}">
      <dgm:prSet/>
      <dgm:spPr/>
      <dgm:t>
        <a:bodyPr/>
        <a:lstStyle/>
        <a:p>
          <a:endParaRPr lang="en-US"/>
        </a:p>
      </dgm:t>
    </dgm:pt>
    <dgm:pt modelId="{CAC6A764-FB0F-4A8F-BEBF-CBBC2653D37A}" type="sibTrans" cxnId="{D77533D9-1CEE-4B44-B948-E404B23743D6}">
      <dgm:prSet/>
      <dgm:spPr/>
      <dgm:t>
        <a:bodyPr/>
        <a:lstStyle/>
        <a:p>
          <a:endParaRPr lang="en-US"/>
        </a:p>
      </dgm:t>
    </dgm:pt>
    <dgm:pt modelId="{6332B03F-FE11-44CC-8DC7-3FDF4ACDFAE6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Check out</a:t>
          </a:r>
        </a:p>
      </dgm:t>
    </dgm:pt>
    <dgm:pt modelId="{96E7ED78-0E8B-4A7E-94B7-BCF0A746CFB9}" type="parTrans" cxnId="{FEFD5A51-0416-4334-9375-703ACB91B151}">
      <dgm:prSet/>
      <dgm:spPr/>
      <dgm:t>
        <a:bodyPr/>
        <a:lstStyle/>
        <a:p>
          <a:endParaRPr lang="en-US"/>
        </a:p>
      </dgm:t>
    </dgm:pt>
    <dgm:pt modelId="{194AE8C4-D4D7-4BDF-84C0-E62580AC8450}" type="sibTrans" cxnId="{FEFD5A51-0416-4334-9375-703ACB91B151}">
      <dgm:prSet/>
      <dgm:spPr/>
      <dgm:t>
        <a:bodyPr/>
        <a:lstStyle/>
        <a:p>
          <a:endParaRPr lang="en-US"/>
        </a:p>
      </dgm:t>
    </dgm:pt>
    <dgm:pt modelId="{2F3A1374-0A8F-441D-B039-42BCDCF5984B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Process payment</a:t>
          </a:r>
        </a:p>
      </dgm:t>
    </dgm:pt>
    <dgm:pt modelId="{DD96B527-F0B3-423B-A708-E47BCDF5AB4E}" type="parTrans" cxnId="{F4F0B1BB-4690-4300-9E90-5F395D4E15E0}">
      <dgm:prSet/>
      <dgm:spPr/>
      <dgm:t>
        <a:bodyPr/>
        <a:lstStyle/>
        <a:p>
          <a:endParaRPr lang="en-US"/>
        </a:p>
      </dgm:t>
    </dgm:pt>
    <dgm:pt modelId="{F651BC2D-CA91-4D8D-9A85-08331848C27C}" type="sibTrans" cxnId="{F4F0B1BB-4690-4300-9E90-5F395D4E15E0}">
      <dgm:prSet/>
      <dgm:spPr/>
      <dgm:t>
        <a:bodyPr/>
        <a:lstStyle/>
        <a:p>
          <a:endParaRPr lang="en-US"/>
        </a:p>
      </dgm:t>
    </dgm:pt>
    <dgm:pt modelId="{1C76B097-945D-4C4F-AA6E-992C7802B91C}" type="pres">
      <dgm:prSet presAssocID="{6364CC3D-F003-4EF0-80D1-54B481B4FB28}" presName="Name0" presStyleCnt="0">
        <dgm:presLayoutVars>
          <dgm:dir/>
          <dgm:resizeHandles val="exact"/>
        </dgm:presLayoutVars>
      </dgm:prSet>
      <dgm:spPr/>
    </dgm:pt>
    <dgm:pt modelId="{E6728268-E871-4AD0-A3F5-0AC534BB472F}" type="pres">
      <dgm:prSet presAssocID="{73D1C6B2-75E9-46D8-A7CE-83004A7C071C}" presName="node" presStyleLbl="node1" presStyleIdx="0" presStyleCnt="4">
        <dgm:presLayoutVars>
          <dgm:bulletEnabled val="1"/>
        </dgm:presLayoutVars>
      </dgm:prSet>
      <dgm:spPr/>
    </dgm:pt>
    <dgm:pt modelId="{3C7D42A8-932C-4B7C-82FC-7277491CDD34}" type="pres">
      <dgm:prSet presAssocID="{6D7295CE-90DE-45FA-99A3-8BB5025C3E28}" presName="sibTrans" presStyleLbl="sibTrans2D1" presStyleIdx="0" presStyleCnt="3"/>
      <dgm:spPr/>
    </dgm:pt>
    <dgm:pt modelId="{2B94B56B-1137-4A0B-B8B8-1D60110E2057}" type="pres">
      <dgm:prSet presAssocID="{6D7295CE-90DE-45FA-99A3-8BB5025C3E28}" presName="connectorText" presStyleLbl="sibTrans2D1" presStyleIdx="0" presStyleCnt="3"/>
      <dgm:spPr/>
    </dgm:pt>
    <dgm:pt modelId="{430C16E2-6A81-42D2-A752-77B144FEFC70}" type="pres">
      <dgm:prSet presAssocID="{AB354064-4E3C-4652-A274-4643A431407C}" presName="node" presStyleLbl="node1" presStyleIdx="1" presStyleCnt="4">
        <dgm:presLayoutVars>
          <dgm:bulletEnabled val="1"/>
        </dgm:presLayoutVars>
      </dgm:prSet>
      <dgm:spPr/>
    </dgm:pt>
    <dgm:pt modelId="{1197C0B4-03DC-45E6-9437-EC2D1CDAD914}" type="pres">
      <dgm:prSet presAssocID="{CAC6A764-FB0F-4A8F-BEBF-CBBC2653D37A}" presName="sibTrans" presStyleLbl="sibTrans2D1" presStyleIdx="1" presStyleCnt="3"/>
      <dgm:spPr/>
    </dgm:pt>
    <dgm:pt modelId="{04A4240E-9725-4F65-961C-9AFA2B64B1B3}" type="pres">
      <dgm:prSet presAssocID="{CAC6A764-FB0F-4A8F-BEBF-CBBC2653D37A}" presName="connectorText" presStyleLbl="sibTrans2D1" presStyleIdx="1" presStyleCnt="3"/>
      <dgm:spPr/>
    </dgm:pt>
    <dgm:pt modelId="{8B4476CF-ECC6-46B6-B69A-2B254429BABB}" type="pres">
      <dgm:prSet presAssocID="{6332B03F-FE11-44CC-8DC7-3FDF4ACDFAE6}" presName="node" presStyleLbl="node1" presStyleIdx="2" presStyleCnt="4">
        <dgm:presLayoutVars>
          <dgm:bulletEnabled val="1"/>
        </dgm:presLayoutVars>
      </dgm:prSet>
      <dgm:spPr/>
    </dgm:pt>
    <dgm:pt modelId="{5D51B4C0-4246-4CB2-9B03-FEDF8E2166F7}" type="pres">
      <dgm:prSet presAssocID="{194AE8C4-D4D7-4BDF-84C0-E62580AC8450}" presName="sibTrans" presStyleLbl="sibTrans2D1" presStyleIdx="2" presStyleCnt="3"/>
      <dgm:spPr/>
    </dgm:pt>
    <dgm:pt modelId="{176B3F80-61B1-4CF5-A496-8C938F050922}" type="pres">
      <dgm:prSet presAssocID="{194AE8C4-D4D7-4BDF-84C0-E62580AC8450}" presName="connectorText" presStyleLbl="sibTrans2D1" presStyleIdx="2" presStyleCnt="3"/>
      <dgm:spPr/>
    </dgm:pt>
    <dgm:pt modelId="{257F3272-CAB2-43A3-9870-E93A6374FBC3}" type="pres">
      <dgm:prSet presAssocID="{2F3A1374-0A8F-441D-B039-42BCDCF5984B}" presName="node" presStyleLbl="node1" presStyleIdx="3" presStyleCnt="4">
        <dgm:presLayoutVars>
          <dgm:bulletEnabled val="1"/>
        </dgm:presLayoutVars>
      </dgm:prSet>
      <dgm:spPr/>
    </dgm:pt>
  </dgm:ptLst>
  <dgm:cxnLst>
    <dgm:cxn modelId="{FA7B6D01-CC89-4115-BF2D-4E056CEED3CC}" type="presOf" srcId="{2F3A1374-0A8F-441D-B039-42BCDCF5984B}" destId="{257F3272-CAB2-43A3-9870-E93A6374FBC3}" srcOrd="0" destOrd="0" presId="urn:microsoft.com/office/officeart/2005/8/layout/process1"/>
    <dgm:cxn modelId="{F73CBD03-DE9E-498B-B0AA-CEAD831951AA}" type="presOf" srcId="{6D7295CE-90DE-45FA-99A3-8BB5025C3E28}" destId="{3C7D42A8-932C-4B7C-82FC-7277491CDD34}" srcOrd="0" destOrd="0" presId="urn:microsoft.com/office/officeart/2005/8/layout/process1"/>
    <dgm:cxn modelId="{034D7204-3B35-4968-ADBC-05307B9FAB65}" type="presOf" srcId="{CAC6A764-FB0F-4A8F-BEBF-CBBC2653D37A}" destId="{04A4240E-9725-4F65-961C-9AFA2B64B1B3}" srcOrd="1" destOrd="0" presId="urn:microsoft.com/office/officeart/2005/8/layout/process1"/>
    <dgm:cxn modelId="{34AEE020-525B-4919-8E97-9B180FA4FF5E}" type="presOf" srcId="{73D1C6B2-75E9-46D8-A7CE-83004A7C071C}" destId="{E6728268-E871-4AD0-A3F5-0AC534BB472F}" srcOrd="0" destOrd="0" presId="urn:microsoft.com/office/officeart/2005/8/layout/process1"/>
    <dgm:cxn modelId="{3441E721-39B0-424C-B905-6CBFBA95DCCA}" type="presOf" srcId="{6332B03F-FE11-44CC-8DC7-3FDF4ACDFAE6}" destId="{8B4476CF-ECC6-46B6-B69A-2B254429BABB}" srcOrd="0" destOrd="0" presId="urn:microsoft.com/office/officeart/2005/8/layout/process1"/>
    <dgm:cxn modelId="{8297972C-AE5B-4574-8DD7-48DB80555879}" type="presOf" srcId="{6364CC3D-F003-4EF0-80D1-54B481B4FB28}" destId="{1C76B097-945D-4C4F-AA6E-992C7802B91C}" srcOrd="0" destOrd="0" presId="urn:microsoft.com/office/officeart/2005/8/layout/process1"/>
    <dgm:cxn modelId="{321AFA37-D508-4E4D-852C-9DC091338067}" type="presOf" srcId="{194AE8C4-D4D7-4BDF-84C0-E62580AC8450}" destId="{5D51B4C0-4246-4CB2-9B03-FEDF8E2166F7}" srcOrd="0" destOrd="0" presId="urn:microsoft.com/office/officeart/2005/8/layout/process1"/>
    <dgm:cxn modelId="{5146995D-EE2F-4E7D-A7AD-C3DBC0BF9B1C}" type="presOf" srcId="{194AE8C4-D4D7-4BDF-84C0-E62580AC8450}" destId="{176B3F80-61B1-4CF5-A496-8C938F050922}" srcOrd="1" destOrd="0" presId="urn:microsoft.com/office/officeart/2005/8/layout/process1"/>
    <dgm:cxn modelId="{F9A6576B-207E-4E48-8D04-E7FFD4A49736}" type="presOf" srcId="{CAC6A764-FB0F-4A8F-BEBF-CBBC2653D37A}" destId="{1197C0B4-03DC-45E6-9437-EC2D1CDAD914}" srcOrd="0" destOrd="0" presId="urn:microsoft.com/office/officeart/2005/8/layout/process1"/>
    <dgm:cxn modelId="{FEFD5A51-0416-4334-9375-703ACB91B151}" srcId="{6364CC3D-F003-4EF0-80D1-54B481B4FB28}" destId="{6332B03F-FE11-44CC-8DC7-3FDF4ACDFAE6}" srcOrd="2" destOrd="0" parTransId="{96E7ED78-0E8B-4A7E-94B7-BCF0A746CFB9}" sibTransId="{194AE8C4-D4D7-4BDF-84C0-E62580AC8450}"/>
    <dgm:cxn modelId="{DFEDEF55-ED96-41C5-AB9A-0FC837596155}" type="presOf" srcId="{AB354064-4E3C-4652-A274-4643A431407C}" destId="{430C16E2-6A81-42D2-A752-77B144FEFC70}" srcOrd="0" destOrd="0" presId="urn:microsoft.com/office/officeart/2005/8/layout/process1"/>
    <dgm:cxn modelId="{F4F0B1BB-4690-4300-9E90-5F395D4E15E0}" srcId="{6364CC3D-F003-4EF0-80D1-54B481B4FB28}" destId="{2F3A1374-0A8F-441D-B039-42BCDCF5984B}" srcOrd="3" destOrd="0" parTransId="{DD96B527-F0B3-423B-A708-E47BCDF5AB4E}" sibTransId="{F651BC2D-CA91-4D8D-9A85-08331848C27C}"/>
    <dgm:cxn modelId="{8D60B7D2-30E9-412C-A9C0-AEFBD0B7D51A}" srcId="{6364CC3D-F003-4EF0-80D1-54B481B4FB28}" destId="{73D1C6B2-75E9-46D8-A7CE-83004A7C071C}" srcOrd="0" destOrd="0" parTransId="{DDB7784E-3CF1-443C-833D-4AACEA37F72B}" sibTransId="{6D7295CE-90DE-45FA-99A3-8BB5025C3E28}"/>
    <dgm:cxn modelId="{D77533D9-1CEE-4B44-B948-E404B23743D6}" srcId="{6364CC3D-F003-4EF0-80D1-54B481B4FB28}" destId="{AB354064-4E3C-4652-A274-4643A431407C}" srcOrd="1" destOrd="0" parTransId="{D157D9A2-E139-4BE6-B920-C51A0C37781B}" sibTransId="{CAC6A764-FB0F-4A8F-BEBF-CBBC2653D37A}"/>
    <dgm:cxn modelId="{0A8A00F5-AD91-487A-B987-BB1950AE9F90}" type="presOf" srcId="{6D7295CE-90DE-45FA-99A3-8BB5025C3E28}" destId="{2B94B56B-1137-4A0B-B8B8-1D60110E2057}" srcOrd="1" destOrd="0" presId="urn:microsoft.com/office/officeart/2005/8/layout/process1"/>
    <dgm:cxn modelId="{72311969-EEBC-4ED8-AA18-99C15E5FF15D}" type="presParOf" srcId="{1C76B097-945D-4C4F-AA6E-992C7802B91C}" destId="{E6728268-E871-4AD0-A3F5-0AC534BB472F}" srcOrd="0" destOrd="0" presId="urn:microsoft.com/office/officeart/2005/8/layout/process1"/>
    <dgm:cxn modelId="{C815630C-0AF2-4B00-88A3-E69DC36BFB35}" type="presParOf" srcId="{1C76B097-945D-4C4F-AA6E-992C7802B91C}" destId="{3C7D42A8-932C-4B7C-82FC-7277491CDD34}" srcOrd="1" destOrd="0" presId="urn:microsoft.com/office/officeart/2005/8/layout/process1"/>
    <dgm:cxn modelId="{86C07B13-4C9E-4F34-A190-53BA33284B9C}" type="presParOf" srcId="{3C7D42A8-932C-4B7C-82FC-7277491CDD34}" destId="{2B94B56B-1137-4A0B-B8B8-1D60110E2057}" srcOrd="0" destOrd="0" presId="urn:microsoft.com/office/officeart/2005/8/layout/process1"/>
    <dgm:cxn modelId="{93F503B4-3F6E-461A-9F51-BD9FE25EB819}" type="presParOf" srcId="{1C76B097-945D-4C4F-AA6E-992C7802B91C}" destId="{430C16E2-6A81-42D2-A752-77B144FEFC70}" srcOrd="2" destOrd="0" presId="urn:microsoft.com/office/officeart/2005/8/layout/process1"/>
    <dgm:cxn modelId="{6518DA19-FCB1-4C95-A0B6-AEB5EF883387}" type="presParOf" srcId="{1C76B097-945D-4C4F-AA6E-992C7802B91C}" destId="{1197C0B4-03DC-45E6-9437-EC2D1CDAD914}" srcOrd="3" destOrd="0" presId="urn:microsoft.com/office/officeart/2005/8/layout/process1"/>
    <dgm:cxn modelId="{8A5F27DB-2347-4484-BB40-AEFFAD4DB14A}" type="presParOf" srcId="{1197C0B4-03DC-45E6-9437-EC2D1CDAD914}" destId="{04A4240E-9725-4F65-961C-9AFA2B64B1B3}" srcOrd="0" destOrd="0" presId="urn:microsoft.com/office/officeart/2005/8/layout/process1"/>
    <dgm:cxn modelId="{C96090FA-2531-4E92-AF9C-96847AC7D48B}" type="presParOf" srcId="{1C76B097-945D-4C4F-AA6E-992C7802B91C}" destId="{8B4476CF-ECC6-46B6-B69A-2B254429BABB}" srcOrd="4" destOrd="0" presId="urn:microsoft.com/office/officeart/2005/8/layout/process1"/>
    <dgm:cxn modelId="{F935F5E1-5D47-409A-BD3E-073D867D7B76}" type="presParOf" srcId="{1C76B097-945D-4C4F-AA6E-992C7802B91C}" destId="{5D51B4C0-4246-4CB2-9B03-FEDF8E2166F7}" srcOrd="5" destOrd="0" presId="urn:microsoft.com/office/officeart/2005/8/layout/process1"/>
    <dgm:cxn modelId="{14763710-1B89-4E18-BD11-E1C71A146AB5}" type="presParOf" srcId="{5D51B4C0-4246-4CB2-9B03-FEDF8E2166F7}" destId="{176B3F80-61B1-4CF5-A496-8C938F050922}" srcOrd="0" destOrd="0" presId="urn:microsoft.com/office/officeart/2005/8/layout/process1"/>
    <dgm:cxn modelId="{F98E5931-994F-4690-A0C7-BD1202700E1F}" type="presParOf" srcId="{1C76B097-945D-4C4F-AA6E-992C7802B91C}" destId="{257F3272-CAB2-43A3-9870-E93A6374FBC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DD911-D323-4B56-A627-73A9BEE2A7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AEDE9A-80DE-435F-AABE-9B29ADDD1DE9}">
      <dgm:prSet phldrT="[Text]" custT="1"/>
      <dgm:spPr/>
      <dgm:t>
        <a:bodyPr/>
        <a:lstStyle/>
        <a:p>
          <a:r>
            <a:rPr lang="en-US" sz="2800" dirty="0"/>
            <a:t>Book flight</a:t>
          </a:r>
        </a:p>
      </dgm:t>
    </dgm:pt>
    <dgm:pt modelId="{780E70C9-9476-4EE2-B099-ADFA33540AAB}" type="parTrans" cxnId="{9FF2FDBD-157F-4E28-8539-204A66A332CE}">
      <dgm:prSet/>
      <dgm:spPr/>
      <dgm:t>
        <a:bodyPr/>
        <a:lstStyle/>
        <a:p>
          <a:endParaRPr lang="en-US" sz="2800"/>
        </a:p>
      </dgm:t>
    </dgm:pt>
    <dgm:pt modelId="{650ACEEB-A4D8-406E-915C-030114C62D05}" type="sibTrans" cxnId="{9FF2FDBD-157F-4E28-8539-204A66A332CE}">
      <dgm:prSet/>
      <dgm:spPr/>
      <dgm:t>
        <a:bodyPr/>
        <a:lstStyle/>
        <a:p>
          <a:endParaRPr lang="en-US" sz="2800"/>
        </a:p>
      </dgm:t>
    </dgm:pt>
    <dgm:pt modelId="{BED44A1D-9579-475A-904A-81E5B51D0C89}">
      <dgm:prSet phldrT="[Text]" custT="1"/>
      <dgm:spPr/>
      <dgm:t>
        <a:bodyPr/>
        <a:lstStyle/>
        <a:p>
          <a:r>
            <a:rPr lang="en-US" sz="2800" dirty="0"/>
            <a:t>Book hotel</a:t>
          </a:r>
        </a:p>
      </dgm:t>
    </dgm:pt>
    <dgm:pt modelId="{816EC35D-0088-45D8-9B4D-F5C6E500028F}" type="parTrans" cxnId="{AC341B2F-C926-4EDD-B3A6-7D1160D26E22}">
      <dgm:prSet/>
      <dgm:spPr/>
      <dgm:t>
        <a:bodyPr/>
        <a:lstStyle/>
        <a:p>
          <a:endParaRPr lang="en-US" sz="2800"/>
        </a:p>
      </dgm:t>
    </dgm:pt>
    <dgm:pt modelId="{1904726F-6A1F-4E47-847C-EB25EBF14A0E}" type="sibTrans" cxnId="{AC341B2F-C926-4EDD-B3A6-7D1160D26E22}">
      <dgm:prSet/>
      <dgm:spPr/>
      <dgm:t>
        <a:bodyPr/>
        <a:lstStyle/>
        <a:p>
          <a:endParaRPr lang="en-US" sz="2800"/>
        </a:p>
      </dgm:t>
    </dgm:pt>
    <dgm:pt modelId="{9D0E504F-A761-4B59-8FC3-4341FC544AFE}">
      <dgm:prSet phldrT="[Text]" custT="1"/>
      <dgm:spPr/>
      <dgm:t>
        <a:bodyPr/>
        <a:lstStyle/>
        <a:p>
          <a:r>
            <a:rPr lang="en-US" sz="2800" dirty="0"/>
            <a:t>Rent a car</a:t>
          </a:r>
        </a:p>
      </dgm:t>
    </dgm:pt>
    <dgm:pt modelId="{EE3CE642-9A8E-4803-A776-AD61B2E56A6C}" type="parTrans" cxnId="{B24CD18E-8060-46C7-AD54-D5DF886B6D07}">
      <dgm:prSet/>
      <dgm:spPr/>
      <dgm:t>
        <a:bodyPr/>
        <a:lstStyle/>
        <a:p>
          <a:endParaRPr lang="en-US" sz="2800"/>
        </a:p>
      </dgm:t>
    </dgm:pt>
    <dgm:pt modelId="{57898B84-78B7-4140-B8DD-AC5D42CD87F0}" type="sibTrans" cxnId="{B24CD18E-8060-46C7-AD54-D5DF886B6D07}">
      <dgm:prSet/>
      <dgm:spPr/>
      <dgm:t>
        <a:bodyPr/>
        <a:lstStyle/>
        <a:p>
          <a:endParaRPr lang="en-US" sz="2800"/>
        </a:p>
      </dgm:t>
    </dgm:pt>
    <dgm:pt modelId="{9423E629-A616-4617-959F-134789CB6F11}" type="pres">
      <dgm:prSet presAssocID="{BA4DD911-D323-4B56-A627-73A9BEE2A733}" presName="Name0" presStyleCnt="0">
        <dgm:presLayoutVars>
          <dgm:dir/>
          <dgm:animLvl val="lvl"/>
          <dgm:resizeHandles val="exact"/>
        </dgm:presLayoutVars>
      </dgm:prSet>
      <dgm:spPr/>
    </dgm:pt>
    <dgm:pt modelId="{BF1D6F2E-1B8A-41F3-8466-98BD2213CC03}" type="pres">
      <dgm:prSet presAssocID="{FDAEDE9A-80DE-435F-AABE-9B29ADDD1DE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B8E62CA-9B5A-4F75-8DF9-15741F156C99}" type="pres">
      <dgm:prSet presAssocID="{650ACEEB-A4D8-406E-915C-030114C62D05}" presName="parTxOnlySpace" presStyleCnt="0"/>
      <dgm:spPr/>
    </dgm:pt>
    <dgm:pt modelId="{D75ECA84-7D27-428C-B1C5-78E99F6F224F}" type="pres">
      <dgm:prSet presAssocID="{BED44A1D-9579-475A-904A-81E5B51D0C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D6FE2B7-DB2D-4982-93A6-465B90F6BE31}" type="pres">
      <dgm:prSet presAssocID="{1904726F-6A1F-4E47-847C-EB25EBF14A0E}" presName="parTxOnlySpace" presStyleCnt="0"/>
      <dgm:spPr/>
    </dgm:pt>
    <dgm:pt modelId="{EA4E10C1-3297-41C3-8DB7-01D664CAB459}" type="pres">
      <dgm:prSet presAssocID="{9D0E504F-A761-4B59-8FC3-4341FC544AF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C637E2B-CB74-40FD-9284-940C1007C480}" type="presOf" srcId="{BED44A1D-9579-475A-904A-81E5B51D0C89}" destId="{D75ECA84-7D27-428C-B1C5-78E99F6F224F}" srcOrd="0" destOrd="0" presId="urn:microsoft.com/office/officeart/2005/8/layout/chevron1"/>
    <dgm:cxn modelId="{AC341B2F-C926-4EDD-B3A6-7D1160D26E22}" srcId="{BA4DD911-D323-4B56-A627-73A9BEE2A733}" destId="{BED44A1D-9579-475A-904A-81E5B51D0C89}" srcOrd="1" destOrd="0" parTransId="{816EC35D-0088-45D8-9B4D-F5C6E500028F}" sibTransId="{1904726F-6A1F-4E47-847C-EB25EBF14A0E}"/>
    <dgm:cxn modelId="{2749087D-0CAF-4FBA-8938-7580D35F57D6}" type="presOf" srcId="{BA4DD911-D323-4B56-A627-73A9BEE2A733}" destId="{9423E629-A616-4617-959F-134789CB6F11}" srcOrd="0" destOrd="0" presId="urn:microsoft.com/office/officeart/2005/8/layout/chevron1"/>
    <dgm:cxn modelId="{B24CD18E-8060-46C7-AD54-D5DF886B6D07}" srcId="{BA4DD911-D323-4B56-A627-73A9BEE2A733}" destId="{9D0E504F-A761-4B59-8FC3-4341FC544AFE}" srcOrd="2" destOrd="0" parTransId="{EE3CE642-9A8E-4803-A776-AD61B2E56A6C}" sibTransId="{57898B84-78B7-4140-B8DD-AC5D42CD87F0}"/>
    <dgm:cxn modelId="{ED577D90-FB54-4159-8B66-9945389108FC}" type="presOf" srcId="{9D0E504F-A761-4B59-8FC3-4341FC544AFE}" destId="{EA4E10C1-3297-41C3-8DB7-01D664CAB459}" srcOrd="0" destOrd="0" presId="urn:microsoft.com/office/officeart/2005/8/layout/chevron1"/>
    <dgm:cxn modelId="{FEAFB296-2AB2-4667-BF91-B57007D63AFB}" type="presOf" srcId="{FDAEDE9A-80DE-435F-AABE-9B29ADDD1DE9}" destId="{BF1D6F2E-1B8A-41F3-8466-98BD2213CC03}" srcOrd="0" destOrd="0" presId="urn:microsoft.com/office/officeart/2005/8/layout/chevron1"/>
    <dgm:cxn modelId="{9FF2FDBD-157F-4E28-8539-204A66A332CE}" srcId="{BA4DD911-D323-4B56-A627-73A9BEE2A733}" destId="{FDAEDE9A-80DE-435F-AABE-9B29ADDD1DE9}" srcOrd="0" destOrd="0" parTransId="{780E70C9-9476-4EE2-B099-ADFA33540AAB}" sibTransId="{650ACEEB-A4D8-406E-915C-030114C62D05}"/>
    <dgm:cxn modelId="{3A986826-18DA-4DBF-AA8C-39E4F195D75F}" type="presParOf" srcId="{9423E629-A616-4617-959F-134789CB6F11}" destId="{BF1D6F2E-1B8A-41F3-8466-98BD2213CC03}" srcOrd="0" destOrd="0" presId="urn:microsoft.com/office/officeart/2005/8/layout/chevron1"/>
    <dgm:cxn modelId="{ED83412D-8E53-4180-AB5B-7F4D1A5C25FF}" type="presParOf" srcId="{9423E629-A616-4617-959F-134789CB6F11}" destId="{3B8E62CA-9B5A-4F75-8DF9-15741F156C99}" srcOrd="1" destOrd="0" presId="urn:microsoft.com/office/officeart/2005/8/layout/chevron1"/>
    <dgm:cxn modelId="{A545998A-EF67-4A8E-91E7-4EFC79423229}" type="presParOf" srcId="{9423E629-A616-4617-959F-134789CB6F11}" destId="{D75ECA84-7D27-428C-B1C5-78E99F6F224F}" srcOrd="2" destOrd="0" presId="urn:microsoft.com/office/officeart/2005/8/layout/chevron1"/>
    <dgm:cxn modelId="{F988A425-88C5-4293-B49A-99B051878ACC}" type="presParOf" srcId="{9423E629-A616-4617-959F-134789CB6F11}" destId="{DD6FE2B7-DB2D-4982-93A6-465B90F6BE31}" srcOrd="3" destOrd="0" presId="urn:microsoft.com/office/officeart/2005/8/layout/chevron1"/>
    <dgm:cxn modelId="{653DD424-AB7B-44B6-899C-1E55853F85AB}" type="presParOf" srcId="{9423E629-A616-4617-959F-134789CB6F11}" destId="{EA4E10C1-3297-41C3-8DB7-01D664CAB45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28268-E871-4AD0-A3F5-0AC534BB472F}">
      <dsp:nvSpPr>
        <dsp:cNvPr id="0" name=""/>
        <dsp:cNvSpPr/>
      </dsp:nvSpPr>
      <dsp:spPr>
        <a:xfrm>
          <a:off x="3379" y="494685"/>
          <a:ext cx="1477611" cy="8865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cart</a:t>
          </a:r>
        </a:p>
      </dsp:txBody>
      <dsp:txXfrm>
        <a:off x="29346" y="520652"/>
        <a:ext cx="1425677" cy="834632"/>
      </dsp:txXfrm>
    </dsp:sp>
    <dsp:sp modelId="{3C7D42A8-932C-4B7C-82FC-7277491CDD34}">
      <dsp:nvSpPr>
        <dsp:cNvPr id="0" name=""/>
        <dsp:cNvSpPr/>
      </dsp:nvSpPr>
      <dsp:spPr>
        <a:xfrm>
          <a:off x="1628752" y="754744"/>
          <a:ext cx="313253" cy="3664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28752" y="828033"/>
        <a:ext cx="219277" cy="219869"/>
      </dsp:txXfrm>
    </dsp:sp>
    <dsp:sp modelId="{430C16E2-6A81-42D2-A752-77B144FEFC70}">
      <dsp:nvSpPr>
        <dsp:cNvPr id="0" name=""/>
        <dsp:cNvSpPr/>
      </dsp:nvSpPr>
      <dsp:spPr>
        <a:xfrm>
          <a:off x="2072035" y="494685"/>
          <a:ext cx="1477611" cy="8865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items</a:t>
          </a:r>
        </a:p>
      </dsp:txBody>
      <dsp:txXfrm>
        <a:off x="2098002" y="520652"/>
        <a:ext cx="1425677" cy="834632"/>
      </dsp:txXfrm>
    </dsp:sp>
    <dsp:sp modelId="{1197C0B4-03DC-45E6-9437-EC2D1CDAD914}">
      <dsp:nvSpPr>
        <dsp:cNvPr id="0" name=""/>
        <dsp:cNvSpPr/>
      </dsp:nvSpPr>
      <dsp:spPr>
        <a:xfrm>
          <a:off x="3697407" y="754744"/>
          <a:ext cx="313253" cy="3664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97407" y="828033"/>
        <a:ext cx="219277" cy="219869"/>
      </dsp:txXfrm>
    </dsp:sp>
    <dsp:sp modelId="{8B4476CF-ECC6-46B6-B69A-2B254429BABB}">
      <dsp:nvSpPr>
        <dsp:cNvPr id="0" name=""/>
        <dsp:cNvSpPr/>
      </dsp:nvSpPr>
      <dsp:spPr>
        <a:xfrm>
          <a:off x="4140691" y="494685"/>
          <a:ext cx="1477611" cy="8865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Check out</a:t>
          </a:r>
        </a:p>
      </dsp:txBody>
      <dsp:txXfrm>
        <a:off x="4166658" y="520652"/>
        <a:ext cx="1425677" cy="834632"/>
      </dsp:txXfrm>
    </dsp:sp>
    <dsp:sp modelId="{5D51B4C0-4246-4CB2-9B03-FEDF8E2166F7}">
      <dsp:nvSpPr>
        <dsp:cNvPr id="0" name=""/>
        <dsp:cNvSpPr/>
      </dsp:nvSpPr>
      <dsp:spPr>
        <a:xfrm>
          <a:off x="5766063" y="754744"/>
          <a:ext cx="313253" cy="3664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766063" y="828033"/>
        <a:ext cx="219277" cy="219869"/>
      </dsp:txXfrm>
    </dsp:sp>
    <dsp:sp modelId="{257F3272-CAB2-43A3-9870-E93A6374FBC3}">
      <dsp:nvSpPr>
        <dsp:cNvPr id="0" name=""/>
        <dsp:cNvSpPr/>
      </dsp:nvSpPr>
      <dsp:spPr>
        <a:xfrm>
          <a:off x="6209347" y="494685"/>
          <a:ext cx="1477611" cy="8865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Process payment</a:t>
          </a:r>
        </a:p>
      </dsp:txBody>
      <dsp:txXfrm>
        <a:off x="6235314" y="520652"/>
        <a:ext cx="1425677" cy="834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D6F2E-1B8A-41F3-8466-98BD2213CC03}">
      <dsp:nvSpPr>
        <dsp:cNvPr id="0" name=""/>
        <dsp:cNvSpPr/>
      </dsp:nvSpPr>
      <dsp:spPr>
        <a:xfrm>
          <a:off x="1964" y="0"/>
          <a:ext cx="2393453" cy="8452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Book flight</a:t>
          </a:r>
        </a:p>
      </dsp:txBody>
      <dsp:txXfrm>
        <a:off x="424608" y="0"/>
        <a:ext cx="1548166" cy="845287"/>
      </dsp:txXfrm>
    </dsp:sp>
    <dsp:sp modelId="{D75ECA84-7D27-428C-B1C5-78E99F6F224F}">
      <dsp:nvSpPr>
        <dsp:cNvPr id="0" name=""/>
        <dsp:cNvSpPr/>
      </dsp:nvSpPr>
      <dsp:spPr>
        <a:xfrm>
          <a:off x="2156073" y="0"/>
          <a:ext cx="2393453" cy="8452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Book hotel</a:t>
          </a:r>
        </a:p>
      </dsp:txBody>
      <dsp:txXfrm>
        <a:off x="2578717" y="0"/>
        <a:ext cx="1548166" cy="845287"/>
      </dsp:txXfrm>
    </dsp:sp>
    <dsp:sp modelId="{EA4E10C1-3297-41C3-8DB7-01D664CAB459}">
      <dsp:nvSpPr>
        <dsp:cNvPr id="0" name=""/>
        <dsp:cNvSpPr/>
      </dsp:nvSpPr>
      <dsp:spPr>
        <a:xfrm>
          <a:off x="4310181" y="0"/>
          <a:ext cx="2393453" cy="8452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Rent a car</a:t>
          </a:r>
        </a:p>
      </dsp:txBody>
      <dsp:txXfrm>
        <a:off x="4732825" y="0"/>
        <a:ext cx="1548166" cy="845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4C8C-99EB-46C6-9696-B67C4D9BCAC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C8EBE-6567-4E5D-9BE7-B36264F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least once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C8EBE-6567-4E5D-9BE7-B36264FE1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IBus</a:t>
            </a:r>
            <a:r>
              <a:rPr lang="en-US" dirty="0"/>
              <a:t> as a façade</a:t>
            </a:r>
          </a:p>
          <a:p>
            <a:r>
              <a:rPr lang="en-US" dirty="0"/>
              <a:t>Events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C8EBE-6567-4E5D-9BE7-B36264FE1C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0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Brokers can also support (e.g. RabbitMQ via plugin, Azure Service Bus out of the box)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C8EBE-6567-4E5D-9BE7-B36264FE1C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C8EBE-6567-4E5D-9BE7-B36264FE1C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Out-of-the box: </a:t>
            </a:r>
            <a:r>
              <a:rPr lang="en-US" dirty="0" err="1"/>
              <a:t>InMemory</a:t>
            </a:r>
            <a:r>
              <a:rPr lang="en-US" dirty="0"/>
              <a:t>, </a:t>
            </a:r>
            <a:r>
              <a:rPr lang="en-US" dirty="0" err="1"/>
              <a:t>FileSystem</a:t>
            </a:r>
            <a:r>
              <a:rPr lang="en-US" dirty="0"/>
              <a:t>, MongoDB/</a:t>
            </a:r>
            <a:r>
              <a:rPr lang="en-US" dirty="0" err="1"/>
              <a:t>GridFS</a:t>
            </a:r>
            <a:br>
              <a:rPr lang="en-US" dirty="0"/>
            </a:br>
            <a:r>
              <a:rPr lang="en-US" dirty="0"/>
              <a:t>integration with Enchilada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C8EBE-6567-4E5D-9BE7-B36264FE1C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Repositories out of the box: Entity Framework, MongoDB, </a:t>
            </a:r>
            <a:r>
              <a:rPr lang="en-US"/>
              <a:t>Dapper, NHibernate</a:t>
            </a:r>
            <a:r>
              <a:rPr lang="en-US" dirty="0"/>
              <a:t>, Redis, Marten, </a:t>
            </a:r>
            <a:r>
              <a:rPr lang="en-US" dirty="0" err="1"/>
              <a:t>CosmosDb</a:t>
            </a:r>
            <a:r>
              <a:rPr lang="en-US" dirty="0"/>
              <a:t>, Azure Service Bus – Session!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C8EBE-6567-4E5D-9BE7-B36264FE1C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495-9191-4710-B4C3-1312AAC6C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0CDF-544C-401A-AEBE-A17F48CDA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F2C7-907E-4FE3-BDFB-DC23982E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11C7-424B-448E-B13E-5C772E14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44E7-0A29-47EC-820D-5366FA4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9E9C-73E4-4314-9A37-F3D1DD11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F20E6-2856-4E28-AA65-730F00C5D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CAB5-FDFB-4B81-9BD3-9BBC834F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18DB-8DCF-468A-8DAC-9B832522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F020-4E5E-4A41-A637-F333FAAB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9DDD-F1BE-477B-A012-651C416A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7E92-4E8F-4DDD-91DC-78EB09A2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5603-C1A0-4993-A4A6-E0E88F1B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A91D-B78A-4F2D-B038-4FE14CE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A0A8A-F3E2-433A-BB10-60EBD1D4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2C03-A224-4BF5-8D1A-04FA8BF6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936C-28F4-4598-B5EB-7C52F2F1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E5B2-0D8C-4510-8E89-2546A740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4725-4F94-4AD8-A009-274EF8CA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8925-2784-4FFC-A1A0-F65FE876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C3DE-31A9-48F1-A13D-C1B1880E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5106-79B4-4F93-81B7-86FA770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FA54-FBC0-4307-9BE1-596DA24F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A1FE-630F-4D36-9E36-81277BFE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227C-7ED6-40B0-9076-E5667B6A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BFAF-3BDF-4801-92AE-8F98E6D9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52DD-1EE9-4046-A633-4C0F1CF6F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98FD5-48C8-4A1F-8494-31460B977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0E52-E5F9-4013-9D4E-79F221C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0DE36-544C-440C-ADBB-AB0A18E7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E5291-B4B1-4C22-860F-B4863C89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0AE-B546-4302-BFB5-9AC17AC0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A6B7-90E8-41B6-9B06-1DE62F4B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2306B-72E0-4274-A5CB-6915419E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4F782-295A-45AB-B918-D60C05157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DB262-8B15-41AA-83B9-A8CE9983D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5AD61-78F3-4FAF-A6A6-07DD5342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AC8DC-DCDE-45DE-9D00-07D5CDB1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DC522-26DA-4549-9E65-2EF6616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5745-9145-482D-B6BE-35554A6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4DAB3-C528-4FA3-ABFD-930A72A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F2307-6CAC-43B5-BF5F-D461594F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BB978-0F26-48DE-A625-D7D3D637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C569C-E2B7-4B4E-B295-78A1DB29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7052-D270-4571-AE1A-2EDDB390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C9D8-90AA-4FE6-ABA5-CCC144C5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0733-4634-47C2-9546-C5DD68FB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EDD2-94C8-4EB7-BF7F-EF31D6D0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7EAA7-7FAE-4F35-885A-F652A5608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1463C-2B79-4731-A019-411B00E5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2882-F345-46DD-A8EF-6DC8F722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FF172-B3AE-4EAB-9CBB-27AF3E00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FE6-C70F-42F4-95F9-53D23071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7C047-ED02-4D50-BC48-83F9413E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75BCE-7676-4CA0-B345-4FE9F8EB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0F7CD-514C-4C57-B9B0-06130A9B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89BC-E58F-4D58-BC64-9E7E564D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99AC-28C7-4DA9-B83B-4879A8CF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90BF6-AEF0-4542-84BF-E190E1F8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40BB-7E23-460C-8E89-93CCE529C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E1C3-E83F-42C0-99C9-8EDC82196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6412-29ED-49A8-9A78-FCAFBA6EB49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A728-C2E4-42C2-8D47-4AC1C9647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DF06-F6C0-4F45-81A1-4347AC13F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96A1-A156-40A8-9953-2AC21EB4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sTransit" TargetMode="External"/><Relationship Id="rId2" Type="http://schemas.openxmlformats.org/officeDocument/2006/relationships/hyperlink" Target="https://masstransit-project.com/MassTrans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zhivtsov/DotNetMeetupMassTransit" TargetMode="External"/><Relationship Id="rId5" Type="http://schemas.openxmlformats.org/officeDocument/2006/relationships/hyperlink" Target="https://groups.google.com/forum/#!forum/masstransit-discuss" TargetMode="External"/><Relationship Id="rId4" Type="http://schemas.openxmlformats.org/officeDocument/2006/relationships/hyperlink" Target="https://gitter.im/MassTransit/MassTrans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download.html" TargetMode="External"/><Relationship Id="rId2" Type="http://schemas.openxmlformats.org/officeDocument/2006/relationships/hyperlink" Target="http://www.erlang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bbitmq.com/managemen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D807A-24F2-4A92-9722-346179C9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470" y="2589085"/>
            <a:ext cx="5578852" cy="1297115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Building message-driven solutions with </a:t>
            </a:r>
            <a:r>
              <a:rPr lang="en-US" sz="4000" b="1" dirty="0" err="1"/>
              <a:t>MassTransit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A7076-EFEC-45B6-A83F-B5CB92708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0673" y="4202152"/>
            <a:ext cx="2638992" cy="986074"/>
          </a:xfrm>
        </p:spPr>
        <p:txBody>
          <a:bodyPr anchor="b">
            <a:no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Denis Zhivtsov</a:t>
            </a:r>
          </a:p>
          <a:p>
            <a:pPr algn="l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Lead Software Engineer</a:t>
            </a:r>
          </a:p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EPAM Systems, Inc.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42" name="Picture 2" descr="Image result for masstransit .net logo">
            <a:extLst>
              <a:ext uri="{FF2B5EF4-FFF2-40B4-BE49-F238E27FC236}">
                <a16:creationId xmlns:a16="http://schemas.microsoft.com/office/drawing/2014/main" id="{4344B1D8-02E2-4A25-8BA0-3DE3DF70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9770" y="1815320"/>
            <a:ext cx="4141760" cy="414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5B02-7B22-4138-8DB1-AB357D38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087F-F3E8-4D78-980D-661BA9CF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  <a:p>
            <a:r>
              <a:rPr lang="en-US" dirty="0"/>
              <a:t>ActiveMQ</a:t>
            </a:r>
          </a:p>
          <a:p>
            <a:r>
              <a:rPr lang="en-US" dirty="0"/>
              <a:t>Azure </a:t>
            </a:r>
            <a:r>
              <a:rPr lang="en-US" dirty="0" err="1"/>
              <a:t>ServiceBus</a:t>
            </a:r>
            <a:endParaRPr lang="en-US" dirty="0"/>
          </a:p>
          <a:p>
            <a:r>
              <a:rPr lang="en-US" dirty="0"/>
              <a:t>Azure EventHub</a:t>
            </a:r>
          </a:p>
          <a:p>
            <a:r>
              <a:rPr lang="en-US" dirty="0"/>
              <a:t>Amazon SQS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648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5FAC-74AE-4A46-B11F-79CEB2ED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History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B5D1-B714-4FB6-8102-71E113BE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continuously developed since 2007</a:t>
            </a:r>
          </a:p>
          <a:p>
            <a:r>
              <a:rPr lang="en-US" dirty="0"/>
              <a:t>Fully rebuilt in 2014 (v3)</a:t>
            </a:r>
          </a:p>
          <a:p>
            <a:r>
              <a:rPr lang="en-US" dirty="0"/>
              <a:t>Chris Patterson (@</a:t>
            </a:r>
            <a:r>
              <a:rPr lang="en-US" dirty="0" err="1"/>
              <a:t>phatboyg</a:t>
            </a:r>
            <a:r>
              <a:rPr lang="en-US" dirty="0"/>
              <a:t>) – Microsoft MVP, creator of </a:t>
            </a:r>
            <a:r>
              <a:rPr lang="en-US" dirty="0" err="1"/>
              <a:t>Topshelf</a:t>
            </a:r>
            <a:endParaRPr lang="en-US" dirty="0"/>
          </a:p>
          <a:p>
            <a:r>
              <a:rPr lang="en-US" dirty="0" err="1"/>
              <a:t>Nuget</a:t>
            </a:r>
            <a:r>
              <a:rPr lang="en-US" dirty="0"/>
              <a:t>: 2.7M downloads, 926 avg per day (as of 7/24/2019)</a:t>
            </a:r>
          </a:p>
          <a:p>
            <a:r>
              <a:rPr lang="en-US" dirty="0"/>
              <a:t>Latest version: 5.5.4 (released 7/24/2019) (as of 7/24/2019)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2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E185-3FA2-4B2C-87B9-A4ADF4F8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9E8F-1184-4F76-84E9-05730E81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Nuget</a:t>
            </a:r>
            <a:r>
              <a:rPr lang="en-US" dirty="0"/>
              <a:t> packages </a:t>
            </a:r>
            <a:r>
              <a:rPr lang="en-US" dirty="0" err="1"/>
              <a:t>MassTransit</a:t>
            </a:r>
            <a:r>
              <a:rPr lang="en-US" dirty="0"/>
              <a:t>, </a:t>
            </a:r>
            <a:r>
              <a:rPr lang="en-US" dirty="0" err="1"/>
              <a:t>MassTransit.RabbitMQ</a:t>
            </a:r>
            <a:r>
              <a:rPr lang="en-US" dirty="0"/>
              <a:t>, </a:t>
            </a:r>
            <a:r>
              <a:rPr lang="en-US" dirty="0" err="1"/>
              <a:t>MassTransit.AspNetCore</a:t>
            </a:r>
            <a:endParaRPr lang="en-US" dirty="0"/>
          </a:p>
          <a:p>
            <a:r>
              <a:rPr lang="en-US" dirty="0"/>
              <a:t>Configure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67CC7-F688-46B3-94DD-9608BAF4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87" y="3191608"/>
            <a:ext cx="9655213" cy="33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6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A68E-AC6A-44A1-A730-DA90E54E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CF7-C893-41CE-BF48-2207D158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Commands</a:t>
            </a:r>
            <a:r>
              <a:rPr lang="en-US" dirty="0"/>
              <a:t> – send to specific queue exchange</a:t>
            </a:r>
          </a:p>
          <a:p>
            <a:r>
              <a:rPr lang="en-US" b="1" dirty="0"/>
              <a:t>Events</a:t>
            </a:r>
            <a:r>
              <a:rPr lang="en-US" dirty="0"/>
              <a:t> – publish to event exchange so that anybody can subscribe</a:t>
            </a:r>
          </a:p>
          <a:p>
            <a:r>
              <a:rPr lang="en-US" b="1" dirty="0" err="1"/>
              <a:t>SendEndpoint</a:t>
            </a:r>
            <a:r>
              <a:rPr lang="en-US" b="1" dirty="0"/>
              <a:t>/</a:t>
            </a:r>
            <a:r>
              <a:rPr lang="en-US" b="1" dirty="0" err="1"/>
              <a:t>PublishEndpoint</a:t>
            </a:r>
            <a:r>
              <a:rPr lang="en-US" b="1" dirty="0"/>
              <a:t> </a:t>
            </a:r>
            <a:r>
              <a:rPr lang="en-US" dirty="0"/>
              <a:t>– exchange to send messages to</a:t>
            </a:r>
          </a:p>
          <a:p>
            <a:r>
              <a:rPr lang="en-US" b="1" dirty="0"/>
              <a:t>Consumer</a:t>
            </a:r>
            <a:r>
              <a:rPr lang="en-US" dirty="0"/>
              <a:t> – message handler class (similar to Controller in MVC)</a:t>
            </a:r>
          </a:p>
          <a:p>
            <a:r>
              <a:rPr lang="en-US" b="1" dirty="0"/>
              <a:t>Consume</a:t>
            </a:r>
            <a:r>
              <a:rPr lang="en-US" dirty="0"/>
              <a:t> – method of the Consumer (similar to Action of Controller)</a:t>
            </a:r>
          </a:p>
          <a:p>
            <a:r>
              <a:rPr lang="en-US" b="1" dirty="0" err="1"/>
              <a:t>ReceiveEndpoint</a:t>
            </a:r>
            <a:r>
              <a:rPr lang="en-US" dirty="0"/>
              <a:t> – queue the app is listening to</a:t>
            </a:r>
          </a:p>
          <a:p>
            <a:r>
              <a:rPr lang="en-US" b="1" dirty="0"/>
              <a:t>Bus/</a:t>
            </a:r>
            <a:r>
              <a:rPr lang="en-US" b="1" dirty="0" err="1"/>
              <a:t>BusControl</a:t>
            </a:r>
            <a:r>
              <a:rPr lang="en-US" b="1" dirty="0"/>
              <a:t> </a:t>
            </a:r>
            <a:r>
              <a:rPr lang="en-US" dirty="0"/>
              <a:t>– the composition root for all the endpoints and configuration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1461-6F5E-4DFC-81EC-4302F36A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659624-8C9C-4E27-8BDC-5517BDE2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publish an event - </a:t>
            </a:r>
            <a:r>
              <a:rPr lang="en-US" dirty="0" err="1">
                <a:solidFill>
                  <a:srgbClr val="7030A0"/>
                </a:solidFill>
              </a:rPr>
              <a:t>IPublishEndpoint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To send a command </a:t>
            </a:r>
            <a:r>
              <a:rPr lang="en-US" dirty="0" err="1">
                <a:solidFill>
                  <a:srgbClr val="7030A0"/>
                </a:solidFill>
              </a:rPr>
              <a:t>ISendEndpointProvider</a:t>
            </a:r>
            <a:r>
              <a:rPr lang="en-US" dirty="0"/>
              <a:t> (or </a:t>
            </a:r>
            <a:r>
              <a:rPr lang="en-US" dirty="0" err="1">
                <a:solidFill>
                  <a:srgbClr val="7030A0"/>
                </a:solidFill>
              </a:rPr>
              <a:t>EndpointConvention</a:t>
            </a:r>
            <a:r>
              <a:rPr lang="en-US" dirty="0"/>
              <a:t> + </a:t>
            </a:r>
            <a:r>
              <a:rPr lang="en-US" dirty="0" err="1">
                <a:solidFill>
                  <a:srgbClr val="7030A0"/>
                </a:solidFill>
              </a:rPr>
              <a:t>ISendEndpoint</a:t>
            </a:r>
            <a:r>
              <a:rPr lang="en-US" dirty="0"/>
              <a:t>)</a:t>
            </a:r>
          </a:p>
          <a:p>
            <a:r>
              <a:rPr lang="en-US" dirty="0"/>
              <a:t>Always use Publish/Send method of the context (if available)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C23AD-6FC8-4BE4-A117-66A8145D2E0D}"/>
              </a:ext>
            </a:extLst>
          </p:cNvPr>
          <p:cNvSpPr/>
          <p:nvPr/>
        </p:nvSpPr>
        <p:spPr>
          <a:xfrm>
            <a:off x="1857264" y="4454368"/>
            <a:ext cx="1999622" cy="622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Exchange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CB0ED-E345-4273-896D-AC9AC36A5A39}"/>
              </a:ext>
            </a:extLst>
          </p:cNvPr>
          <p:cNvSpPr/>
          <p:nvPr/>
        </p:nvSpPr>
        <p:spPr>
          <a:xfrm>
            <a:off x="4985656" y="4109776"/>
            <a:ext cx="1999622" cy="622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Queue1 Exchange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5F05-D4EC-458D-895F-C84B155FBCC6}"/>
              </a:ext>
            </a:extLst>
          </p:cNvPr>
          <p:cNvSpPr/>
          <p:nvPr/>
        </p:nvSpPr>
        <p:spPr>
          <a:xfrm>
            <a:off x="8169728" y="4109775"/>
            <a:ext cx="1999622" cy="6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D5193-8016-4C7E-93BE-A0C51AD8F420}"/>
              </a:ext>
            </a:extLst>
          </p:cNvPr>
          <p:cNvCxnSpPr>
            <a:cxnSpLocks/>
          </p:cNvCxnSpPr>
          <p:nvPr/>
        </p:nvCxnSpPr>
        <p:spPr>
          <a:xfrm flipV="1">
            <a:off x="3972391" y="4421273"/>
            <a:ext cx="842080" cy="243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3C09E6-C76E-48C0-9DDB-C99B159A933E}"/>
              </a:ext>
            </a:extLst>
          </p:cNvPr>
          <p:cNvCxnSpPr>
            <a:cxnSpLocks/>
          </p:cNvCxnSpPr>
          <p:nvPr/>
        </p:nvCxnSpPr>
        <p:spPr>
          <a:xfrm>
            <a:off x="3952449" y="4892510"/>
            <a:ext cx="842080" cy="31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4AFD5-6894-431C-BA46-512F09082897}"/>
              </a:ext>
            </a:extLst>
          </p:cNvPr>
          <p:cNvSpPr/>
          <p:nvPr/>
        </p:nvSpPr>
        <p:spPr>
          <a:xfrm>
            <a:off x="4985656" y="4933742"/>
            <a:ext cx="1999622" cy="622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Queue2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379D5-D91E-4B03-B27C-053452420559}"/>
              </a:ext>
            </a:extLst>
          </p:cNvPr>
          <p:cNvSpPr/>
          <p:nvPr/>
        </p:nvSpPr>
        <p:spPr>
          <a:xfrm>
            <a:off x="8169728" y="4892510"/>
            <a:ext cx="1999622" cy="6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C81520-2494-4C4A-85F1-C803F12F195D}"/>
              </a:ext>
            </a:extLst>
          </p:cNvPr>
          <p:cNvCxnSpPr>
            <a:cxnSpLocks/>
          </p:cNvCxnSpPr>
          <p:nvPr/>
        </p:nvCxnSpPr>
        <p:spPr>
          <a:xfrm flipV="1">
            <a:off x="7156463" y="4456441"/>
            <a:ext cx="8478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98101C-7006-4044-B13C-5FE9A28CF590}"/>
              </a:ext>
            </a:extLst>
          </p:cNvPr>
          <p:cNvCxnSpPr>
            <a:cxnSpLocks/>
          </p:cNvCxnSpPr>
          <p:nvPr/>
        </p:nvCxnSpPr>
        <p:spPr>
          <a:xfrm flipV="1">
            <a:off x="7153563" y="5245240"/>
            <a:ext cx="8478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6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9113-786E-40E1-904D-9CB6579D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Envelope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95B6-8355-4343-BA0B-06D995D922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</a:t>
            </a:r>
            <a:r>
              <a:rPr lang="en-US" dirty="0" err="1"/>
              <a:t>SourceAddress</a:t>
            </a:r>
            <a:r>
              <a:rPr lang="en-US" dirty="0"/>
              <a:t> </a:t>
            </a:r>
          </a:p>
          <a:p>
            <a:r>
              <a:rPr lang="en-US" dirty="0"/>
              <a:t>string </a:t>
            </a:r>
            <a:r>
              <a:rPr lang="en-US" dirty="0" err="1"/>
              <a:t>DestinationAddress</a:t>
            </a:r>
            <a:r>
              <a:rPr lang="en-US" dirty="0"/>
              <a:t> </a:t>
            </a:r>
          </a:p>
          <a:p>
            <a:r>
              <a:rPr lang="en-US" dirty="0"/>
              <a:t>string </a:t>
            </a:r>
            <a:r>
              <a:rPr lang="en-US" dirty="0" err="1"/>
              <a:t>ResponseAddress</a:t>
            </a:r>
            <a:r>
              <a:rPr lang="en-US" dirty="0"/>
              <a:t> </a:t>
            </a:r>
          </a:p>
          <a:p>
            <a:r>
              <a:rPr lang="en-US" dirty="0"/>
              <a:t>string </a:t>
            </a:r>
            <a:r>
              <a:rPr lang="en-US" dirty="0" err="1"/>
              <a:t>FaultAddress</a:t>
            </a:r>
            <a:r>
              <a:rPr lang="en-US" dirty="0"/>
              <a:t> </a:t>
            </a:r>
          </a:p>
          <a:p>
            <a:r>
              <a:rPr lang="en-US" dirty="0"/>
              <a:t>string[] </a:t>
            </a:r>
            <a:r>
              <a:rPr lang="en-US" dirty="0" err="1"/>
              <a:t>MessageType</a:t>
            </a:r>
            <a:r>
              <a:rPr lang="en-US" dirty="0"/>
              <a:t> </a:t>
            </a:r>
          </a:p>
          <a:p>
            <a:r>
              <a:rPr lang="en-US" dirty="0"/>
              <a:t>object Message </a:t>
            </a:r>
          </a:p>
          <a:p>
            <a:r>
              <a:rPr lang="en-US" dirty="0" err="1"/>
              <a:t>DateTime</a:t>
            </a:r>
            <a:r>
              <a:rPr lang="en-US" dirty="0"/>
              <a:t>? </a:t>
            </a:r>
            <a:r>
              <a:rPr lang="en-US" dirty="0" err="1"/>
              <a:t>ExpirationTime</a:t>
            </a:r>
            <a:r>
              <a:rPr lang="en-US" dirty="0"/>
              <a:t> </a:t>
            </a:r>
          </a:p>
          <a:p>
            <a:r>
              <a:rPr lang="en-US" dirty="0" err="1"/>
              <a:t>DateTime</a:t>
            </a:r>
            <a:r>
              <a:rPr lang="en-US" dirty="0"/>
              <a:t>? </a:t>
            </a:r>
            <a:r>
              <a:rPr lang="en-US" dirty="0" err="1"/>
              <a:t>SentTime</a:t>
            </a:r>
            <a:r>
              <a:rPr lang="en-US" dirty="0"/>
              <a:t> </a:t>
            </a:r>
          </a:p>
          <a:p>
            <a:r>
              <a:rPr lang="en-US" dirty="0" err="1"/>
              <a:t>IDictionary</a:t>
            </a:r>
            <a:r>
              <a:rPr lang="en-US" dirty="0"/>
              <a:t>&lt;string, object&gt; Headers </a:t>
            </a:r>
          </a:p>
          <a:p>
            <a:r>
              <a:rPr lang="en-US" dirty="0" err="1"/>
              <a:t>HostInfo</a:t>
            </a:r>
            <a:r>
              <a:rPr lang="en-US" dirty="0"/>
              <a:t> Host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74553-A85E-42D0-8EBA-0AC203993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</a:t>
            </a:r>
            <a:r>
              <a:rPr lang="en-US" dirty="0" err="1"/>
              <a:t>MessageId</a:t>
            </a:r>
            <a:r>
              <a:rPr lang="en-US" dirty="0"/>
              <a:t> </a:t>
            </a:r>
          </a:p>
          <a:p>
            <a:r>
              <a:rPr lang="en-US" dirty="0"/>
              <a:t>string </a:t>
            </a:r>
            <a:r>
              <a:rPr lang="en-US" dirty="0" err="1"/>
              <a:t>RequestId</a:t>
            </a:r>
            <a:r>
              <a:rPr lang="en-US" dirty="0"/>
              <a:t> </a:t>
            </a:r>
          </a:p>
          <a:p>
            <a:r>
              <a:rPr lang="en-US" dirty="0"/>
              <a:t>string </a:t>
            </a:r>
            <a:r>
              <a:rPr lang="en-US" dirty="0" err="1"/>
              <a:t>CorrelationId</a:t>
            </a:r>
            <a:r>
              <a:rPr lang="en-US" dirty="0"/>
              <a:t> </a:t>
            </a:r>
          </a:p>
          <a:p>
            <a:r>
              <a:rPr lang="en-US" dirty="0"/>
              <a:t>string </a:t>
            </a:r>
            <a:r>
              <a:rPr lang="en-US" dirty="0" err="1"/>
              <a:t>ConversationId</a:t>
            </a:r>
            <a:r>
              <a:rPr lang="en-US" dirty="0"/>
              <a:t> </a:t>
            </a:r>
          </a:p>
          <a:p>
            <a:r>
              <a:rPr lang="en-US" dirty="0"/>
              <a:t>string </a:t>
            </a:r>
            <a:r>
              <a:rPr lang="en-US" dirty="0" err="1"/>
              <a:t>InitiatorId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8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60C8D-D806-49D1-A020-B99BDF11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5E1A8-9972-4094-8C69-8A08E33E4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D1C95C-9B90-43AD-9029-4BA2CB87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99725-3DBB-45EB-93D8-CA224BA7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MassTransit.Quartz</a:t>
            </a:r>
            <a:r>
              <a:rPr lang="en-US" b="1" dirty="0"/>
              <a:t> </a:t>
            </a:r>
            <a:r>
              <a:rPr lang="en-US" dirty="0"/>
              <a:t>– reference NuGet package</a:t>
            </a:r>
          </a:p>
          <a:p>
            <a:r>
              <a:rPr lang="en-US" b="1" dirty="0" err="1"/>
              <a:t>UseInMemoryScheduler</a:t>
            </a:r>
            <a:r>
              <a:rPr lang="en-US" b="1" dirty="0"/>
              <a:t>()</a:t>
            </a:r>
            <a:r>
              <a:rPr lang="en-US" dirty="0"/>
              <a:t> – non durable</a:t>
            </a:r>
          </a:p>
          <a:p>
            <a:r>
              <a:rPr lang="en-US" b="1" dirty="0" err="1"/>
              <a:t>ScheduleSend</a:t>
            </a:r>
            <a:r>
              <a:rPr lang="en-US" b="1" dirty="0"/>
              <a:t>()/</a:t>
            </a:r>
            <a:r>
              <a:rPr lang="en-US" b="1" dirty="0" err="1"/>
              <a:t>SchedulePublish</a:t>
            </a:r>
            <a:r>
              <a:rPr lang="en-US" b="1" dirty="0"/>
              <a:t>()</a:t>
            </a:r>
            <a:r>
              <a:rPr lang="en-US" dirty="0"/>
              <a:t> – to schedule a message</a:t>
            </a:r>
          </a:p>
          <a:p>
            <a:r>
              <a:rPr lang="en-US" b="1" dirty="0" err="1"/>
              <a:t>ScheduleRecurringSend</a:t>
            </a:r>
            <a:r>
              <a:rPr lang="en-US" b="1" dirty="0"/>
              <a:t>()</a:t>
            </a:r>
            <a:r>
              <a:rPr lang="en-US" dirty="0"/>
              <a:t> – to schedule recurring message (CRON)</a:t>
            </a:r>
          </a:p>
          <a:p>
            <a:r>
              <a:rPr lang="en-US" b="1" dirty="0" err="1"/>
              <a:t>CancelScheduledSend</a:t>
            </a:r>
            <a:r>
              <a:rPr lang="en-US" b="1" dirty="0"/>
              <a:t>()</a:t>
            </a:r>
            <a:r>
              <a:rPr lang="en-US" dirty="0"/>
              <a:t>/</a:t>
            </a:r>
            <a:r>
              <a:rPr lang="en-US" b="1" dirty="0" err="1"/>
              <a:t>CancelScheduledRecurringSend</a:t>
            </a:r>
            <a:r>
              <a:rPr lang="en-US" b="1" dirty="0"/>
              <a:t>() </a:t>
            </a:r>
            <a:r>
              <a:rPr lang="en-US" dirty="0"/>
              <a:t>– to cancel</a:t>
            </a:r>
          </a:p>
          <a:p>
            <a:r>
              <a:rPr lang="en-US" b="1" dirty="0"/>
              <a:t>Redeliver()</a:t>
            </a:r>
            <a:r>
              <a:rPr lang="en-US" dirty="0"/>
              <a:t> – to redeliver current message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3E35-37F6-481D-9729-D94FC5A8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97E8-2F82-4E06-81CE-2793B831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>
                <a:solidFill>
                  <a:srgbClr val="7030A0"/>
                </a:solidFill>
              </a:rPr>
              <a:t>UseMessageScheduler</a:t>
            </a:r>
            <a:r>
              <a:rPr lang="en-US" dirty="0">
                <a:solidFill>
                  <a:srgbClr val="7030A0"/>
                </a:solidFill>
              </a:rPr>
              <a:t>(Uri) </a:t>
            </a:r>
            <a:r>
              <a:rPr lang="en-US" dirty="0"/>
              <a:t>- durable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DD06B-49E4-4538-A32C-5CAB37918AA2}"/>
              </a:ext>
            </a:extLst>
          </p:cNvPr>
          <p:cNvSpPr txBox="1"/>
          <p:nvPr/>
        </p:nvSpPr>
        <p:spPr>
          <a:xfrm>
            <a:off x="2365130" y="2440938"/>
            <a:ext cx="2068898" cy="953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/>
              <a:t>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F34D-D6E5-4D0F-B6A2-23EFFAAE4EA1}"/>
              </a:ext>
            </a:extLst>
          </p:cNvPr>
          <p:cNvSpPr txBox="1"/>
          <p:nvPr/>
        </p:nvSpPr>
        <p:spPr>
          <a:xfrm>
            <a:off x="7303013" y="2427034"/>
            <a:ext cx="2204880" cy="953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/>
              <a:t>Scheduler </a:t>
            </a:r>
            <a:br>
              <a:rPr lang="en-US" sz="2400" dirty="0"/>
            </a:br>
            <a:r>
              <a:rPr lang="en-US" sz="2400" dirty="0"/>
              <a:t>(Quartz.NET)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39CA47-09B4-49CF-8FED-4D8FE4ABD9F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99579" y="3394815"/>
            <a:ext cx="0" cy="178347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E69D9C-8BFB-40EA-BBE1-F05A9A4CDA42}"/>
              </a:ext>
            </a:extLst>
          </p:cNvPr>
          <p:cNvSpPr/>
          <p:nvPr/>
        </p:nvSpPr>
        <p:spPr>
          <a:xfrm>
            <a:off x="1295400" y="5178285"/>
            <a:ext cx="9096368" cy="6655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4A3AA7-6AFC-4A80-8D59-E303245C2A5F}"/>
              </a:ext>
            </a:extLst>
          </p:cNvPr>
          <p:cNvCxnSpPr>
            <a:cxnSpLocks/>
          </p:cNvCxnSpPr>
          <p:nvPr/>
        </p:nvCxnSpPr>
        <p:spPr>
          <a:xfrm>
            <a:off x="8372458" y="3394815"/>
            <a:ext cx="0" cy="178347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7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CD76A4-D45A-409C-825E-0539527B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72FF3-E1A3-417D-82E6-FFE2D9A7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Consumer, Endpoint or Bus level</a:t>
            </a:r>
          </a:p>
          <a:p>
            <a:pPr lvl="1"/>
            <a:r>
              <a:rPr lang="en-US" dirty="0" err="1"/>
              <a:t>UseInMemoryOutbox</a:t>
            </a:r>
            <a:endParaRPr lang="en-US" dirty="0"/>
          </a:p>
          <a:p>
            <a:pPr lvl="1"/>
            <a:r>
              <a:rPr lang="en-US" dirty="0" err="1"/>
              <a:t>UseTransaction</a:t>
            </a:r>
            <a:endParaRPr lang="en-US" dirty="0"/>
          </a:p>
          <a:p>
            <a:pPr lvl="1"/>
            <a:r>
              <a:rPr lang="en-US" dirty="0" err="1"/>
              <a:t>UseMessageRetry</a:t>
            </a:r>
            <a:r>
              <a:rPr lang="en-US" dirty="0"/>
              <a:t> (first-level retry)</a:t>
            </a:r>
          </a:p>
          <a:p>
            <a:pPr lvl="1"/>
            <a:r>
              <a:rPr lang="en-US" dirty="0" err="1"/>
              <a:t>UseScheduledRedelivery</a:t>
            </a:r>
            <a:r>
              <a:rPr lang="en-US" dirty="0"/>
              <a:t> (second-level retry)</a:t>
            </a:r>
          </a:p>
          <a:p>
            <a:pPr lvl="1"/>
            <a:r>
              <a:rPr lang="en-US" dirty="0"/>
              <a:t>Handle and Ignore filters</a:t>
            </a:r>
          </a:p>
          <a:p>
            <a:pPr lvl="1"/>
            <a:endParaRPr lang="en-US" dirty="0"/>
          </a:p>
          <a:p>
            <a:r>
              <a:rPr lang="en-US" dirty="0"/>
              <a:t>Consume Fault&lt;T&gt;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0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CE46-AD3B-4B6C-BF60-7F5CE8A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F8D-E002-41B4-9205-1CFBEC3C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messaging?</a:t>
            </a:r>
          </a:p>
          <a:p>
            <a:r>
              <a:rPr lang="en-US" dirty="0"/>
              <a:t>What is </a:t>
            </a:r>
            <a:r>
              <a:rPr lang="en-US" dirty="0" err="1"/>
              <a:t>MassTransit</a:t>
            </a:r>
            <a:r>
              <a:rPr lang="en-US" dirty="0"/>
              <a:t>?</a:t>
            </a:r>
          </a:p>
          <a:p>
            <a:r>
              <a:rPr lang="en-US" dirty="0"/>
              <a:t>Publish-Subscribe </a:t>
            </a:r>
          </a:p>
          <a:p>
            <a:r>
              <a:rPr lang="en-US" dirty="0"/>
              <a:t>Key features (Error handling, Scheduling, Audit, …)</a:t>
            </a:r>
          </a:p>
          <a:p>
            <a:r>
              <a:rPr lang="en-US" dirty="0"/>
              <a:t>Request-Response</a:t>
            </a:r>
          </a:p>
          <a:p>
            <a:r>
              <a:rPr lang="en-US" dirty="0"/>
              <a:t>Saga</a:t>
            </a:r>
          </a:p>
          <a:p>
            <a:r>
              <a:rPr lang="en-US" dirty="0"/>
              <a:t>Courier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8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E726-EFBD-490F-A93D-B9264D7E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C5967-6648-42AD-A93C-FC19C7FA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>
                <a:solidFill>
                  <a:srgbClr val="7030A0"/>
                </a:solidFill>
              </a:rPr>
              <a:t>UseCircuitBreaker</a:t>
            </a:r>
            <a:r>
              <a:rPr lang="en-US" dirty="0">
                <a:solidFill>
                  <a:srgbClr val="7030A0"/>
                </a:solidFill>
              </a:rPr>
              <a:t>(...)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1BE03-7D5F-4B78-8330-5E9598BE5D5D}"/>
              </a:ext>
            </a:extLst>
          </p:cNvPr>
          <p:cNvSpPr/>
          <p:nvPr/>
        </p:nvSpPr>
        <p:spPr>
          <a:xfrm>
            <a:off x="5188226" y="1835570"/>
            <a:ext cx="2176670" cy="8547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DD083-3EBC-4250-974E-03DA134CA33A}"/>
              </a:ext>
            </a:extLst>
          </p:cNvPr>
          <p:cNvSpPr/>
          <p:nvPr/>
        </p:nvSpPr>
        <p:spPr>
          <a:xfrm>
            <a:off x="3011556" y="4472477"/>
            <a:ext cx="2176670" cy="8547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Open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9193B-C789-4F61-8F6D-A6CFA40CE72F}"/>
              </a:ext>
            </a:extLst>
          </p:cNvPr>
          <p:cNvSpPr/>
          <p:nvPr/>
        </p:nvSpPr>
        <p:spPr>
          <a:xfrm>
            <a:off x="7411278" y="4472477"/>
            <a:ext cx="2176670" cy="854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Half Open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8A65FE-4F15-4A9E-860E-2064E38421EC}"/>
              </a:ext>
            </a:extLst>
          </p:cNvPr>
          <p:cNvCxnSpPr>
            <a:cxnSpLocks/>
          </p:cNvCxnSpPr>
          <p:nvPr/>
        </p:nvCxnSpPr>
        <p:spPr>
          <a:xfrm flipH="1">
            <a:off x="3980621" y="2942816"/>
            <a:ext cx="1716156" cy="119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F717BA-C556-4EB1-9661-1EFAD35E9A77}"/>
              </a:ext>
            </a:extLst>
          </p:cNvPr>
          <p:cNvCxnSpPr>
            <a:cxnSpLocks/>
          </p:cNvCxnSpPr>
          <p:nvPr/>
        </p:nvCxnSpPr>
        <p:spPr>
          <a:xfrm flipH="1" flipV="1">
            <a:off x="6725478" y="2977672"/>
            <a:ext cx="1595231" cy="1209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FB136-5925-402B-B701-41048D720ECE}"/>
              </a:ext>
            </a:extLst>
          </p:cNvPr>
          <p:cNvCxnSpPr>
            <a:cxnSpLocks/>
          </p:cNvCxnSpPr>
          <p:nvPr/>
        </p:nvCxnSpPr>
        <p:spPr>
          <a:xfrm flipH="1">
            <a:off x="5308531" y="5158415"/>
            <a:ext cx="1844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7D45F8-F096-42C7-9B32-7D97138BC364}"/>
              </a:ext>
            </a:extLst>
          </p:cNvPr>
          <p:cNvCxnSpPr>
            <a:cxnSpLocks/>
          </p:cNvCxnSpPr>
          <p:nvPr/>
        </p:nvCxnSpPr>
        <p:spPr>
          <a:xfrm flipV="1">
            <a:off x="5308531" y="4701800"/>
            <a:ext cx="18627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DF8285-B42D-49F6-BBE7-1D4A91B60EDB}"/>
              </a:ext>
            </a:extLst>
          </p:cNvPr>
          <p:cNvSpPr txBox="1"/>
          <p:nvPr/>
        </p:nvSpPr>
        <p:spPr>
          <a:xfrm>
            <a:off x="5738169" y="4332468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8FC4FC-3160-4361-B76B-AB5F60938B7C}"/>
              </a:ext>
            </a:extLst>
          </p:cNvPr>
          <p:cNvSpPr txBox="1"/>
          <p:nvPr/>
        </p:nvSpPr>
        <p:spPr>
          <a:xfrm>
            <a:off x="5788888" y="514257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CB6AA-6ED0-4E25-89B0-A91B5793B243}"/>
              </a:ext>
            </a:extLst>
          </p:cNvPr>
          <p:cNvSpPr txBox="1"/>
          <p:nvPr/>
        </p:nvSpPr>
        <p:spPr>
          <a:xfrm>
            <a:off x="3755379" y="2691163"/>
            <a:ext cx="1137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 </a:t>
            </a:r>
            <a:br>
              <a:rPr lang="en-US" dirty="0"/>
            </a:br>
            <a:r>
              <a:rPr lang="en-US" dirty="0"/>
              <a:t>threshold </a:t>
            </a:r>
            <a:br>
              <a:rPr lang="en-US" dirty="0"/>
            </a:br>
            <a:r>
              <a:rPr lang="en-US" dirty="0"/>
              <a:t>exceeded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35D0E0-A1AC-41A9-899B-2BED7955F6AB}"/>
              </a:ext>
            </a:extLst>
          </p:cNvPr>
          <p:cNvSpPr txBox="1"/>
          <p:nvPr/>
        </p:nvSpPr>
        <p:spPr>
          <a:xfrm>
            <a:off x="7694656" y="32581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15658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EC3C26-5D90-4650-8DC8-AD688BC1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C3942E-27E7-4504-8553-CE5A267E3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69AB-31AA-402D-9269-D071A57D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payloads (Message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6607-9AEF-4384-BE89-247BCC6E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>
                <a:solidFill>
                  <a:srgbClr val="00B050"/>
                </a:solidFill>
              </a:rPr>
              <a:t>YourMessage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YourName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>
                <a:solidFill>
                  <a:srgbClr val="7030A0"/>
                </a:solidFill>
              </a:rPr>
              <a:t>MessageData</a:t>
            </a:r>
            <a:r>
              <a:rPr lang="en-US" dirty="0"/>
              <a:t>&lt;byte[]&gt; </a:t>
            </a:r>
            <a:r>
              <a:rPr lang="en-US" dirty="0" err="1"/>
              <a:t>TheLargeMessage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461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C610-6FB2-4A35-BB6A-E9F10FF7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payloads (</a:t>
            </a:r>
            <a:r>
              <a:rPr lang="en-US" dirty="0" err="1"/>
              <a:t>MessageData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0C2E-FC73-436B-8E6C-E5148674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>
                <a:solidFill>
                  <a:srgbClr val="7030A0"/>
                </a:solidFill>
              </a:rPr>
              <a:t>IMessageDataRepository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Task&lt;Stream&gt; 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(Uri address,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en-US" dirty="0" err="1"/>
              <a:t>cancellationToken</a:t>
            </a:r>
            <a:r>
              <a:rPr lang="en-US" dirty="0"/>
              <a:t> = default(</a:t>
            </a:r>
            <a:r>
              <a:rPr lang="en-US" dirty="0" err="1"/>
              <a:t>CancellationToken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Task&lt;Uri&gt; </a:t>
            </a:r>
            <a:r>
              <a:rPr lang="en-US" dirty="0">
                <a:solidFill>
                  <a:srgbClr val="0070C0"/>
                </a:solidFill>
              </a:rPr>
              <a:t>Put</a:t>
            </a:r>
            <a:r>
              <a:rPr lang="en-US" dirty="0"/>
              <a:t>(Stream </a:t>
            </a:r>
            <a:r>
              <a:rPr lang="en-US" dirty="0" err="1"/>
              <a:t>stream</a:t>
            </a:r>
            <a:r>
              <a:rPr lang="en-US" dirty="0"/>
              <a:t>, </a:t>
            </a:r>
            <a:r>
              <a:rPr lang="en-US" dirty="0" err="1"/>
              <a:t>TimeSpan</a:t>
            </a:r>
            <a:r>
              <a:rPr lang="en-US" dirty="0"/>
              <a:t>? </a:t>
            </a:r>
            <a:r>
              <a:rPr lang="en-US" dirty="0" err="1"/>
              <a:t>timeToLive</a:t>
            </a:r>
            <a:r>
              <a:rPr lang="en-US" dirty="0"/>
              <a:t> = default(</a:t>
            </a:r>
            <a:r>
              <a:rPr lang="en-US" dirty="0" err="1"/>
              <a:t>TimeSpan</a:t>
            </a:r>
            <a:r>
              <a:rPr lang="en-US" dirty="0"/>
              <a:t>?),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en-US" dirty="0" err="1"/>
              <a:t>cancellationToken</a:t>
            </a:r>
            <a:r>
              <a:rPr lang="en-US" dirty="0"/>
              <a:t> = default(</a:t>
            </a:r>
            <a:r>
              <a:rPr lang="en-US" dirty="0" err="1"/>
              <a:t>CancellationToken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60435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04D2-7465-4BDE-A5AD-F3E5A2C7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payloads (</a:t>
            </a:r>
            <a:r>
              <a:rPr lang="en-US" dirty="0" err="1"/>
              <a:t>MessageData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F19F-58CD-4DA8-9F80-E9186FD4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e.</a:t>
            </a:r>
            <a:r>
              <a:rPr lang="en-US" dirty="0" err="1">
                <a:solidFill>
                  <a:srgbClr val="0070C0"/>
                </a:solidFill>
              </a:rPr>
              <a:t>UseMessageData</a:t>
            </a:r>
            <a:r>
              <a:rPr lang="en-US" dirty="0"/>
              <a:t>&lt;</a:t>
            </a:r>
            <a:r>
              <a:rPr lang="en-US" dirty="0" err="1">
                <a:solidFill>
                  <a:srgbClr val="00B050"/>
                </a:solidFill>
              </a:rPr>
              <a:t>YourMessage</a:t>
            </a:r>
            <a:r>
              <a:rPr lang="en-US" dirty="0"/>
              <a:t>&gt;(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provider.GetService</a:t>
            </a:r>
            <a:r>
              <a:rPr lang="en-US" dirty="0"/>
              <a:t>&lt;</a:t>
            </a:r>
            <a:r>
              <a:rPr lang="en-US" dirty="0" err="1">
                <a:solidFill>
                  <a:srgbClr val="7030A0"/>
                </a:solidFill>
              </a:rPr>
              <a:t>IMessageDataRepository</a:t>
            </a:r>
            <a:r>
              <a:rPr lang="en-US" dirty="0"/>
              <a:t>&gt;());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var message = new </a:t>
            </a:r>
            <a:r>
              <a:rPr lang="en-US" dirty="0" err="1"/>
              <a:t>YourMessage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YourName</a:t>
            </a:r>
            <a:r>
              <a:rPr lang="en-US" dirty="0"/>
              <a:t> = "Test",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TheLargeMessage</a:t>
            </a:r>
            <a:r>
              <a:rPr lang="en-US" dirty="0"/>
              <a:t> = </a:t>
            </a:r>
            <a:r>
              <a:rPr lang="en-US" b="1" dirty="0" err="1"/>
              <a:t>repository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70C0"/>
                </a:solidFill>
              </a:rPr>
              <a:t>PutBytes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yourByteArray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117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B3F6-F52B-44E5-A131-3A9BFB58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204E-2A05-4BF5-8714-DD49D70B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IReceiveObserver</a:t>
            </a:r>
            <a:endParaRPr lang="en-US" dirty="0"/>
          </a:p>
          <a:p>
            <a:r>
              <a:rPr lang="en-US" dirty="0" err="1"/>
              <a:t>IConsumeObserver</a:t>
            </a:r>
            <a:endParaRPr lang="en-US" dirty="0"/>
          </a:p>
          <a:p>
            <a:r>
              <a:rPr lang="en-US" dirty="0" err="1"/>
              <a:t>IConsumeMessageObserver</a:t>
            </a:r>
            <a:r>
              <a:rPr lang="en-US" dirty="0"/>
              <a:t>&lt;T&gt;</a:t>
            </a:r>
          </a:p>
          <a:p>
            <a:r>
              <a:rPr lang="en-US" dirty="0" err="1"/>
              <a:t>ISendObserver</a:t>
            </a:r>
            <a:endParaRPr lang="en-US" dirty="0"/>
          </a:p>
          <a:p>
            <a:r>
              <a:rPr lang="en-US" dirty="0" err="1"/>
              <a:t>IPublishObserver</a:t>
            </a:r>
            <a:endParaRPr lang="en-US" dirty="0"/>
          </a:p>
          <a:p>
            <a:r>
              <a:rPr lang="en-US" dirty="0" err="1"/>
              <a:t>IBusObserver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9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D6F-FFE8-4B91-BC49-57C7F3B8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Observers - </a:t>
            </a:r>
            <a:r>
              <a:rPr lang="en-US" dirty="0" err="1"/>
              <a:t>ConsumeObserver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9334-66DB-4D6F-A71B-0D27E3AC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>
                <a:solidFill>
                  <a:srgbClr val="7030A0"/>
                </a:solidFill>
              </a:rPr>
              <a:t>IConsumeObserver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    Task </a:t>
            </a:r>
            <a:r>
              <a:rPr lang="en-US" dirty="0" err="1">
                <a:solidFill>
                  <a:srgbClr val="0070C0"/>
                </a:solidFill>
              </a:rPr>
              <a:t>PreConsume</a:t>
            </a:r>
            <a:r>
              <a:rPr lang="en-US" dirty="0"/>
              <a:t>&lt;T&gt;(</a:t>
            </a:r>
            <a:r>
              <a:rPr lang="en-US" dirty="0" err="1">
                <a:solidFill>
                  <a:srgbClr val="7030A0"/>
                </a:solidFill>
              </a:rPr>
              <a:t>ConsumeContext</a:t>
            </a:r>
            <a:r>
              <a:rPr lang="en-US" dirty="0"/>
              <a:t>&lt;T&gt; context);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Task </a:t>
            </a:r>
            <a:r>
              <a:rPr lang="en-US" dirty="0" err="1">
                <a:solidFill>
                  <a:srgbClr val="0070C0"/>
                </a:solidFill>
              </a:rPr>
              <a:t>PostConsume</a:t>
            </a:r>
            <a:r>
              <a:rPr lang="en-US" dirty="0"/>
              <a:t>&lt;T&gt;(</a:t>
            </a:r>
            <a:r>
              <a:rPr lang="en-US" dirty="0" err="1">
                <a:solidFill>
                  <a:srgbClr val="7030A0"/>
                </a:solidFill>
              </a:rPr>
              <a:t>ConsumeContext</a:t>
            </a:r>
            <a:r>
              <a:rPr lang="en-US" dirty="0"/>
              <a:t>&lt;T&gt; context);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Task </a:t>
            </a:r>
            <a:r>
              <a:rPr lang="en-US" dirty="0" err="1">
                <a:solidFill>
                  <a:srgbClr val="0070C0"/>
                </a:solidFill>
              </a:rPr>
              <a:t>ConsumeFault</a:t>
            </a:r>
            <a:r>
              <a:rPr lang="en-US" dirty="0"/>
              <a:t>&lt;T&gt;(</a:t>
            </a:r>
            <a:r>
              <a:rPr lang="en-US" dirty="0" err="1">
                <a:solidFill>
                  <a:srgbClr val="7030A0"/>
                </a:solidFill>
              </a:rPr>
              <a:t>ConsumeContext</a:t>
            </a:r>
            <a:r>
              <a:rPr lang="en-US" dirty="0"/>
              <a:t>&lt;T&gt; context, Exception exception);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23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5161-F9AF-46FB-904B-835C3EFE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9974-9906-4DE9-83C4-550F1992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>
                <a:solidFill>
                  <a:srgbClr val="7030A0"/>
                </a:solidFill>
              </a:rPr>
              <a:t>IMessageAuditStore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Task </a:t>
            </a:r>
            <a:r>
              <a:rPr lang="en-US" dirty="0" err="1">
                <a:solidFill>
                  <a:srgbClr val="0070C0"/>
                </a:solidFill>
              </a:rPr>
              <a:t>StoreMessage</a:t>
            </a:r>
            <a:r>
              <a:rPr lang="en-US" dirty="0"/>
              <a:t>&lt;T&gt;(&lt;T&gt; message, </a:t>
            </a:r>
            <a:r>
              <a:rPr lang="en-US" dirty="0" err="1">
                <a:solidFill>
                  <a:srgbClr val="7030A0"/>
                </a:solidFill>
              </a:rPr>
              <a:t>MessageAuditMetadata</a:t>
            </a:r>
            <a:r>
              <a:rPr lang="en-US" dirty="0"/>
              <a:t> metadata);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bus.</a:t>
            </a:r>
            <a:r>
              <a:rPr lang="en-US" dirty="0" err="1">
                <a:solidFill>
                  <a:srgbClr val="0070C0"/>
                </a:solidFill>
              </a:rPr>
              <a:t>ConnectSendAuditObservers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auditStore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bus.</a:t>
            </a:r>
            <a:r>
              <a:rPr lang="en-US" dirty="0" err="1">
                <a:solidFill>
                  <a:srgbClr val="0070C0"/>
                </a:solidFill>
              </a:rPr>
              <a:t>ConnectConsumeAuditObserver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auditStore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5800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52F1-6378-4783-AC85-7714FE06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4909-6C59-4A23-B46D-74C99236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Built-in:</a:t>
            </a:r>
          </a:p>
          <a:p>
            <a:pPr lvl="1"/>
            <a:r>
              <a:rPr lang="en-US" dirty="0" err="1"/>
              <a:t>UseConcurrentMessageLimit</a:t>
            </a:r>
            <a:endParaRPr lang="en-US" dirty="0"/>
          </a:p>
          <a:p>
            <a:pPr lvl="1"/>
            <a:r>
              <a:rPr lang="en-US" dirty="0" err="1"/>
              <a:t>UseRateLimit</a:t>
            </a:r>
            <a:endParaRPr lang="en-US" dirty="0"/>
          </a:p>
          <a:p>
            <a:pPr lvl="1"/>
            <a:r>
              <a:rPr lang="en-US" dirty="0" err="1"/>
              <a:t>UseCircuitBreaker</a:t>
            </a:r>
            <a:endParaRPr lang="en-US" dirty="0"/>
          </a:p>
          <a:p>
            <a:pPr lvl="1"/>
            <a:r>
              <a:rPr lang="en-US" dirty="0" err="1"/>
              <a:t>UseInMemoryOutbox</a:t>
            </a:r>
            <a:endParaRPr lang="en-US" dirty="0"/>
          </a:p>
          <a:p>
            <a:pPr lvl="1"/>
            <a:r>
              <a:rPr lang="en-US" dirty="0" err="1"/>
              <a:t>UseTransaction</a:t>
            </a:r>
            <a:endParaRPr lang="en-US" dirty="0"/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Custom:</a:t>
            </a:r>
          </a:p>
          <a:p>
            <a:pPr lvl="1"/>
            <a:r>
              <a:rPr lang="en-US" dirty="0"/>
              <a:t>Implement </a:t>
            </a:r>
            <a:r>
              <a:rPr lang="en-US" dirty="0" err="1">
                <a:solidFill>
                  <a:srgbClr val="7030A0"/>
                </a:solidFill>
              </a:rPr>
              <a:t>IPipeSpecification</a:t>
            </a:r>
            <a:r>
              <a:rPr lang="en-US" dirty="0">
                <a:solidFill>
                  <a:srgbClr val="7030A0"/>
                </a:solidFill>
              </a:rPr>
              <a:t>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6153-39E4-4439-9726-0BCFCD18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-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DC63D-EEED-4A42-9BDE-F8D8BB28FC15}"/>
              </a:ext>
            </a:extLst>
          </p:cNvPr>
          <p:cNvSpPr/>
          <p:nvPr/>
        </p:nvSpPr>
        <p:spPr>
          <a:xfrm>
            <a:off x="1186962" y="1467058"/>
            <a:ext cx="3780692" cy="4265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Consumer - Requester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53CB5-C3D7-4936-B62C-82DA30AD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755" y="2280976"/>
            <a:ext cx="3780692" cy="2281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indent="0" algn="ctr">
              <a:buNone/>
            </a:pPr>
            <a:r>
              <a:rPr lang="en-US" sz="2400" dirty="0"/>
              <a:t>Consumer - Responder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A50CF-6906-431A-A31F-636A5C3C25DA}"/>
              </a:ext>
            </a:extLst>
          </p:cNvPr>
          <p:cNvSpPr/>
          <p:nvPr/>
        </p:nvSpPr>
        <p:spPr>
          <a:xfrm>
            <a:off x="5068956" y="2022344"/>
            <a:ext cx="1878495" cy="54665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B077ECE-6B03-4C9A-B6EE-A60E3FA1B84E}"/>
              </a:ext>
            </a:extLst>
          </p:cNvPr>
          <p:cNvSpPr/>
          <p:nvPr/>
        </p:nvSpPr>
        <p:spPr>
          <a:xfrm>
            <a:off x="5068955" y="4289004"/>
            <a:ext cx="1878495" cy="546653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54115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60BE-9236-4E84-AAB3-0B711BF2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EBCC-AA31-44D2-A168-FDA9D28C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Files</a:t>
            </a:r>
          </a:p>
          <a:p>
            <a:r>
              <a:rPr lang="en-US" strike="sngStrike" dirty="0"/>
              <a:t>Shared database</a:t>
            </a:r>
          </a:p>
          <a:p>
            <a:r>
              <a:rPr lang="en-US" dirty="0"/>
              <a:t>RPC/REST</a:t>
            </a:r>
          </a:p>
          <a:p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252912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4893-94E0-445A-B26D-EB38649A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-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5D24-B237-4DF9-B656-3F11E42A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/>
              <a:t>Consume(</a:t>
            </a:r>
            <a:r>
              <a:rPr lang="en-US" sz="2400" dirty="0" err="1"/>
              <a:t>ConsumeContext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IOrderSubmitted</a:t>
            </a:r>
            <a:r>
              <a:rPr lang="en-US" sz="2400" dirty="0"/>
              <a:t>&gt; context) {</a:t>
            </a:r>
          </a:p>
          <a:p>
            <a:pPr marL="0" indent="0">
              <a:buNone/>
            </a:pPr>
            <a:r>
              <a:rPr lang="en-US" sz="2400" dirty="0"/>
              <a:t>{   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>
                <a:solidFill>
                  <a:srgbClr val="7030A0"/>
                </a:solidFill>
              </a:rPr>
              <a:t>IRequestClient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CheckOrderStatus</a:t>
            </a:r>
            <a:r>
              <a:rPr lang="en-US" sz="2400" dirty="0"/>
              <a:t>&gt; client =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context.</a:t>
            </a:r>
            <a:r>
              <a:rPr lang="en-US" sz="2400" dirty="0" err="1">
                <a:solidFill>
                  <a:srgbClr val="0070C0"/>
                </a:solidFill>
              </a:rPr>
              <a:t>CreateRequestClient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CheckOrderStatus</a:t>
            </a:r>
            <a:r>
              <a:rPr lang="en-US" sz="2400" dirty="0"/>
              <a:t>&gt;(bus);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030A0"/>
                </a:solidFill>
              </a:rPr>
              <a:t>Response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OrderStatusResult</a:t>
            </a:r>
            <a:r>
              <a:rPr lang="en-US" sz="2400" dirty="0"/>
              <a:t>&gt; response = await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client.</a:t>
            </a:r>
            <a:r>
              <a:rPr lang="en-US" sz="2400" dirty="0" err="1">
                <a:solidFill>
                  <a:srgbClr val="0070C0"/>
                </a:solidFill>
              </a:rPr>
              <a:t>GetResponse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OrderStatusResult</a:t>
            </a:r>
            <a:r>
              <a:rPr lang="en-US" sz="2400" dirty="0"/>
              <a:t>&gt;(new {</a:t>
            </a:r>
            <a:r>
              <a:rPr lang="en-US" sz="2400" dirty="0" err="1"/>
              <a:t>OrderId</a:t>
            </a:r>
            <a:r>
              <a:rPr lang="en-US" sz="2400" dirty="0"/>
              <a:t> = id});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Respond to request in </a:t>
            </a:r>
            <a:r>
              <a:rPr lang="en-US" sz="2400" dirty="0" err="1"/>
              <a:t>CheckOrderStatusConsumer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context.</a:t>
            </a:r>
            <a:r>
              <a:rPr lang="en-US" sz="2400" dirty="0" err="1">
                <a:solidFill>
                  <a:srgbClr val="0070C0"/>
                </a:solidFill>
              </a:rPr>
              <a:t>RespondAsync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OrderStatusResult</a:t>
            </a:r>
            <a:r>
              <a:rPr lang="en-US" sz="2400" dirty="0"/>
              <a:t>&gt;(new {…})</a:t>
            </a:r>
          </a:p>
        </p:txBody>
      </p:sp>
    </p:spTree>
    <p:extLst>
      <p:ext uri="{BB962C8B-B14F-4D97-AF65-F5344CB8AC3E}">
        <p14:creationId xmlns:p14="http://schemas.microsoft.com/office/powerpoint/2010/main" val="44277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981-47DD-4DD6-B45A-EF53113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D6CB195-C81D-4734-9C0A-9C09F1D06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457141"/>
              </p:ext>
            </p:extLst>
          </p:nvPr>
        </p:nvGraphicFramePr>
        <p:xfrm>
          <a:off x="2250831" y="1007403"/>
          <a:ext cx="7690338" cy="187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20D753B-D735-4B6B-93DE-8FB497792BB6}"/>
              </a:ext>
            </a:extLst>
          </p:cNvPr>
          <p:cNvSpPr/>
          <p:nvPr/>
        </p:nvSpPr>
        <p:spPr>
          <a:xfrm>
            <a:off x="1283676" y="1734599"/>
            <a:ext cx="501161" cy="4923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35688-7852-46AC-96AB-02162CDA1E78}"/>
              </a:ext>
            </a:extLst>
          </p:cNvPr>
          <p:cNvGrpSpPr/>
          <p:nvPr/>
        </p:nvGrpSpPr>
        <p:grpSpPr>
          <a:xfrm>
            <a:off x="1861208" y="1779976"/>
            <a:ext cx="313253" cy="366447"/>
            <a:chOff x="1628752" y="754744"/>
            <a:chExt cx="313253" cy="366447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B59C44C-6E3E-4224-8191-D6ECF529DF5E}"/>
                </a:ext>
              </a:extLst>
            </p:cNvPr>
            <p:cNvSpPr/>
            <p:nvPr/>
          </p:nvSpPr>
          <p:spPr>
            <a:xfrm>
              <a:off x="1628752" y="754744"/>
              <a:ext cx="313253" cy="36644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FAE19C18-B8DA-42D6-B6C9-10954BDB9F7A}"/>
                </a:ext>
              </a:extLst>
            </p:cNvPr>
            <p:cNvSpPr txBox="1"/>
            <p:nvPr/>
          </p:nvSpPr>
          <p:spPr>
            <a:xfrm>
              <a:off x="1628752" y="828033"/>
              <a:ext cx="219277" cy="219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520602-70C7-4FDE-865D-9C96000575CA}"/>
              </a:ext>
            </a:extLst>
          </p:cNvPr>
          <p:cNvGrpSpPr/>
          <p:nvPr/>
        </p:nvGrpSpPr>
        <p:grpSpPr>
          <a:xfrm>
            <a:off x="10070464" y="1770940"/>
            <a:ext cx="313253" cy="366447"/>
            <a:chOff x="5766063" y="754744"/>
            <a:chExt cx="313253" cy="366447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2C7587C-8158-41B7-9677-5968DAAE80E5}"/>
                </a:ext>
              </a:extLst>
            </p:cNvPr>
            <p:cNvSpPr/>
            <p:nvPr/>
          </p:nvSpPr>
          <p:spPr>
            <a:xfrm>
              <a:off x="5766063" y="754744"/>
              <a:ext cx="313253" cy="36644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Right 4">
              <a:extLst>
                <a:ext uri="{FF2B5EF4-FFF2-40B4-BE49-F238E27FC236}">
                  <a16:creationId xmlns:a16="http://schemas.microsoft.com/office/drawing/2014/main" id="{8936B166-355A-4528-BDF5-562E49820688}"/>
                </a:ext>
              </a:extLst>
            </p:cNvPr>
            <p:cNvSpPr txBox="1"/>
            <p:nvPr/>
          </p:nvSpPr>
          <p:spPr>
            <a:xfrm>
              <a:off x="5766063" y="828033"/>
              <a:ext cx="219277" cy="219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8F63EA0-F7F7-45B2-B6E5-EAF0BDD4D5B5}"/>
              </a:ext>
            </a:extLst>
          </p:cNvPr>
          <p:cNvSpPr/>
          <p:nvPr/>
        </p:nvSpPr>
        <p:spPr>
          <a:xfrm>
            <a:off x="10427806" y="1655589"/>
            <a:ext cx="501161" cy="492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1342C4-FE93-45D9-93F8-DA77EB65186C}"/>
              </a:ext>
            </a:extLst>
          </p:cNvPr>
          <p:cNvSpPr/>
          <p:nvPr/>
        </p:nvSpPr>
        <p:spPr>
          <a:xfrm>
            <a:off x="1412642" y="2983119"/>
            <a:ext cx="54674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Distributed process with coordinator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Described as state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Consists of state, events and activities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State is saved in repository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D1009-3018-4617-9EDA-29C4D36F48DB}"/>
              </a:ext>
            </a:extLst>
          </p:cNvPr>
          <p:cNvSpPr/>
          <p:nvPr/>
        </p:nvSpPr>
        <p:spPr>
          <a:xfrm>
            <a:off x="6652598" y="3151471"/>
            <a:ext cx="1427922" cy="6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0CCA9-FE94-41A1-B224-E16641CC552F}"/>
              </a:ext>
            </a:extLst>
          </p:cNvPr>
          <p:cNvSpPr/>
          <p:nvPr/>
        </p:nvSpPr>
        <p:spPr>
          <a:xfrm>
            <a:off x="8289238" y="3151472"/>
            <a:ext cx="1427922" cy="641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580966-D808-49B6-BCAF-A1547F487A28}"/>
              </a:ext>
            </a:extLst>
          </p:cNvPr>
          <p:cNvSpPr/>
          <p:nvPr/>
        </p:nvSpPr>
        <p:spPr>
          <a:xfrm>
            <a:off x="9925878" y="3151472"/>
            <a:ext cx="1427922" cy="6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DD3A63-F219-4F3A-A3E1-BC56742ABE5E}"/>
              </a:ext>
            </a:extLst>
          </p:cNvPr>
          <p:cNvSpPr/>
          <p:nvPr/>
        </p:nvSpPr>
        <p:spPr>
          <a:xfrm>
            <a:off x="6652598" y="4979237"/>
            <a:ext cx="4701202" cy="407505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770A17-D2A4-408E-A21E-B6BCFB841F1D}"/>
              </a:ext>
            </a:extLst>
          </p:cNvPr>
          <p:cNvCxnSpPr>
            <a:cxnSpLocks/>
          </p:cNvCxnSpPr>
          <p:nvPr/>
        </p:nvCxnSpPr>
        <p:spPr>
          <a:xfrm>
            <a:off x="7366559" y="3875994"/>
            <a:ext cx="0" cy="1013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48B8B-6BD0-40BB-8F6A-139929A6AA4C}"/>
              </a:ext>
            </a:extLst>
          </p:cNvPr>
          <p:cNvCxnSpPr>
            <a:cxnSpLocks/>
          </p:cNvCxnSpPr>
          <p:nvPr/>
        </p:nvCxnSpPr>
        <p:spPr>
          <a:xfrm>
            <a:off x="9039646" y="3875994"/>
            <a:ext cx="0" cy="1013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BBCDBF-D023-463F-AE46-1F419DC1CC9B}"/>
              </a:ext>
            </a:extLst>
          </p:cNvPr>
          <p:cNvCxnSpPr>
            <a:cxnSpLocks/>
          </p:cNvCxnSpPr>
          <p:nvPr/>
        </p:nvCxnSpPr>
        <p:spPr>
          <a:xfrm>
            <a:off x="10623281" y="3875994"/>
            <a:ext cx="0" cy="1013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4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CBA8-D221-41DB-A635-A5611A17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5EFD-03D5-47DB-A48B-7DF5BB74B3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packages:</a:t>
            </a:r>
          </a:p>
          <a:p>
            <a:pPr lvl="1"/>
            <a:r>
              <a:rPr lang="en-US" dirty="0" err="1"/>
              <a:t>Automatonymous</a:t>
            </a:r>
            <a:endParaRPr lang="en-US" dirty="0"/>
          </a:p>
          <a:p>
            <a:pPr lvl="1"/>
            <a:r>
              <a:rPr lang="en-US" dirty="0" err="1"/>
              <a:t>MassTransit.Automatonymous</a:t>
            </a:r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 err="1"/>
              <a:t>TSaga</a:t>
            </a:r>
            <a:r>
              <a:rPr lang="en-US" dirty="0"/>
              <a:t> : </a:t>
            </a:r>
            <a:r>
              <a:rPr lang="en-US" dirty="0" err="1">
                <a:solidFill>
                  <a:srgbClr val="7030A0"/>
                </a:solidFill>
              </a:rPr>
              <a:t>SagaStateMachineInstance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MassTransitStateMachine</a:t>
            </a:r>
            <a:r>
              <a:rPr lang="en-US" dirty="0"/>
              <a:t>&lt;</a:t>
            </a:r>
            <a:r>
              <a:rPr lang="en-US" dirty="0" err="1"/>
              <a:t>TSaga</a:t>
            </a:r>
            <a:r>
              <a:rPr lang="en-US" dirty="0"/>
              <a:t>&gt;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ISagaRepository</a:t>
            </a:r>
            <a:r>
              <a:rPr lang="en-US" dirty="0"/>
              <a:t>&lt;</a:t>
            </a:r>
            <a:r>
              <a:rPr lang="en-US" dirty="0" err="1"/>
              <a:t>TSaga</a:t>
            </a:r>
            <a:r>
              <a:rPr lang="en-US" dirty="0"/>
              <a:t>&gt;</a:t>
            </a:r>
          </a:p>
        </p:txBody>
      </p:sp>
      <p:pic>
        <p:nvPicPr>
          <p:cNvPr id="11267" name="Picture 3" descr="Image result for Automatonymous images">
            <a:extLst>
              <a:ext uri="{FF2B5EF4-FFF2-40B4-BE49-F238E27FC236}">
                <a16:creationId xmlns:a16="http://schemas.microsoft.com/office/drawing/2014/main" id="{1F843FED-69D6-4CE8-A058-F7D8A956EF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43" y="1690688"/>
            <a:ext cx="3386574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20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5C875-44FB-401C-A0E2-4AA876CF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F488C-6E3F-4BBC-BB9A-707A90858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1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F01C57-650C-4DA4-81FB-CD0CE180E43A}"/>
              </a:ext>
            </a:extLst>
          </p:cNvPr>
          <p:cNvSpPr/>
          <p:nvPr/>
        </p:nvSpPr>
        <p:spPr>
          <a:xfrm>
            <a:off x="954921" y="1618168"/>
            <a:ext cx="7095775" cy="211894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A6112-4503-422C-805B-C0629D3B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Courier / Routing slip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610622-E651-40D7-99F7-14645AF58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06421"/>
              </p:ext>
            </p:extLst>
          </p:nvPr>
        </p:nvGraphicFramePr>
        <p:xfrm>
          <a:off x="1265583" y="2074113"/>
          <a:ext cx="6705600" cy="84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37B7B0-CEA8-472C-BF15-FA00F620B9DF}"/>
              </a:ext>
            </a:extLst>
          </p:cNvPr>
          <p:cNvSpPr txBox="1"/>
          <p:nvPr/>
        </p:nvSpPr>
        <p:spPr>
          <a:xfrm>
            <a:off x="1004745" y="1635009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Slip Message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5E71A-FF2E-4E74-9444-A49E18DA24EC}"/>
              </a:ext>
            </a:extLst>
          </p:cNvPr>
          <p:cNvSpPr/>
          <p:nvPr/>
        </p:nvSpPr>
        <p:spPr>
          <a:xfrm>
            <a:off x="583220" y="4272701"/>
            <a:ext cx="9633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Dynamic list of Activities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Itinerary is sent together with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Activity has two methods (Execute and Compensate)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FDF66F1-B3C5-47C1-864A-3949B7832C93}"/>
              </a:ext>
            </a:extLst>
          </p:cNvPr>
          <p:cNvSpPr/>
          <p:nvPr/>
        </p:nvSpPr>
        <p:spPr>
          <a:xfrm>
            <a:off x="3569165" y="2955871"/>
            <a:ext cx="1793631" cy="64537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26A5B12-E425-4CA0-B518-44AF2EFAA8E4}"/>
              </a:ext>
            </a:extLst>
          </p:cNvPr>
          <p:cNvSpPr/>
          <p:nvPr/>
        </p:nvSpPr>
        <p:spPr>
          <a:xfrm>
            <a:off x="1435568" y="2961573"/>
            <a:ext cx="1705707" cy="61374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60EB295-4E43-4CAC-B35F-F80601712026}"/>
              </a:ext>
            </a:extLst>
          </p:cNvPr>
          <p:cNvSpPr/>
          <p:nvPr/>
        </p:nvSpPr>
        <p:spPr>
          <a:xfrm>
            <a:off x="5673458" y="2941742"/>
            <a:ext cx="1793631" cy="64537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95B62F-7271-446D-BA1A-044CEA910506}"/>
              </a:ext>
            </a:extLst>
          </p:cNvPr>
          <p:cNvSpPr/>
          <p:nvPr/>
        </p:nvSpPr>
        <p:spPr>
          <a:xfrm>
            <a:off x="8925339" y="975166"/>
            <a:ext cx="1230157" cy="34248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4C7E44-2FED-4828-87F6-DF6134938EF0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8050696" y="2677641"/>
            <a:ext cx="874643" cy="99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1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AF5B-164E-493C-8FFF-F09A47B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Courier / Routing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0361-A389-489B-A9A4-C093CCA3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tracking number</a:t>
            </a:r>
            <a:r>
              <a:rPr lang="en-US" dirty="0"/>
              <a:t>, which should be unique for each routing slip</a:t>
            </a:r>
          </a:p>
          <a:p>
            <a:r>
              <a:rPr lang="en-US" dirty="0"/>
              <a:t>An </a:t>
            </a:r>
            <a:r>
              <a:rPr lang="en-US" b="1" dirty="0"/>
              <a:t>itinerary</a:t>
            </a:r>
            <a:r>
              <a:rPr lang="en-US" dirty="0"/>
              <a:t>, which is an ordered list of activities</a:t>
            </a:r>
          </a:p>
          <a:p>
            <a:r>
              <a:rPr lang="en-US" dirty="0"/>
              <a:t>An </a:t>
            </a:r>
            <a:r>
              <a:rPr lang="en-US" b="1" dirty="0"/>
              <a:t>activity log</a:t>
            </a:r>
            <a:r>
              <a:rPr lang="en-US" dirty="0"/>
              <a:t>, containing an ordered list of previously executed activities</a:t>
            </a:r>
          </a:p>
          <a:p>
            <a:r>
              <a:rPr lang="en-US" dirty="0"/>
              <a:t>A </a:t>
            </a:r>
            <a:r>
              <a:rPr lang="en-US" b="1" dirty="0"/>
              <a:t>compensation log</a:t>
            </a:r>
            <a:r>
              <a:rPr lang="en-US" dirty="0"/>
              <a:t>, containing an order list of previous executed activities which may be compensated if the routing slip faults</a:t>
            </a:r>
          </a:p>
          <a:p>
            <a:r>
              <a:rPr lang="en-US" dirty="0"/>
              <a:t>A collection of </a:t>
            </a:r>
            <a:r>
              <a:rPr lang="en-US" b="1" dirty="0"/>
              <a:t>variables</a:t>
            </a:r>
            <a:r>
              <a:rPr lang="en-US" dirty="0"/>
              <a:t>, which can be mapped to </a:t>
            </a:r>
            <a:r>
              <a:rPr lang="en-US" b="1" dirty="0"/>
              <a:t>activity arguments</a:t>
            </a:r>
          </a:p>
          <a:p>
            <a:r>
              <a:rPr lang="en-US" dirty="0"/>
              <a:t>A collection of </a:t>
            </a:r>
            <a:r>
              <a:rPr lang="en-US" b="1" dirty="0"/>
              <a:t>subscriptions</a:t>
            </a:r>
            <a:r>
              <a:rPr lang="en-US" dirty="0"/>
              <a:t>, which can be added to notify consumers of routing slip events</a:t>
            </a:r>
          </a:p>
          <a:p>
            <a:r>
              <a:rPr lang="en-US" dirty="0"/>
              <a:t>A collection of </a:t>
            </a:r>
            <a:r>
              <a:rPr lang="en-US" b="1" dirty="0"/>
              <a:t>exceptions</a:t>
            </a:r>
            <a:r>
              <a:rPr lang="en-US" dirty="0"/>
              <a:t> which may have occurred during routing slip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7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66EC-3D2B-471A-AFA2-0BE8D4C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Courier / Routing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A553-121C-4E15-BD2B-AFF0C9D9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routing slip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Subscribe to events</a:t>
            </a:r>
          </a:p>
          <a:p>
            <a:pPr lvl="1"/>
            <a:r>
              <a:rPr lang="en-US" dirty="0" err="1"/>
              <a:t>RoutingSlipCompleted</a:t>
            </a:r>
            <a:endParaRPr lang="en-US" dirty="0"/>
          </a:p>
          <a:p>
            <a:pPr lvl="1"/>
            <a:r>
              <a:rPr lang="en-US" dirty="0" err="1"/>
              <a:t>RoutingSlipFaulted</a:t>
            </a:r>
            <a:endParaRPr lang="en-US" dirty="0"/>
          </a:p>
          <a:p>
            <a:pPr lvl="1"/>
            <a:r>
              <a:rPr lang="en-US" dirty="0" err="1"/>
              <a:t>RoutingSlipCompensationFailed</a:t>
            </a:r>
            <a:endParaRPr lang="en-US" dirty="0"/>
          </a:p>
          <a:p>
            <a:pPr lvl="1"/>
            <a:r>
              <a:rPr lang="en-US" dirty="0" err="1"/>
              <a:t>RoutingSlipActivityCompleted</a:t>
            </a:r>
            <a:endParaRPr lang="en-US" dirty="0"/>
          </a:p>
          <a:p>
            <a:pPr lvl="1"/>
            <a:r>
              <a:rPr lang="en-US" dirty="0" err="1"/>
              <a:t>RoutingSlipActivityFaulted</a:t>
            </a:r>
            <a:endParaRPr lang="en-US" dirty="0"/>
          </a:p>
          <a:p>
            <a:pPr lvl="1"/>
            <a:r>
              <a:rPr lang="en-US" dirty="0" err="1"/>
              <a:t>RoutingSlipActivityCompensated</a:t>
            </a:r>
            <a:endParaRPr lang="en-US" dirty="0"/>
          </a:p>
          <a:p>
            <a:pPr lvl="1"/>
            <a:r>
              <a:rPr lang="en-US" dirty="0" err="1"/>
              <a:t>RoutingSlipActivityCompensationFailed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07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13303-3847-41AF-BFE0-08AF0623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248A9-77BC-4EC4-91E0-3CF2502AC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6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73EE-D791-465F-A292-8D5326AA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17B-E6B7-408C-A6FF-16D4A293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Consumers – easy to unit test</a:t>
            </a:r>
          </a:p>
          <a:p>
            <a:r>
              <a:rPr lang="en-US" dirty="0" err="1"/>
              <a:t>Bus.Factory.</a:t>
            </a:r>
            <a:r>
              <a:rPr lang="en-US" dirty="0" err="1">
                <a:solidFill>
                  <a:srgbClr val="7030A0"/>
                </a:solidFill>
              </a:rPr>
              <a:t>CreateUsingInMemory</a:t>
            </a:r>
            <a:r>
              <a:rPr lang="en-US" dirty="0"/>
              <a:t> – in-process message bus, good for integration testing</a:t>
            </a:r>
          </a:p>
          <a:p>
            <a:r>
              <a:rPr lang="en-US" dirty="0" err="1"/>
              <a:t>MassTransit.TestFramework</a:t>
            </a:r>
            <a:r>
              <a:rPr lang="en-US" dirty="0"/>
              <a:t> – test harness for </a:t>
            </a:r>
            <a:r>
              <a:rPr lang="en-US" dirty="0" err="1"/>
              <a:t>NUnit</a:t>
            </a:r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02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DB27-6D70-4D8E-9B4E-74020A58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AF23-C780-4329-A02D-EEB2E8D6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Batches</a:t>
            </a:r>
          </a:p>
          <a:p>
            <a:r>
              <a:rPr lang="en-US" dirty="0"/>
              <a:t>Integration with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Integration with Reactive Extensions (Rx.NET)</a:t>
            </a:r>
          </a:p>
          <a:p>
            <a:r>
              <a:rPr lang="en-US" dirty="0"/>
              <a:t>Turnout (for long running tasks)</a:t>
            </a:r>
          </a:p>
          <a:p>
            <a:r>
              <a:rPr lang="en-US" dirty="0"/>
              <a:t>Conductor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CB5E-AB47-4DDF-AF6F-50BCDFB2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RPC/Rest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12E4-4764-47DC-8EBE-73967436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Explicit contract</a:t>
            </a:r>
          </a:p>
          <a:p>
            <a:pPr marL="457200" indent="-457200"/>
            <a:r>
              <a:rPr lang="en-US" dirty="0"/>
              <a:t>Synchronous flow (request/response)</a:t>
            </a:r>
          </a:p>
          <a:p>
            <a:pPr marL="457200" indent="-457200"/>
            <a:r>
              <a:rPr lang="en-US" dirty="0"/>
              <a:t>Deeply nested web service call stack</a:t>
            </a:r>
          </a:p>
          <a:p>
            <a:pPr marL="457200" indent="-457200"/>
            <a:r>
              <a:rPr lang="en-US" dirty="0"/>
              <a:t>Services must be available at invocation</a:t>
            </a:r>
          </a:p>
          <a:p>
            <a:pPr marL="457200" indent="-457200"/>
            <a:r>
              <a:rPr lang="en-US" dirty="0"/>
              <a:t>Load-balancer – separate software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EDEC3-D8AF-4FE9-AF18-FDD2967A31A2}"/>
              </a:ext>
            </a:extLst>
          </p:cNvPr>
          <p:cNvSpPr/>
          <p:nvPr/>
        </p:nvSpPr>
        <p:spPr>
          <a:xfrm>
            <a:off x="1417983" y="4596065"/>
            <a:ext cx="1427922" cy="6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B3862-FD00-4222-BF20-F368A2EF3EBE}"/>
              </a:ext>
            </a:extLst>
          </p:cNvPr>
          <p:cNvSpPr/>
          <p:nvPr/>
        </p:nvSpPr>
        <p:spPr>
          <a:xfrm>
            <a:off x="4439479" y="4596066"/>
            <a:ext cx="1427922" cy="6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D1356-E0B0-4967-9B38-05B231B64DD5}"/>
              </a:ext>
            </a:extLst>
          </p:cNvPr>
          <p:cNvSpPr/>
          <p:nvPr/>
        </p:nvSpPr>
        <p:spPr>
          <a:xfrm>
            <a:off x="7437780" y="4596065"/>
            <a:ext cx="1427922" cy="6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AC16-B113-41F2-A792-C95280F8591D}"/>
              </a:ext>
            </a:extLst>
          </p:cNvPr>
          <p:cNvCxnSpPr>
            <a:cxnSpLocks/>
          </p:cNvCxnSpPr>
          <p:nvPr/>
        </p:nvCxnSpPr>
        <p:spPr>
          <a:xfrm>
            <a:off x="2981739" y="4861322"/>
            <a:ext cx="1311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662AFD-103C-4B8C-AD8C-D2ECF546DC28}"/>
              </a:ext>
            </a:extLst>
          </p:cNvPr>
          <p:cNvCxnSpPr>
            <a:cxnSpLocks/>
          </p:cNvCxnSpPr>
          <p:nvPr/>
        </p:nvCxnSpPr>
        <p:spPr>
          <a:xfrm>
            <a:off x="5996608" y="4874357"/>
            <a:ext cx="1311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3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A8C6-B8B3-4203-97F7-FAAB041E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12EA-64CD-4DD5-B9D2-87030E0C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Integration Patterns (Gregor </a:t>
            </a:r>
            <a:r>
              <a:rPr lang="en-US" dirty="0" err="1"/>
              <a:t>Hohpe</a:t>
            </a:r>
            <a:r>
              <a:rPr lang="en-US" dirty="0"/>
              <a:t>, Bobby Woolf), 2003</a:t>
            </a:r>
          </a:p>
          <a:p>
            <a:r>
              <a:rPr lang="en-US" dirty="0">
                <a:hlinkClick r:id="rId2"/>
              </a:rPr>
              <a:t>https://masstransit-project.com/MassTransit/</a:t>
            </a:r>
            <a:r>
              <a:rPr lang="en-US" dirty="0"/>
              <a:t> - docs</a:t>
            </a:r>
          </a:p>
          <a:p>
            <a:r>
              <a:rPr lang="en-US" dirty="0">
                <a:hlinkClick r:id="rId3"/>
              </a:rPr>
              <a:t>https://github.com/MassTransit</a:t>
            </a:r>
            <a:r>
              <a:rPr lang="en-US" dirty="0"/>
              <a:t> – sources and samples</a:t>
            </a:r>
          </a:p>
          <a:p>
            <a:r>
              <a:rPr lang="en-US" dirty="0">
                <a:hlinkClick r:id="rId4"/>
              </a:rPr>
              <a:t>https://gitter.im/MassTransit/MassTransit</a:t>
            </a:r>
            <a:r>
              <a:rPr lang="en-US" dirty="0"/>
              <a:t> - chat</a:t>
            </a:r>
          </a:p>
          <a:p>
            <a:r>
              <a:rPr lang="en-US" dirty="0">
                <a:hlinkClick r:id="rId5"/>
              </a:rPr>
              <a:t>https://groups.google.com/forum/#!forum/masstransit-discuss</a:t>
            </a:r>
            <a:r>
              <a:rPr lang="en-US" dirty="0"/>
              <a:t> – forum</a:t>
            </a:r>
          </a:p>
          <a:p>
            <a:r>
              <a:rPr lang="en-US" dirty="0"/>
              <a:t>.NET Rocks! podcasts with Chris Patterson (798, 1228)</a:t>
            </a:r>
          </a:p>
          <a:p>
            <a:r>
              <a:rPr lang="en-US" dirty="0">
                <a:hlinkClick r:id="rId6"/>
              </a:rPr>
              <a:t>https://github.com/dzhivtsov/DotNetMeetupMassTransit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81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F10C3-84A6-4D64-A38A-E4C16703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0F6-2601-422A-B4CD-63EF005C3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52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97FF-6D73-4D69-BCF2-15B4D103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F4D4-121C-4E67-83F1-D6D673EF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Explicit contract</a:t>
            </a:r>
          </a:p>
          <a:p>
            <a:pPr marL="457200" indent="-457200"/>
            <a:r>
              <a:rPr lang="en-US" dirty="0"/>
              <a:t>Asynchronous flow (pub/sub)</a:t>
            </a:r>
          </a:p>
          <a:p>
            <a:pPr marL="457200" indent="-457200"/>
            <a:r>
              <a:rPr lang="en-US" dirty="0"/>
              <a:t>Minimized coupling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Fault tolerance</a:t>
            </a:r>
          </a:p>
          <a:p>
            <a:pPr marL="457200" indent="-457200"/>
            <a:r>
              <a:rPr lang="en-US" dirty="0"/>
              <a:t>No temporal coupling</a:t>
            </a:r>
          </a:p>
          <a:p>
            <a:pPr marL="457200" indent="-457200"/>
            <a:r>
              <a:rPr lang="en-US" dirty="0"/>
              <a:t>Naturally load-balanced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5F89C6-C6A5-49CF-8CAF-FEE7953DB59B}"/>
              </a:ext>
            </a:extLst>
          </p:cNvPr>
          <p:cNvSpPr/>
          <p:nvPr/>
        </p:nvSpPr>
        <p:spPr>
          <a:xfrm>
            <a:off x="6539952" y="1998795"/>
            <a:ext cx="1427922" cy="6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EAB20-32A8-4396-9CD9-714C5962667A}"/>
              </a:ext>
            </a:extLst>
          </p:cNvPr>
          <p:cNvSpPr/>
          <p:nvPr/>
        </p:nvSpPr>
        <p:spPr>
          <a:xfrm>
            <a:off x="8176592" y="1998796"/>
            <a:ext cx="1427922" cy="6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363FB-A590-4390-9ADA-1DEFE8505034}"/>
              </a:ext>
            </a:extLst>
          </p:cNvPr>
          <p:cNvSpPr/>
          <p:nvPr/>
        </p:nvSpPr>
        <p:spPr>
          <a:xfrm>
            <a:off x="9813232" y="1998796"/>
            <a:ext cx="1427922" cy="6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BAFC1-E9C7-47B8-9C07-DF968C5E8DAF}"/>
              </a:ext>
            </a:extLst>
          </p:cNvPr>
          <p:cNvSpPr/>
          <p:nvPr/>
        </p:nvSpPr>
        <p:spPr>
          <a:xfrm>
            <a:off x="6539952" y="3826561"/>
            <a:ext cx="4701202" cy="407505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E4268F-5BFA-442B-AEC5-56B1D88325D7}"/>
              </a:ext>
            </a:extLst>
          </p:cNvPr>
          <p:cNvCxnSpPr>
            <a:cxnSpLocks/>
          </p:cNvCxnSpPr>
          <p:nvPr/>
        </p:nvCxnSpPr>
        <p:spPr>
          <a:xfrm>
            <a:off x="7253913" y="2723318"/>
            <a:ext cx="0" cy="1013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7125BC-5BFF-4F51-8517-4D605632F5F2}"/>
              </a:ext>
            </a:extLst>
          </p:cNvPr>
          <p:cNvCxnSpPr>
            <a:cxnSpLocks/>
          </p:cNvCxnSpPr>
          <p:nvPr/>
        </p:nvCxnSpPr>
        <p:spPr>
          <a:xfrm>
            <a:off x="8927000" y="2723318"/>
            <a:ext cx="0" cy="1013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015113-CD67-4B09-AA00-6F3C31F2763C}"/>
              </a:ext>
            </a:extLst>
          </p:cNvPr>
          <p:cNvCxnSpPr>
            <a:cxnSpLocks/>
          </p:cNvCxnSpPr>
          <p:nvPr/>
        </p:nvCxnSpPr>
        <p:spPr>
          <a:xfrm>
            <a:off x="10510635" y="2723318"/>
            <a:ext cx="0" cy="1013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B594-D28B-49A8-B96C-3935FD8E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6192-C775-4DCD-837E-914E84F0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D2162-5C6B-4C98-8B62-3A3DB3A57DA8}"/>
              </a:ext>
            </a:extLst>
          </p:cNvPr>
          <p:cNvSpPr txBox="1"/>
          <p:nvPr/>
        </p:nvSpPr>
        <p:spPr>
          <a:xfrm>
            <a:off x="2365130" y="2321670"/>
            <a:ext cx="2068898" cy="953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/>
              <a:t>Producer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5687D-1ECA-40A9-93C3-8F11F9FA7CA0}"/>
              </a:ext>
            </a:extLst>
          </p:cNvPr>
          <p:cNvSpPr txBox="1"/>
          <p:nvPr/>
        </p:nvSpPr>
        <p:spPr>
          <a:xfrm>
            <a:off x="7303013" y="2307766"/>
            <a:ext cx="2204880" cy="953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/>
              <a:t>Consumer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75C167-424D-4C88-A6A8-E62A459CEA7E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3399579" y="3275547"/>
            <a:ext cx="0" cy="150834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77A15F-A315-419B-A584-9BC3B4F195BB}"/>
              </a:ext>
            </a:extLst>
          </p:cNvPr>
          <p:cNvCxnSpPr>
            <a:cxnSpLocks/>
          </p:cNvCxnSpPr>
          <p:nvPr/>
        </p:nvCxnSpPr>
        <p:spPr>
          <a:xfrm>
            <a:off x="8820150" y="3275547"/>
            <a:ext cx="0" cy="1508342"/>
          </a:xfrm>
          <a:prstGeom prst="straightConnector1">
            <a:avLst/>
          </a:prstGeom>
          <a:ln w="444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3C4EB-2F07-4A49-A479-6B8D31BF4374}"/>
              </a:ext>
            </a:extLst>
          </p:cNvPr>
          <p:cNvSpPr/>
          <p:nvPr/>
        </p:nvSpPr>
        <p:spPr>
          <a:xfrm>
            <a:off x="1295400" y="4380382"/>
            <a:ext cx="9096368" cy="13441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rgbClr val="C00000"/>
                </a:solidFill>
              </a:rPr>
              <a:t>RabbitMQ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02920-F5CB-47B2-9FEF-3813594305F7}"/>
              </a:ext>
            </a:extLst>
          </p:cNvPr>
          <p:cNvSpPr txBox="1"/>
          <p:nvPr/>
        </p:nvSpPr>
        <p:spPr>
          <a:xfrm>
            <a:off x="2447516" y="4783889"/>
            <a:ext cx="1904126" cy="64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/>
              <a:t>Exchange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07936-1620-4A52-B02D-D5299689E96E}"/>
              </a:ext>
            </a:extLst>
          </p:cNvPr>
          <p:cNvSpPr txBox="1"/>
          <p:nvPr/>
        </p:nvSpPr>
        <p:spPr>
          <a:xfrm>
            <a:off x="7453390" y="4783889"/>
            <a:ext cx="1904125" cy="64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/>
              <a:t>Queue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2984BF-01E2-4731-A6CD-06E409AB47D1}"/>
              </a:ext>
            </a:extLst>
          </p:cNvPr>
          <p:cNvCxnSpPr>
            <a:cxnSpLocks/>
          </p:cNvCxnSpPr>
          <p:nvPr/>
        </p:nvCxnSpPr>
        <p:spPr>
          <a:xfrm flipV="1">
            <a:off x="7943850" y="3275547"/>
            <a:ext cx="0" cy="152224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8BEBCE-B8A4-457D-8460-B024910186F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351642" y="5106671"/>
            <a:ext cx="310174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F378F8-5957-420D-B403-10E90881F35A}"/>
              </a:ext>
            </a:extLst>
          </p:cNvPr>
          <p:cNvSpPr txBox="1"/>
          <p:nvPr/>
        </p:nvSpPr>
        <p:spPr>
          <a:xfrm>
            <a:off x="5130889" y="4577533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0FDEB4-A077-4078-8216-4D16E9604D3B}"/>
              </a:ext>
            </a:extLst>
          </p:cNvPr>
          <p:cNvSpPr txBox="1"/>
          <p:nvPr/>
        </p:nvSpPr>
        <p:spPr>
          <a:xfrm>
            <a:off x="8916328" y="3649037"/>
            <a:ext cx="68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413646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FC06-C165-4AEA-900B-FD0E64F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 Exchanges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C41EE-B0AB-4851-9310-EA43F6E0B9FD}"/>
              </a:ext>
            </a:extLst>
          </p:cNvPr>
          <p:cNvSpPr/>
          <p:nvPr/>
        </p:nvSpPr>
        <p:spPr>
          <a:xfrm>
            <a:off x="1143000" y="1868557"/>
            <a:ext cx="1005913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Exchanges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017A4-62DC-43F8-98BD-4F44B31AC0AF}"/>
              </a:ext>
            </a:extLst>
          </p:cNvPr>
          <p:cNvSpPr/>
          <p:nvPr/>
        </p:nvSpPr>
        <p:spPr>
          <a:xfrm>
            <a:off x="1143001" y="3081129"/>
            <a:ext cx="1004846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62326-B42C-4989-A4A1-0A6FB01DDC65}"/>
              </a:ext>
            </a:extLst>
          </p:cNvPr>
          <p:cNvSpPr/>
          <p:nvPr/>
        </p:nvSpPr>
        <p:spPr>
          <a:xfrm>
            <a:off x="1143000" y="4355721"/>
            <a:ext cx="1004846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7210E-D409-4CBF-9AAA-F20B190EB392}"/>
              </a:ext>
            </a:extLst>
          </p:cNvPr>
          <p:cNvSpPr txBox="1"/>
          <p:nvPr/>
        </p:nvSpPr>
        <p:spPr>
          <a:xfrm>
            <a:off x="2677083" y="2144472"/>
            <a:ext cx="129208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direct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114A-8C2B-4FD4-B832-F15073F1CAE5}"/>
              </a:ext>
            </a:extLst>
          </p:cNvPr>
          <p:cNvSpPr txBox="1"/>
          <p:nvPr/>
        </p:nvSpPr>
        <p:spPr>
          <a:xfrm>
            <a:off x="5062332" y="2144472"/>
            <a:ext cx="129208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fanout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F1388-4849-4964-996E-8C538B0CB5C6}"/>
              </a:ext>
            </a:extLst>
          </p:cNvPr>
          <p:cNvSpPr txBox="1"/>
          <p:nvPr/>
        </p:nvSpPr>
        <p:spPr>
          <a:xfrm>
            <a:off x="7464290" y="2144472"/>
            <a:ext cx="12920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7053F-C99C-4B96-9BD1-7F5D2FED663D}"/>
              </a:ext>
            </a:extLst>
          </p:cNvPr>
          <p:cNvSpPr txBox="1"/>
          <p:nvPr/>
        </p:nvSpPr>
        <p:spPr>
          <a:xfrm>
            <a:off x="2643808" y="4606791"/>
            <a:ext cx="12920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queue1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2BFDD-11F4-4A73-B3C9-80E80AA6765F}"/>
              </a:ext>
            </a:extLst>
          </p:cNvPr>
          <p:cNvSpPr txBox="1"/>
          <p:nvPr/>
        </p:nvSpPr>
        <p:spPr>
          <a:xfrm>
            <a:off x="4214189" y="4601827"/>
            <a:ext cx="12920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queue2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745A8-0DF9-430D-85A4-80D972039099}"/>
              </a:ext>
            </a:extLst>
          </p:cNvPr>
          <p:cNvSpPr txBox="1"/>
          <p:nvPr/>
        </p:nvSpPr>
        <p:spPr>
          <a:xfrm>
            <a:off x="5655362" y="4606791"/>
            <a:ext cx="12920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queue3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0664B-1CA5-4992-95E2-4ECC4818E312}"/>
              </a:ext>
            </a:extLst>
          </p:cNvPr>
          <p:cNvSpPr txBox="1"/>
          <p:nvPr/>
        </p:nvSpPr>
        <p:spPr>
          <a:xfrm>
            <a:off x="7474210" y="4606791"/>
            <a:ext cx="12920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queue4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8447-B9A1-491D-9456-E333BBB11AF8}"/>
              </a:ext>
            </a:extLst>
          </p:cNvPr>
          <p:cNvSpPr txBox="1"/>
          <p:nvPr/>
        </p:nvSpPr>
        <p:spPr>
          <a:xfrm>
            <a:off x="9581307" y="4606791"/>
            <a:ext cx="12920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queue5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A59811-59C7-4DBC-BFA8-3D28A094F60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289852" y="2513804"/>
            <a:ext cx="33275" cy="209298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C9647A-F6C6-41BC-8DD5-79EC39B8DFA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4860233" y="2513804"/>
            <a:ext cx="848143" cy="208802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6A1AE9-05B0-4D7F-B212-ADCDDE36848D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5708376" y="2513804"/>
            <a:ext cx="593030" cy="209298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277BD-ED40-467D-A652-4998CA3212B5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8110334" y="2513804"/>
            <a:ext cx="9920" cy="209298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88702-EE76-46D9-A87F-9C87885AABA8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flipH="1">
            <a:off x="10227351" y="2517119"/>
            <a:ext cx="13263" cy="208967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71A341B-9278-41DA-9719-05284A0D3F35}"/>
              </a:ext>
            </a:extLst>
          </p:cNvPr>
          <p:cNvSpPr txBox="1"/>
          <p:nvPr/>
        </p:nvSpPr>
        <p:spPr>
          <a:xfrm>
            <a:off x="9594570" y="2147787"/>
            <a:ext cx="129208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38C6C8-EF61-4735-BB37-E80909D12E0D}"/>
              </a:ext>
            </a:extLst>
          </p:cNvPr>
          <p:cNvSpPr txBox="1"/>
          <p:nvPr/>
        </p:nvSpPr>
        <p:spPr>
          <a:xfrm>
            <a:off x="7139610" y="3322562"/>
            <a:ext cx="104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reports.*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78AD26-A169-4B29-BDA8-28F15D407689}"/>
              </a:ext>
            </a:extLst>
          </p:cNvPr>
          <p:cNvSpPr txBox="1"/>
          <p:nvPr/>
        </p:nvSpPr>
        <p:spPr>
          <a:xfrm>
            <a:off x="9018676" y="3344814"/>
            <a:ext cx="12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format=pdf</a:t>
            </a:r>
          </a:p>
        </p:txBody>
      </p:sp>
    </p:spTree>
    <p:extLst>
      <p:ext uri="{BB962C8B-B14F-4D97-AF65-F5344CB8AC3E}">
        <p14:creationId xmlns:p14="http://schemas.microsoft.com/office/powerpoint/2010/main" val="24141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6184-69F1-41CC-B924-FEC8FFCC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BC5A-0E0B-4CC2-A0C8-48E1BD08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Erlang (</a:t>
            </a:r>
            <a:r>
              <a:rPr lang="en-US" dirty="0">
                <a:hlinkClick r:id="rId2"/>
              </a:rPr>
              <a:t>http://www.erlang.org/downloads</a:t>
            </a:r>
            <a:r>
              <a:rPr lang="en-US" dirty="0"/>
              <a:t>)</a:t>
            </a:r>
          </a:p>
          <a:p>
            <a:r>
              <a:rPr lang="en-US" dirty="0"/>
              <a:t>Install RabbitMQ (</a:t>
            </a:r>
            <a:r>
              <a:rPr lang="en-US" dirty="0">
                <a:hlinkClick r:id="rId3"/>
              </a:rPr>
              <a:t>https://www.rabbitmq.com/download.html</a:t>
            </a:r>
            <a:r>
              <a:rPr lang="en-US" dirty="0"/>
              <a:t>)</a:t>
            </a:r>
          </a:p>
          <a:p>
            <a:r>
              <a:rPr lang="en-US" dirty="0"/>
              <a:t>Enable management plugin (</a:t>
            </a:r>
            <a:r>
              <a:rPr lang="en-US" dirty="0">
                <a:hlinkClick r:id="rId4"/>
              </a:rPr>
              <a:t>https://www.rabbitmq.com/management.html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50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7962-5D31-4777-B56B-C68ACAD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MassTransit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6B2B-375E-4C70-9A94-C1EDF01E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MassTransit</a:t>
            </a:r>
            <a:r>
              <a:rPr lang="en-US" dirty="0"/>
              <a:t> is a free, open source, lightweight message bus for creating distributed applications using the .NET framework.”</a:t>
            </a:r>
          </a:p>
          <a:p>
            <a:r>
              <a:rPr lang="en-US" dirty="0"/>
              <a:t>Abstraction layer over transport</a:t>
            </a:r>
          </a:p>
          <a:p>
            <a:r>
              <a:rPr lang="en-US" dirty="0"/>
              <a:t>Connection management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Messages correlation</a:t>
            </a:r>
          </a:p>
          <a:p>
            <a:r>
              <a:rPr lang="en-US" dirty="0"/>
              <a:t>Patterns (Request/Response, Saga, Routing Slip)</a:t>
            </a:r>
          </a:p>
          <a:p>
            <a:r>
              <a:rPr lang="en-US" dirty="0"/>
              <a:t>Developer friendly API</a:t>
            </a:r>
          </a:p>
          <a:p>
            <a:r>
              <a:rPr lang="en-US" dirty="0"/>
              <a:t>Serialization (JSON, XML, BSON, String, Binary, …)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2172</TotalTime>
  <Words>1234</Words>
  <Application>Microsoft Office PowerPoint</Application>
  <PresentationFormat>Widescreen</PresentationFormat>
  <Paragraphs>309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Building message-driven solutions with MassTransit</vt:lpstr>
      <vt:lpstr>Agenda</vt:lpstr>
      <vt:lpstr>Applications Integration</vt:lpstr>
      <vt:lpstr>RPC/Rest</vt:lpstr>
      <vt:lpstr>Messaging</vt:lpstr>
      <vt:lpstr>RabbitMQ</vt:lpstr>
      <vt:lpstr>RabbitMQ Exchanges</vt:lpstr>
      <vt:lpstr>RabbitMQ setup</vt:lpstr>
      <vt:lpstr>What is MassTransit?</vt:lpstr>
      <vt:lpstr>Supported Transports</vt:lpstr>
      <vt:lpstr>History and statistics</vt:lpstr>
      <vt:lpstr>Quick Start</vt:lpstr>
      <vt:lpstr>Key concepts</vt:lpstr>
      <vt:lpstr>Produce a message</vt:lpstr>
      <vt:lpstr>Envelope</vt:lpstr>
      <vt:lpstr>DEMO</vt:lpstr>
      <vt:lpstr>Scheduling</vt:lpstr>
      <vt:lpstr>Scheduling</vt:lpstr>
      <vt:lpstr>Error Handling</vt:lpstr>
      <vt:lpstr>Circuit Breaker</vt:lpstr>
      <vt:lpstr>Demo</vt:lpstr>
      <vt:lpstr>Large payloads (Message Data)</vt:lpstr>
      <vt:lpstr>Large payloads (MessageData)</vt:lpstr>
      <vt:lpstr>Large payloads (MessageData)</vt:lpstr>
      <vt:lpstr>Observers</vt:lpstr>
      <vt:lpstr>Observers - ConsumeObserver</vt:lpstr>
      <vt:lpstr>Audit</vt:lpstr>
      <vt:lpstr>Middleware</vt:lpstr>
      <vt:lpstr>Request - Response</vt:lpstr>
      <vt:lpstr>Request - Response</vt:lpstr>
      <vt:lpstr>Saga</vt:lpstr>
      <vt:lpstr>Saga</vt:lpstr>
      <vt:lpstr>Demo</vt:lpstr>
      <vt:lpstr>Courier / Routing slip</vt:lpstr>
      <vt:lpstr>Courier / Routing slip</vt:lpstr>
      <vt:lpstr>Courier / Routing slip</vt:lpstr>
      <vt:lpstr>Demo</vt:lpstr>
      <vt:lpstr>Testing</vt:lpstr>
      <vt:lpstr>What else?</vt:lpstr>
      <vt:lpstr>Resources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message-driven solutions with MassTransit</dc:title>
  <dc:creator>Denis Zhivtsov</dc:creator>
  <cp:lastModifiedBy>Denis Zhivtsov</cp:lastModifiedBy>
  <cp:revision>24</cp:revision>
  <dcterms:created xsi:type="dcterms:W3CDTF">2019-07-23T11:56:06Z</dcterms:created>
  <dcterms:modified xsi:type="dcterms:W3CDTF">2019-07-25T00:11:05Z</dcterms:modified>
</cp:coreProperties>
</file>