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6" r:id="rId5"/>
    <p:sldId id="296" r:id="rId6"/>
    <p:sldId id="297" r:id="rId7"/>
    <p:sldId id="290" r:id="rId8"/>
    <p:sldId id="305" r:id="rId9"/>
    <p:sldId id="298" r:id="rId10"/>
    <p:sldId id="299" r:id="rId11"/>
    <p:sldId id="307" r:id="rId12"/>
    <p:sldId id="300" r:id="rId13"/>
    <p:sldId id="301" r:id="rId14"/>
    <p:sldId id="302" r:id="rId15"/>
    <p:sldId id="308" r:id="rId16"/>
    <p:sldId id="30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>
      <p:cViewPr varScale="1">
        <p:scale>
          <a:sx n="186" d="100"/>
          <a:sy n="186" d="100"/>
        </p:scale>
        <p:origin x="9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2E31-694C-4175-8B9C-E95A874197EA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Guide of PSRFM Program (C++ Version)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Detang Zhong</a:t>
            </a:r>
          </a:p>
          <a:p>
            <a:r>
              <a:rPr lang="en-US" dirty="0"/>
              <a:t>d</a:t>
            </a:r>
            <a:r>
              <a:rPr lang="en-US" dirty="0" smtClean="0"/>
              <a:t>etang.zhong@canada.ca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Metadata of the input images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561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/>
              <a:t># number of bands (same for all inputs)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NBANDS = 6</a:t>
            </a:r>
          </a:p>
          <a:p>
            <a:pPr marL="0" indent="0">
              <a:buNone/>
            </a:pPr>
            <a:r>
              <a:rPr lang="en-CA" dirty="0"/>
              <a:t># spatial resolution (same for all inputs)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RESOLUTION = 20</a:t>
            </a:r>
          </a:p>
          <a:p>
            <a:pPr marL="0" indent="0">
              <a:buNone/>
            </a:pPr>
            <a:r>
              <a:rPr lang="en-CA" dirty="0"/>
              <a:t># resolution ratio of coarse and fine </a:t>
            </a:r>
            <a:r>
              <a:rPr lang="en-CA" dirty="0" smtClean="0"/>
              <a:t>images (BLOCK_SIZE = coarse resolution / fine resolution)</a:t>
            </a:r>
          </a:p>
          <a:p>
            <a:pPr marL="0" indent="0">
              <a:buNone/>
            </a:pPr>
            <a:r>
              <a:rPr lang="en-CA" dirty="0" smtClean="0"/>
              <a:t># </a:t>
            </a:r>
            <a:r>
              <a:rPr lang="en-CA" b="1" dirty="0" smtClean="0"/>
              <a:t>important:</a:t>
            </a:r>
            <a:r>
              <a:rPr lang="en-CA" dirty="0" smtClean="0"/>
              <a:t> the </a:t>
            </a:r>
            <a:r>
              <a:rPr lang="en-CA" i="1" dirty="0"/>
              <a:t>NROWS</a:t>
            </a:r>
            <a:r>
              <a:rPr lang="en-CA" dirty="0" smtClean="0"/>
              <a:t> and </a:t>
            </a:r>
            <a:r>
              <a:rPr lang="en-CA" i="1" dirty="0"/>
              <a:t>NCOLS</a:t>
            </a:r>
            <a:r>
              <a:rPr lang="en-CA" dirty="0" smtClean="0"/>
              <a:t> must </a:t>
            </a:r>
            <a:r>
              <a:rPr lang="en-CA" dirty="0"/>
              <a:t>be </a:t>
            </a:r>
            <a:r>
              <a:rPr lang="en-CA" dirty="0" smtClean="0"/>
              <a:t>divisible by the </a:t>
            </a:r>
            <a:r>
              <a:rPr lang="en-CA" i="1" dirty="0" smtClean="0"/>
              <a:t>BLOCK_SIZE</a:t>
            </a:r>
          </a:p>
          <a:p>
            <a:pPr marL="0" indent="0">
              <a:buNone/>
            </a:pPr>
            <a:r>
              <a:rPr lang="en-CA" dirty="0" smtClean="0"/>
              <a:t>  </a:t>
            </a:r>
            <a:r>
              <a:rPr lang="en-CA" i="1" dirty="0"/>
              <a:t>BLOCK_SIZE = 25</a:t>
            </a:r>
          </a:p>
          <a:p>
            <a:pPr marL="0" indent="0">
              <a:buNone/>
            </a:pPr>
            <a:r>
              <a:rPr lang="en-CA" dirty="0"/>
              <a:t># p</a:t>
            </a:r>
            <a:r>
              <a:rPr lang="en-CA" dirty="0" smtClean="0"/>
              <a:t>ixel value scale </a:t>
            </a:r>
            <a:r>
              <a:rPr lang="en-CA" dirty="0"/>
              <a:t>factor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SCALE_FACTOR = 10000</a:t>
            </a:r>
          </a:p>
          <a:p>
            <a:pPr marL="0" indent="0">
              <a:buNone/>
            </a:pPr>
            <a:r>
              <a:rPr lang="en-CA" dirty="0"/>
              <a:t># </a:t>
            </a:r>
            <a:r>
              <a:rPr lang="en-CA" dirty="0" smtClean="0"/>
              <a:t>metadata </a:t>
            </a:r>
            <a:r>
              <a:rPr lang="en-CA" dirty="0"/>
              <a:t>for fine resolution </a:t>
            </a:r>
            <a:r>
              <a:rPr lang="en-CA" dirty="0" smtClean="0"/>
              <a:t>image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FINE_IMAGE_FILLV = -9999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FINE_IMAGE_DATA_RANGE = 0, 10000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FINE_IMAGE_UNCERTAINTY = 40</a:t>
            </a:r>
          </a:p>
          <a:p>
            <a:pPr marL="0" indent="0">
              <a:buNone/>
            </a:pPr>
            <a:r>
              <a:rPr lang="en-CA" dirty="0"/>
              <a:t># </a:t>
            </a:r>
            <a:r>
              <a:rPr lang="en-CA" dirty="0" smtClean="0"/>
              <a:t>metadata </a:t>
            </a:r>
            <a:r>
              <a:rPr lang="en-CA" dirty="0"/>
              <a:t>for coarse resolution </a:t>
            </a:r>
            <a:r>
              <a:rPr lang="en-CA" dirty="0" smtClean="0"/>
              <a:t>image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COARSE_IMAGE_FILLV = 32767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COARSE_IMAGE_DATA_RANGE = 0, 10000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COARSE_IMAGE_UNCERTAINTY = </a:t>
            </a:r>
            <a:r>
              <a:rPr lang="en-CA" i="1" dirty="0" smtClean="0"/>
              <a:t>20</a:t>
            </a:r>
          </a:p>
          <a:p>
            <a:pPr marL="0" indent="0">
              <a:buNone/>
            </a:pP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45788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Option for Input Cluster Data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dirty="0"/>
              <a:t># </a:t>
            </a:r>
            <a:r>
              <a:rPr lang="en-CA" sz="2400" dirty="0" smtClean="0"/>
              <a:t>use known input </a:t>
            </a:r>
            <a:r>
              <a:rPr lang="en-CA" sz="2400" dirty="0"/>
              <a:t>cluster data (saved in 1 bytes (int8) / pixel</a:t>
            </a:r>
            <a:r>
              <a:rPr lang="en-CA" sz="2400" dirty="0" smtClean="0"/>
              <a:t>)</a:t>
            </a:r>
          </a:p>
          <a:p>
            <a:pPr marL="0" indent="0">
              <a:buNone/>
            </a:pPr>
            <a:r>
              <a:rPr lang="en-CA" sz="2400" i="1" dirty="0" smtClean="0"/>
              <a:t>CLUSTER_METHOD = DONE</a:t>
            </a:r>
          </a:p>
          <a:p>
            <a:pPr marL="0" indent="0">
              <a:buNone/>
            </a:pPr>
            <a:r>
              <a:rPr lang="en-CA" sz="1200" i="1" dirty="0" smtClean="0"/>
              <a:t>IN_PAIR_CLUSTER_FNAME </a:t>
            </a:r>
            <a:r>
              <a:rPr lang="en-CA" sz="1200" i="1" dirty="0"/>
              <a:t>= C:\\PSRFM\\psrfm\\TestData\\Input\\start_cluster_image.dat C:\\PSRFM\\psrfm\\TestData\\Input\\</a:t>
            </a:r>
            <a:r>
              <a:rPr lang="en-CA" sz="1200" i="1" dirty="0" smtClean="0"/>
              <a:t>end_cluster_image.dat</a:t>
            </a:r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# Note: The cluster numbers should be 1, 2, 3, …, K. The K class is used for a </a:t>
            </a:r>
          </a:p>
          <a:p>
            <a:pPr marL="0" indent="0">
              <a:buNone/>
            </a:pPr>
            <a:r>
              <a:rPr lang="en-CA" sz="2400" dirty="0" smtClean="0"/>
              <a:t># background value or invalid pixels. This is different from PCI </a:t>
            </a:r>
            <a:r>
              <a:rPr lang="en-CA" sz="2400" dirty="0" err="1" smtClean="0"/>
              <a:t>Geomatica’s</a:t>
            </a:r>
            <a:r>
              <a:rPr lang="en-CA" sz="2400" dirty="0" smtClean="0"/>
              <a:t> </a:t>
            </a:r>
          </a:p>
          <a:p>
            <a:pPr marL="0" indent="0">
              <a:buNone/>
            </a:pPr>
            <a:r>
              <a:rPr lang="en-CA" sz="2400" dirty="0" smtClean="0"/>
              <a:t># output of clustering methods that uses 0 to represent the background value </a:t>
            </a:r>
          </a:p>
          <a:p>
            <a:pPr marL="0" indent="0">
              <a:buNone/>
            </a:pPr>
            <a:r>
              <a:rPr lang="en-CA" sz="2400" dirty="0" smtClean="0"/>
              <a:t># or invalid pixels. </a:t>
            </a:r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# or let the program conduct clustering</a:t>
            </a:r>
          </a:p>
          <a:p>
            <a:pPr marL="0" indent="0">
              <a:buNone/>
            </a:pPr>
            <a:r>
              <a:rPr lang="en-CA" sz="2400" i="1" dirty="0"/>
              <a:t>CLUSTER_METHOD = KMEAN</a:t>
            </a:r>
          </a:p>
          <a:p>
            <a:pPr marL="0" indent="0">
              <a:buNone/>
            </a:pPr>
            <a:r>
              <a:rPr lang="en-CA" sz="2400" i="1" dirty="0" smtClean="0"/>
              <a:t>IN_PAIR_CLUSTER_FNAME = NONE</a:t>
            </a:r>
          </a:p>
        </p:txBody>
      </p:sp>
    </p:spTree>
    <p:extLst>
      <p:ext uri="{BB962C8B-B14F-4D97-AF65-F5344CB8AC3E}">
        <p14:creationId xmlns:p14="http://schemas.microsoft.com/office/powerpoint/2010/main" val="141759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Options for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/>
              <a:t># cluster method </a:t>
            </a:r>
            <a:r>
              <a:rPr lang="en-CA" dirty="0" smtClean="0"/>
              <a:t>(DONE|KMEAN|CRATIO</a:t>
            </a:r>
            <a:r>
              <a:rPr lang="en-CA" dirty="0"/>
              <a:t>) and input data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r>
              <a:rPr lang="en-CA" dirty="0" smtClean="0"/>
              <a:t># </a:t>
            </a:r>
            <a:r>
              <a:rPr lang="en-CA" i="1" dirty="0" smtClean="0"/>
              <a:t>CLUSTER_METHOD </a:t>
            </a:r>
            <a:r>
              <a:rPr lang="en-CA" i="1" dirty="0"/>
              <a:t>= </a:t>
            </a:r>
            <a:r>
              <a:rPr lang="en-CA" i="1" dirty="0" smtClean="0"/>
              <a:t>DONE </a:t>
            </a:r>
            <a:r>
              <a:rPr lang="en-CA" dirty="0"/>
              <a:t>use the </a:t>
            </a:r>
            <a:r>
              <a:rPr lang="en-CA" dirty="0" smtClean="0"/>
              <a:t>known input cluster data files</a:t>
            </a:r>
          </a:p>
          <a:p>
            <a:pPr marL="0" indent="0">
              <a:buNone/>
            </a:pPr>
            <a:r>
              <a:rPr lang="en-CA" dirty="0"/>
              <a:t># </a:t>
            </a:r>
            <a:r>
              <a:rPr lang="en-CA" i="1" dirty="0"/>
              <a:t>CLUSTER_METHOD = KMEAN </a:t>
            </a:r>
            <a:r>
              <a:rPr lang="en-CA" dirty="0"/>
              <a:t>use the </a:t>
            </a:r>
            <a:r>
              <a:rPr lang="en-CA" dirty="0" err="1"/>
              <a:t>kmean</a:t>
            </a:r>
            <a:r>
              <a:rPr lang="en-CA" dirty="0"/>
              <a:t> method for </a:t>
            </a:r>
            <a:r>
              <a:rPr lang="en-CA" dirty="0" smtClean="0"/>
              <a:t>clustering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# </a:t>
            </a:r>
            <a:r>
              <a:rPr lang="en-CA" i="1" dirty="0"/>
              <a:t>CLUSTER_METHOD = </a:t>
            </a:r>
            <a:r>
              <a:rPr lang="en-CA" i="1" dirty="0" smtClean="0"/>
              <a:t>CRATIO </a:t>
            </a:r>
            <a:r>
              <a:rPr lang="en-CA" dirty="0" smtClean="0"/>
              <a:t>use </a:t>
            </a:r>
            <a:r>
              <a:rPr lang="en-CA" dirty="0"/>
              <a:t>the simple grouping method, 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# only </a:t>
            </a:r>
            <a:r>
              <a:rPr lang="en-CA" dirty="0"/>
              <a:t>valid </a:t>
            </a:r>
            <a:r>
              <a:rPr lang="en-CA" dirty="0" smtClean="0"/>
              <a:t>when </a:t>
            </a:r>
            <a:r>
              <a:rPr lang="en-CA" i="1" dirty="0" smtClean="0"/>
              <a:t>CLUSTER_DATA </a:t>
            </a:r>
            <a:r>
              <a:rPr lang="en-CA" i="1" dirty="0"/>
              <a:t>= </a:t>
            </a:r>
            <a:r>
              <a:rPr lang="en-CA" i="1" dirty="0" smtClean="0"/>
              <a:t>ratio</a:t>
            </a:r>
          </a:p>
          <a:p>
            <a:pPr marL="0" indent="0">
              <a:buNone/>
            </a:pPr>
            <a:r>
              <a:rPr lang="en-CA" dirty="0" smtClean="0"/>
              <a:t>   </a:t>
            </a:r>
            <a:r>
              <a:rPr lang="en-CA" i="1" dirty="0" smtClean="0"/>
              <a:t>CLUSTER_METHOD </a:t>
            </a:r>
            <a:r>
              <a:rPr lang="en-CA" i="1" dirty="0"/>
              <a:t>= </a:t>
            </a:r>
            <a:r>
              <a:rPr lang="en-CA" i="1" dirty="0" smtClean="0"/>
              <a:t>KMEAN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# </a:t>
            </a:r>
            <a:r>
              <a:rPr lang="en-CA" dirty="0"/>
              <a:t>cluster method input data (</a:t>
            </a:r>
            <a:r>
              <a:rPr lang="en-CA" dirty="0" err="1"/>
              <a:t>fine|fine+coarse|ratio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dirty="0" smtClean="0"/>
              <a:t># </a:t>
            </a:r>
            <a:r>
              <a:rPr lang="en-CA" i="1" dirty="0"/>
              <a:t>CLUSTER_DATA = fine </a:t>
            </a:r>
            <a:r>
              <a:rPr lang="en-CA" dirty="0" smtClean="0"/>
              <a:t>use </a:t>
            </a:r>
            <a:r>
              <a:rPr lang="en-CA" dirty="0"/>
              <a:t>the fine resolution image at the start or end date </a:t>
            </a:r>
            <a:r>
              <a:rPr lang="en-CA" dirty="0" smtClean="0"/>
              <a:t>only</a:t>
            </a:r>
          </a:p>
          <a:p>
            <a:pPr marL="0" indent="0">
              <a:buNone/>
            </a:pPr>
            <a:r>
              <a:rPr lang="en-CA" dirty="0" smtClean="0"/>
              <a:t># </a:t>
            </a:r>
            <a:r>
              <a:rPr lang="en-CA" i="1" dirty="0"/>
              <a:t>CLUSTER_DATA = </a:t>
            </a:r>
            <a:r>
              <a:rPr lang="en-CA" i="1" dirty="0" err="1"/>
              <a:t>fine+coarse</a:t>
            </a:r>
            <a:r>
              <a:rPr lang="en-CA" i="1" dirty="0"/>
              <a:t> </a:t>
            </a:r>
            <a:r>
              <a:rPr lang="en-CA" dirty="0" smtClean="0"/>
              <a:t>use </a:t>
            </a:r>
            <a:r>
              <a:rPr lang="en-CA" dirty="0"/>
              <a:t>the fine resolution image at the start or 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# end </a:t>
            </a:r>
            <a:r>
              <a:rPr lang="en-CA" dirty="0"/>
              <a:t>date + the coarse </a:t>
            </a:r>
            <a:r>
              <a:rPr lang="en-CA" dirty="0" smtClean="0"/>
              <a:t>resolution image</a:t>
            </a:r>
          </a:p>
          <a:p>
            <a:pPr marL="0" indent="0">
              <a:buNone/>
            </a:pPr>
            <a:r>
              <a:rPr lang="en-CA" dirty="0" smtClean="0"/>
              <a:t># </a:t>
            </a:r>
            <a:r>
              <a:rPr lang="en-CA" i="1" dirty="0"/>
              <a:t>CLUSTER_DATA = ratio </a:t>
            </a:r>
            <a:r>
              <a:rPr lang="en-CA" dirty="0" smtClean="0"/>
              <a:t>use </a:t>
            </a:r>
            <a:r>
              <a:rPr lang="en-CA" dirty="0"/>
              <a:t>the coarse resolution reflectance change ratios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</a:t>
            </a:r>
            <a:r>
              <a:rPr lang="en-CA" i="1" dirty="0" smtClean="0"/>
              <a:t>CLUSTER_DATA </a:t>
            </a:r>
            <a:r>
              <a:rPr lang="en-CA" i="1" dirty="0"/>
              <a:t>= </a:t>
            </a:r>
            <a:r>
              <a:rPr lang="en-CA" i="1" dirty="0" smtClean="0"/>
              <a:t>fine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# cluster range used for </a:t>
            </a:r>
            <a:r>
              <a:rPr lang="en-CA" dirty="0" smtClean="0"/>
              <a:t>optimizing </a:t>
            </a:r>
            <a:r>
              <a:rPr lang="en-CA" dirty="0"/>
              <a:t>clusters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dirty="0" smtClean="0"/>
              <a:t> </a:t>
            </a:r>
            <a:r>
              <a:rPr lang="en-CA" i="1" dirty="0" smtClean="0"/>
              <a:t>CLUSTER_RANGE </a:t>
            </a:r>
            <a:r>
              <a:rPr lang="en-CA" i="1" dirty="0"/>
              <a:t>= 8 20</a:t>
            </a:r>
          </a:p>
          <a:p>
            <a:pPr marL="0" indent="0">
              <a:buNone/>
            </a:pPr>
            <a:r>
              <a:rPr lang="en-CA" dirty="0"/>
              <a:t># cluster optimization method (CC|CF)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dirty="0" smtClean="0"/>
              <a:t> </a:t>
            </a:r>
            <a:r>
              <a:rPr lang="en-CA" i="1" dirty="0" smtClean="0"/>
              <a:t>CLUSTER_OPTIMAL </a:t>
            </a:r>
            <a:r>
              <a:rPr lang="en-CA" i="1" dirty="0"/>
              <a:t>= CF</a:t>
            </a:r>
          </a:p>
        </p:txBody>
      </p:sp>
    </p:spTree>
    <p:extLst>
      <p:ext uri="{BB962C8B-B14F-4D97-AF65-F5344CB8AC3E}">
        <p14:creationId xmlns:p14="http://schemas.microsoft.com/office/powerpoint/2010/main" val="167189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Options for residual adjustment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# residual correction or adjustment method for abrupt land 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# surface </a:t>
            </a:r>
            <a:r>
              <a:rPr lang="en-CA" sz="2000" dirty="0"/>
              <a:t>changes(</a:t>
            </a:r>
            <a:r>
              <a:rPr lang="en-CA" sz="2000" dirty="0" err="1"/>
              <a:t>none|bilinear</a:t>
            </a:r>
            <a:r>
              <a:rPr lang="en-CA" sz="2000" dirty="0"/>
              <a:t>)</a:t>
            </a:r>
          </a:p>
          <a:p>
            <a:pPr marL="0" indent="0">
              <a:buNone/>
            </a:pPr>
            <a:r>
              <a:rPr lang="en-CA" sz="2000" dirty="0"/>
              <a:t># </a:t>
            </a:r>
            <a:r>
              <a:rPr lang="en-CA" sz="2000" i="1" dirty="0"/>
              <a:t>RC_METHOD = </a:t>
            </a:r>
            <a:r>
              <a:rPr lang="en-CA" sz="2000" i="1" dirty="0" smtClean="0"/>
              <a:t>none </a:t>
            </a:r>
            <a:r>
              <a:rPr lang="en-CA" sz="2000" dirty="0"/>
              <a:t>don't apply the residual adjustment</a:t>
            </a:r>
          </a:p>
          <a:p>
            <a:pPr marL="0" indent="0">
              <a:buNone/>
            </a:pPr>
            <a:r>
              <a:rPr lang="en-CA" sz="2000" dirty="0"/>
              <a:t># </a:t>
            </a:r>
            <a:r>
              <a:rPr lang="en-CA" sz="2000" i="1" dirty="0"/>
              <a:t>RC_METHOD = </a:t>
            </a:r>
            <a:r>
              <a:rPr lang="en-CA" sz="2000" i="1" dirty="0" smtClean="0"/>
              <a:t>bilinear </a:t>
            </a:r>
            <a:r>
              <a:rPr lang="en-CA" sz="2000" dirty="0"/>
              <a:t>apply the residual adjustment 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# based </a:t>
            </a:r>
            <a:r>
              <a:rPr lang="en-CA" sz="2000" dirty="0"/>
              <a:t>on a bilinear interpolation method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i="1" dirty="0"/>
              <a:t>RC_METHOD = none</a:t>
            </a:r>
          </a:p>
        </p:txBody>
      </p:sp>
    </p:spTree>
    <p:extLst>
      <p:ext uri="{BB962C8B-B14F-4D97-AF65-F5344CB8AC3E}">
        <p14:creationId xmlns:p14="http://schemas.microsoft.com/office/powerpoint/2010/main" val="43800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Options for smooth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# forward and backward merge method (</a:t>
            </a:r>
            <a:r>
              <a:rPr lang="en-CA" sz="2000" i="1" dirty="0" err="1"/>
              <a:t>temporal</a:t>
            </a:r>
            <a:r>
              <a:rPr lang="en-CA" sz="2000" dirty="0" err="1"/>
              <a:t>|</a:t>
            </a:r>
            <a:r>
              <a:rPr lang="en-CA" sz="2000" i="1" dirty="0" err="1"/>
              <a:t>uncertainty</a:t>
            </a:r>
            <a:r>
              <a:rPr lang="en-CA" sz="2000" dirty="0"/>
              <a:t>)</a:t>
            </a:r>
          </a:p>
          <a:p>
            <a:pPr marL="0" indent="0">
              <a:buNone/>
            </a:pPr>
            <a:r>
              <a:rPr lang="en-CA" sz="2000" dirty="0"/>
              <a:t># </a:t>
            </a:r>
            <a:r>
              <a:rPr lang="en-CA" sz="2000" i="1" dirty="0"/>
              <a:t>MERGE_METHOD = </a:t>
            </a:r>
            <a:r>
              <a:rPr lang="en-CA" sz="2000" i="1" dirty="0" smtClean="0"/>
              <a:t>temporal </a:t>
            </a:r>
            <a:r>
              <a:rPr lang="en-CA" sz="2000" dirty="0"/>
              <a:t>use elapsed time for weighting</a:t>
            </a:r>
          </a:p>
          <a:p>
            <a:pPr marL="0" indent="0">
              <a:buNone/>
            </a:pPr>
            <a:r>
              <a:rPr lang="en-CA" sz="2000" dirty="0"/>
              <a:t># </a:t>
            </a:r>
            <a:r>
              <a:rPr lang="en-CA" sz="2000" i="1" dirty="0"/>
              <a:t>MERGE_METHOD = </a:t>
            </a:r>
            <a:r>
              <a:rPr lang="en-CA" sz="2000" i="1" dirty="0" smtClean="0"/>
              <a:t>uncertainty </a:t>
            </a:r>
            <a:r>
              <a:rPr lang="en-CA" sz="2000" dirty="0"/>
              <a:t>use estimated uncertainty for </a:t>
            </a:r>
            <a:r>
              <a:rPr lang="en-CA" sz="2000" dirty="0" smtClean="0"/>
              <a:t># weighting</a:t>
            </a:r>
            <a:endParaRPr lang="en-CA" sz="2000" dirty="0"/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i="1" dirty="0"/>
              <a:t>MERGE_METHOD = temporal</a:t>
            </a:r>
          </a:p>
        </p:txBody>
      </p:sp>
    </p:spTree>
    <p:extLst>
      <p:ext uri="{BB962C8B-B14F-4D97-AF65-F5344CB8AC3E}">
        <p14:creationId xmlns:p14="http://schemas.microsoft.com/office/powerpoint/2010/main" val="404420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Options for merging clear-sky fine image pixels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# option for merging fine image on prediction </a:t>
            </a:r>
            <a:r>
              <a:rPr lang="en-CA" sz="2000" dirty="0" smtClean="0"/>
              <a:t>dates </a:t>
            </a:r>
            <a:r>
              <a:rPr lang="en-CA" sz="2000" dirty="0"/>
              <a:t>if available (YES|NO)</a:t>
            </a:r>
          </a:p>
          <a:p>
            <a:pPr marL="0" indent="0">
              <a:buNone/>
            </a:pPr>
            <a:r>
              <a:rPr lang="en-CA" sz="2000" i="1" dirty="0"/>
              <a:t>  MERGE_FINE = YES</a:t>
            </a:r>
          </a:p>
          <a:p>
            <a:pPr marL="0" indent="0">
              <a:buNone/>
            </a:pPr>
            <a:r>
              <a:rPr lang="en-CA" sz="2000" i="1" dirty="0"/>
              <a:t>  MERGE_THRESHOLD = 500</a:t>
            </a:r>
          </a:p>
          <a:p>
            <a:pPr marL="0" indent="0">
              <a:buNone/>
            </a:pPr>
            <a:r>
              <a:rPr lang="en-CA" sz="2000" i="1" dirty="0"/>
              <a:t> </a:t>
            </a:r>
            <a:r>
              <a:rPr lang="en-CA" sz="2000" i="1" dirty="0" smtClean="0"/>
              <a:t> </a:t>
            </a:r>
            <a:r>
              <a:rPr lang="en-CA" sz="2000" i="1" dirty="0"/>
              <a:t>MERGE_EXTENSION = </a:t>
            </a:r>
            <a:r>
              <a:rPr lang="en-CA" sz="2000" i="1" dirty="0" smtClean="0"/>
              <a:t>5</a:t>
            </a:r>
          </a:p>
          <a:p>
            <a:pPr marL="0" indent="0">
              <a:buNone/>
            </a:pPr>
            <a:endParaRPr lang="en-CA" sz="2000" i="1" dirty="0"/>
          </a:p>
          <a:p>
            <a:pPr marL="0" indent="0">
              <a:buNone/>
            </a:pPr>
            <a:r>
              <a:rPr lang="en-CA" sz="2000" i="1" dirty="0" smtClean="0"/>
              <a:t># MERGE_THRESHOLD is used to detect clouds and cloud shadows</a:t>
            </a:r>
          </a:p>
          <a:p>
            <a:pPr marL="0" indent="0">
              <a:buNone/>
            </a:pPr>
            <a:r>
              <a:rPr lang="en-CA" sz="2000" i="1" dirty="0"/>
              <a:t># </a:t>
            </a:r>
            <a:r>
              <a:rPr lang="en-CA" sz="2000" i="1" dirty="0" smtClean="0"/>
              <a:t>MERGE_EXTENSION is used to normalize the blended pixels to fine image pixels</a:t>
            </a:r>
            <a:endParaRPr lang="en-CA" sz="2000" i="1" dirty="0"/>
          </a:p>
        </p:txBody>
      </p:sp>
    </p:spTree>
    <p:extLst>
      <p:ext uri="{BB962C8B-B14F-4D97-AF65-F5344CB8AC3E}">
        <p14:creationId xmlns:p14="http://schemas.microsoft.com/office/powerpoint/2010/main" val="215627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 &amp;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If you have questions, please contact Detang Zhong (detang.zhong@canada.ca) and Fuqun Zhou (Fuqun.Zhou@canada.ca) at Canada Centre for Remote Sensing, Canada Centre for Mapping and Earth Observation, Natural Resources Canada.</a:t>
            </a:r>
          </a:p>
          <a:p>
            <a:endParaRPr lang="en-CA" dirty="0"/>
          </a:p>
          <a:p>
            <a:r>
              <a:rPr lang="en-CA" dirty="0"/>
              <a:t>If the software is helpful for your research and application developments, please cite the following papers:</a:t>
            </a:r>
          </a:p>
          <a:p>
            <a:endParaRPr lang="en-CA" dirty="0"/>
          </a:p>
          <a:p>
            <a:pPr marL="457200" lvl="1" indent="0">
              <a:buNone/>
            </a:pPr>
            <a:r>
              <a:rPr lang="en-CA" dirty="0" smtClean="0"/>
              <a:t>Zhong</a:t>
            </a:r>
            <a:r>
              <a:rPr lang="en-CA" dirty="0"/>
              <a:t>, D.; Zhou, F. Improvement of Clustering Methods for Modelling Abrupt Land Surface Changes in Satellite Image Fusions, Remote Sens. 2019, 11, 1759; doi:10.3390/rs11151759.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dirty="0" smtClean="0"/>
              <a:t>Zhong</a:t>
            </a:r>
            <a:r>
              <a:rPr lang="en-CA" dirty="0"/>
              <a:t>, D.; Zhou, F. A Prediction Smooth Method for Blending Landsat and Moderate Resolution Imagine </a:t>
            </a:r>
            <a:r>
              <a:rPr lang="en-CA" dirty="0" err="1"/>
              <a:t>Spectroradiometer</a:t>
            </a:r>
            <a:r>
              <a:rPr lang="en-CA" dirty="0"/>
              <a:t> Images, Remote Sens. 2018, 10 (9), 1371; doi:10.3390/rs10091371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152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2 pairs of fine (Landsat / Sentinrel-2) and MODIS images on the Start and End dates;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one or a series of MODIS image </a:t>
            </a:r>
            <a:r>
              <a:rPr lang="en-US" sz="2800" dirty="0"/>
              <a:t>acquired </a:t>
            </a:r>
            <a:r>
              <a:rPr lang="en-US" sz="2800" dirty="0" smtClean="0"/>
              <a:t>on the prediction date(s) between the </a:t>
            </a:r>
            <a:r>
              <a:rPr lang="en-US" sz="2800" dirty="0"/>
              <a:t>Start and End dates;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Windows 7 or 10.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Steps to run the program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063" y="1417638"/>
            <a:ext cx="8229600" cy="51355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Copy the compiled executable </a:t>
            </a:r>
            <a:r>
              <a:rPr lang="en-US" sz="2400" b="1" i="1" dirty="0" smtClean="0"/>
              <a:t>PSRFM_Main.exe</a:t>
            </a:r>
            <a:r>
              <a:rPr lang="en-US" sz="2400" dirty="0" smtClean="0"/>
              <a:t> </a:t>
            </a:r>
            <a:r>
              <a:rPr lang="en-US" sz="2400" dirty="0" smtClean="0"/>
              <a:t>to a local folder,   e. g. C:\PSRFM;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Prepare or edit the parameter input file: </a:t>
            </a:r>
            <a:r>
              <a:rPr lang="en-US" sz="2400" b="1" i="1" dirty="0" smtClean="0"/>
              <a:t>PSRFM_Input.txt </a:t>
            </a:r>
            <a:r>
              <a:rPr lang="en-US" sz="2400" dirty="0" smtClean="0"/>
              <a:t>with your input data files and processing options;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 a dos command window, change the current folder to the folder where PSRFM.exe sits. For example: type the command: </a:t>
            </a:r>
            <a:r>
              <a:rPr lang="en-US" sz="2400" b="1" i="1" dirty="0" smtClean="0"/>
              <a:t>cd C:\PSRFM</a:t>
            </a:r>
            <a:r>
              <a:rPr lang="en-US" sz="2400" i="1" dirty="0" smtClean="0"/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Run the program: </a:t>
            </a:r>
            <a:r>
              <a:rPr lang="en-US" sz="2400" b="1" i="1" dirty="0" smtClean="0"/>
              <a:t>PSRFM_Main.exe </a:t>
            </a:r>
            <a:r>
              <a:rPr lang="en-US" sz="2400" b="1" i="1" dirty="0" smtClean="0"/>
              <a:t>PSRFM_Input.txt </a:t>
            </a:r>
            <a:endParaRPr lang="en-US" sz="2400" b="1" i="1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interface of PSRFM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>
            <a:normAutofit lnSpcReduction="10000"/>
          </a:bodyPr>
          <a:lstStyle/>
          <a:p>
            <a:r>
              <a:rPr lang="en-CA" sz="2400" dirty="0" smtClean="0"/>
              <a:t>Users can also use the compiled user graphic </a:t>
            </a:r>
            <a:r>
              <a:rPr lang="en-CA" sz="2400" dirty="0"/>
              <a:t>interface </a:t>
            </a:r>
            <a:r>
              <a:rPr lang="en-CA" sz="2400" b="1" i="1" dirty="0" smtClean="0"/>
              <a:t>SatImgFusion.exe</a:t>
            </a:r>
            <a:r>
              <a:rPr lang="en-CA" sz="2400" dirty="0" smtClean="0"/>
              <a:t> to run PSRFM program.</a:t>
            </a:r>
          </a:p>
          <a:p>
            <a:r>
              <a:rPr lang="en-CA" sz="2400" dirty="0" smtClean="0"/>
              <a:t>Just copy </a:t>
            </a:r>
            <a:r>
              <a:rPr lang="en-CA" sz="2400" dirty="0"/>
              <a:t>the </a:t>
            </a:r>
            <a:r>
              <a:rPr lang="en-CA" sz="2400" dirty="0" smtClean="0"/>
              <a:t>exe </a:t>
            </a:r>
            <a:r>
              <a:rPr lang="en-CA" sz="2400" dirty="0"/>
              <a:t>file </a:t>
            </a:r>
            <a:r>
              <a:rPr lang="en-CA" sz="2400" b="1" i="1" dirty="0" smtClean="0"/>
              <a:t>SatImgFusion.exe</a:t>
            </a:r>
            <a:r>
              <a:rPr lang="en-CA" sz="2400" dirty="0" smtClean="0"/>
              <a:t> to the same folder as the exe file </a:t>
            </a:r>
            <a:r>
              <a:rPr lang="en-CA" sz="2400" b="1" i="1" dirty="0" smtClean="0"/>
              <a:t>PSRFM_Main.exe </a:t>
            </a:r>
            <a:r>
              <a:rPr lang="en-CA" sz="2400" dirty="0" smtClean="0"/>
              <a:t>and then double click on it to start.</a:t>
            </a:r>
            <a:endParaRPr lang="en-CA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676400"/>
            <a:ext cx="5040000" cy="36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7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PSRFM_Input.txt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81" y="1307390"/>
            <a:ext cx="7162800" cy="457200"/>
          </a:xfrm>
        </p:spPr>
        <p:txBody>
          <a:bodyPr>
            <a:normAutofit fontScale="55000" lnSpcReduction="20000"/>
          </a:bodyPr>
          <a:lstStyle/>
          <a:p>
            <a:r>
              <a:rPr lang="en-CA" dirty="0" smtClean="0"/>
              <a:t>The PSRFM_Input.txt file controls the image blending processing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38000"/>
            <a:ext cx="4895335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Required Input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2600" dirty="0" smtClean="0"/>
              <a:t>two </a:t>
            </a:r>
            <a:r>
              <a:rPr lang="en-CA" sz="2600" dirty="0"/>
              <a:t>coarse </a:t>
            </a:r>
            <a:r>
              <a:rPr lang="en-CA" sz="2600" dirty="0" smtClean="0"/>
              <a:t>resolution (MODIS) images </a:t>
            </a:r>
            <a:r>
              <a:rPr lang="en-CA" sz="2600" dirty="0"/>
              <a:t>at the start and end </a:t>
            </a:r>
            <a:r>
              <a:rPr lang="en-CA" sz="2600" dirty="0" smtClean="0"/>
              <a:t>dates saved </a:t>
            </a:r>
            <a:r>
              <a:rPr lang="en-CA" sz="2600" dirty="0"/>
              <a:t>in 2 bytes (int16) / </a:t>
            </a:r>
            <a:r>
              <a:rPr lang="en-CA" sz="2600" dirty="0" smtClean="0"/>
              <a:t>pixel binary format;</a:t>
            </a:r>
          </a:p>
          <a:p>
            <a:r>
              <a:rPr lang="en-CA" sz="2600" dirty="0" smtClean="0"/>
              <a:t>two fine </a:t>
            </a:r>
            <a:r>
              <a:rPr lang="en-CA" sz="2600" dirty="0"/>
              <a:t>resolution </a:t>
            </a:r>
            <a:r>
              <a:rPr lang="en-CA" sz="2600" dirty="0" smtClean="0"/>
              <a:t>(Landsat or Sentinel-2) </a:t>
            </a:r>
            <a:r>
              <a:rPr lang="en-CA" sz="2600" dirty="0"/>
              <a:t>images at the start and end </a:t>
            </a:r>
            <a:r>
              <a:rPr lang="en-CA" sz="2600" dirty="0" smtClean="0"/>
              <a:t>dates </a:t>
            </a:r>
            <a:r>
              <a:rPr lang="en-CA" sz="2600" dirty="0"/>
              <a:t>saved in 2 bytes (int16) / pixel binary </a:t>
            </a:r>
            <a:r>
              <a:rPr lang="en-CA" sz="2600" dirty="0" smtClean="0"/>
              <a:t>format;</a:t>
            </a:r>
          </a:p>
          <a:p>
            <a:r>
              <a:rPr lang="en-CA" sz="2600" dirty="0" smtClean="0"/>
              <a:t>two </a:t>
            </a:r>
            <a:r>
              <a:rPr lang="en-CA" sz="2600" dirty="0"/>
              <a:t>cloud mask </a:t>
            </a:r>
            <a:r>
              <a:rPr lang="en-CA" sz="2600" dirty="0" smtClean="0"/>
              <a:t>files for </a:t>
            </a:r>
            <a:r>
              <a:rPr lang="en-CA" sz="2600" dirty="0"/>
              <a:t>the fine resolution </a:t>
            </a:r>
            <a:r>
              <a:rPr lang="en-CA" sz="2600" dirty="0" smtClean="0"/>
              <a:t>images </a:t>
            </a:r>
            <a:r>
              <a:rPr lang="en-CA" sz="2600" dirty="0"/>
              <a:t>at the start and end </a:t>
            </a:r>
            <a:r>
              <a:rPr lang="en-CA" sz="2600" dirty="0" smtClean="0"/>
              <a:t>dates </a:t>
            </a:r>
            <a:r>
              <a:rPr lang="en-CA" sz="2600" dirty="0"/>
              <a:t>saved in </a:t>
            </a:r>
            <a:r>
              <a:rPr lang="en-CA" sz="2600" dirty="0" smtClean="0"/>
              <a:t>1 byte </a:t>
            </a:r>
            <a:r>
              <a:rPr lang="en-CA" sz="2600" dirty="0"/>
              <a:t>(</a:t>
            </a:r>
            <a:r>
              <a:rPr lang="en-CA" sz="2600" dirty="0" smtClean="0"/>
              <a:t>int8) </a:t>
            </a:r>
            <a:r>
              <a:rPr lang="en-CA" sz="2600" dirty="0"/>
              <a:t>/ pixel binary </a:t>
            </a:r>
            <a:r>
              <a:rPr lang="en-CA" sz="2600" dirty="0" smtClean="0"/>
              <a:t>format (The pixel value 1 and 0 mean cloudy and normal respectively);</a:t>
            </a:r>
          </a:p>
          <a:p>
            <a:r>
              <a:rPr lang="en-CA" sz="2600" dirty="0" smtClean="0"/>
              <a:t>a coarse </a:t>
            </a:r>
            <a:r>
              <a:rPr lang="en-CA" sz="2600" dirty="0"/>
              <a:t>resolution </a:t>
            </a:r>
            <a:r>
              <a:rPr lang="en-CA" sz="2600" dirty="0" smtClean="0"/>
              <a:t>image </a:t>
            </a:r>
            <a:r>
              <a:rPr lang="en-CA" sz="2600" dirty="0"/>
              <a:t>list for prediction days, use a space to </a:t>
            </a:r>
            <a:r>
              <a:rPr lang="en-CA" sz="2600" dirty="0" smtClean="0"/>
              <a:t>separate </a:t>
            </a:r>
            <a:r>
              <a:rPr lang="en-CA" sz="2600" dirty="0"/>
              <a:t>file </a:t>
            </a:r>
            <a:r>
              <a:rPr lang="en-CA" sz="2600" dirty="0" smtClean="0"/>
              <a:t>names;</a:t>
            </a:r>
          </a:p>
          <a:p>
            <a:r>
              <a:rPr lang="en-CA" sz="2600" dirty="0" smtClean="0"/>
              <a:t>an </a:t>
            </a:r>
            <a:r>
              <a:rPr lang="en-CA" sz="2600" dirty="0"/>
              <a:t>ENVI header file for the final predicted </a:t>
            </a:r>
            <a:r>
              <a:rPr lang="en-CA" sz="2600" dirty="0" smtClean="0"/>
              <a:t>images (same as ENVI </a:t>
            </a:r>
            <a:r>
              <a:rPr lang="en-CA" sz="2600" dirty="0"/>
              <a:t>header file </a:t>
            </a:r>
            <a:r>
              <a:rPr lang="en-CA" sz="2600" dirty="0" smtClean="0"/>
              <a:t>for the fine resolution images if available).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947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Requirements on the input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2544762"/>
          </a:xfrm>
        </p:spPr>
        <p:txBody>
          <a:bodyPr>
            <a:normAutofit fontScale="40000" lnSpcReduction="20000"/>
          </a:bodyPr>
          <a:lstStyle/>
          <a:p>
            <a:r>
              <a:rPr lang="en-CA" sz="3500" dirty="0" smtClean="0"/>
              <a:t>Re-projected </a:t>
            </a:r>
            <a:r>
              <a:rPr lang="en-CA" sz="3500" dirty="0"/>
              <a:t>to a same mapping projection system (e.g. UTM</a:t>
            </a:r>
            <a:r>
              <a:rPr lang="en-CA" sz="3500" dirty="0" smtClean="0"/>
              <a:t>);</a:t>
            </a:r>
          </a:p>
          <a:p>
            <a:r>
              <a:rPr lang="en-CA" sz="3500" dirty="0" smtClean="0"/>
              <a:t>Named </a:t>
            </a:r>
            <a:r>
              <a:rPr lang="en-CA" sz="3500" dirty="0"/>
              <a:t>with their acquisition </a:t>
            </a:r>
            <a:r>
              <a:rPr lang="en-CA" sz="3500" dirty="0" smtClean="0"/>
              <a:t>dates </a:t>
            </a:r>
            <a:r>
              <a:rPr lang="en-CA" sz="3500" dirty="0"/>
              <a:t>in the format </a:t>
            </a:r>
            <a:r>
              <a:rPr lang="en-CA" sz="3500" b="1" dirty="0" smtClean="0"/>
              <a:t>*_ddd_dd-mmm-yyyy.dat </a:t>
            </a:r>
            <a:r>
              <a:rPr lang="en-CA" sz="3500" dirty="0"/>
              <a:t>at the end of their file </a:t>
            </a:r>
            <a:r>
              <a:rPr lang="en-CA" sz="3500" dirty="0" smtClean="0"/>
              <a:t>names, </a:t>
            </a:r>
            <a:r>
              <a:rPr lang="en-CA" sz="3500" dirty="0"/>
              <a:t>for example: E:\\PSRFMTest\\Input\\</a:t>
            </a:r>
            <a:r>
              <a:rPr lang="en-CA" sz="3500" dirty="0" smtClean="0"/>
              <a:t>L2A_T13UCT_</a:t>
            </a:r>
            <a:r>
              <a:rPr lang="en-CA" sz="3500" b="1" dirty="0" smtClean="0"/>
              <a:t>143_23-May-2018</a:t>
            </a:r>
            <a:r>
              <a:rPr lang="en-CA" sz="3500" dirty="0" smtClean="0"/>
              <a:t>.dat </a:t>
            </a:r>
            <a:r>
              <a:rPr lang="en-CA" sz="3500" dirty="0"/>
              <a:t>(the </a:t>
            </a:r>
            <a:r>
              <a:rPr lang="en-CA" sz="3500" b="1" dirty="0" smtClean="0"/>
              <a:t>143</a:t>
            </a:r>
            <a:r>
              <a:rPr lang="en-CA" sz="3500" dirty="0" smtClean="0"/>
              <a:t> (</a:t>
            </a:r>
            <a:r>
              <a:rPr lang="en-CA" sz="3500" dirty="0" err="1" smtClean="0"/>
              <a:t>ddd</a:t>
            </a:r>
            <a:r>
              <a:rPr lang="en-CA" sz="3500" dirty="0" smtClean="0"/>
              <a:t>) </a:t>
            </a:r>
            <a:r>
              <a:rPr lang="en-CA" sz="3500" dirty="0"/>
              <a:t>is the number of days of year</a:t>
            </a:r>
            <a:r>
              <a:rPr lang="en-CA" sz="3500" dirty="0" smtClean="0"/>
              <a:t>);</a:t>
            </a:r>
          </a:p>
          <a:p>
            <a:r>
              <a:rPr lang="en-CA" sz="3500" dirty="0" smtClean="0"/>
              <a:t>Saved in the 2 bytes Int16 binary format for all input images;</a:t>
            </a:r>
          </a:p>
          <a:p>
            <a:r>
              <a:rPr lang="en-CA" sz="3500" dirty="0" smtClean="0"/>
              <a:t>Single band data files must be merged into a multiple band data file;</a:t>
            </a:r>
          </a:p>
          <a:p>
            <a:r>
              <a:rPr lang="en-US" sz="3500" dirty="0" smtClean="0"/>
              <a:t>The band/channel data with different sensors must be matched in the same order</a:t>
            </a:r>
            <a:r>
              <a:rPr lang="en-US" sz="3500" dirty="0"/>
              <a:t>;</a:t>
            </a:r>
            <a:endParaRPr lang="en-US" sz="3500" dirty="0" smtClean="0"/>
          </a:p>
          <a:p>
            <a:r>
              <a:rPr lang="en-US" sz="3500" dirty="0" smtClean="0"/>
              <a:t>The coarse resolution images must cover the same or larger area than the fine resolution images. If the coverage is larger, the co-registration option must be selected.</a:t>
            </a:r>
          </a:p>
          <a:p>
            <a:r>
              <a:rPr lang="en-US" sz="3500" dirty="0" smtClean="0"/>
              <a:t>The cloud mask files saved in 1 byte (Int8) binary format for the fine resolution images are required. If no cloudy pixels exist, create an all zero pixels image.</a:t>
            </a:r>
            <a:endParaRPr lang="en-CA" sz="3500" dirty="0" smtClean="0"/>
          </a:p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144963"/>
            <a:ext cx="5791200" cy="20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0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Options for Prediction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# prediction model (PSRFM, KFRFM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dirty="0" smtClean="0"/>
              <a:t># use the prediction smooth model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</a:t>
            </a:r>
            <a:r>
              <a:rPr lang="en-CA" i="1" dirty="0"/>
              <a:t>PREDICT_MODEL = </a:t>
            </a:r>
            <a:r>
              <a:rPr lang="en-CA" i="1" dirty="0" smtClean="0"/>
              <a:t>PSRFM</a:t>
            </a:r>
          </a:p>
          <a:p>
            <a:pPr marL="0" indent="0">
              <a:buNone/>
            </a:pPr>
            <a:endParaRPr lang="en-CA" i="1" dirty="0" smtClean="0"/>
          </a:p>
          <a:p>
            <a:pPr marL="0" indent="0">
              <a:buNone/>
            </a:pPr>
            <a:r>
              <a:rPr lang="en-CA" i="1" dirty="0" smtClean="0"/>
              <a:t># or use the </a:t>
            </a:r>
            <a:r>
              <a:rPr lang="en-CA" i="1" dirty="0" err="1" smtClean="0"/>
              <a:t>Kalman</a:t>
            </a:r>
            <a:r>
              <a:rPr lang="en-CA" i="1" dirty="0" smtClean="0"/>
              <a:t> Filter prediction model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</a:t>
            </a:r>
            <a:r>
              <a:rPr lang="en-CA" i="1" dirty="0" smtClean="0"/>
              <a:t>PREDICT_MODEL </a:t>
            </a:r>
            <a:r>
              <a:rPr lang="en-CA" i="1" dirty="0"/>
              <a:t>= KFRFM</a:t>
            </a:r>
          </a:p>
        </p:txBody>
      </p:sp>
    </p:spTree>
    <p:extLst>
      <p:ext uri="{BB962C8B-B14F-4D97-AF65-F5344CB8AC3E}">
        <p14:creationId xmlns:p14="http://schemas.microsoft.com/office/powerpoint/2010/main" val="115340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Options </a:t>
            </a:r>
            <a:r>
              <a:rPr lang="en-CA" dirty="0"/>
              <a:t>for co-registration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000" dirty="0"/>
              <a:t># option for co-registration (YES|NO)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i="1" dirty="0"/>
              <a:t>CO_REGISTER = YES</a:t>
            </a:r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# </a:t>
            </a:r>
            <a:r>
              <a:rPr lang="en-CA" sz="2000" dirty="0"/>
              <a:t>number of rows of input fine and coarse images, 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# for co-registration </a:t>
            </a:r>
            <a:r>
              <a:rPr lang="en-CA" sz="2000" dirty="0"/>
              <a:t>COARSE_ROWS &gt; NROWS, otherwise they are equal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i="1" dirty="0"/>
              <a:t>NROWS = 1400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i="1" dirty="0"/>
              <a:t>COARSE_ROWS = 1600</a:t>
            </a:r>
          </a:p>
          <a:p>
            <a:pPr marL="0" indent="0">
              <a:buNone/>
            </a:pPr>
            <a:r>
              <a:rPr lang="en-CA" sz="2000" dirty="0"/>
              <a:t># number of columns of input fine and coarse images, 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# for co-registration COARSE_COLS </a:t>
            </a:r>
            <a:r>
              <a:rPr lang="en-CA" sz="2000" dirty="0"/>
              <a:t>&gt; NCOLS, otherwise they are equal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i="1" dirty="0"/>
              <a:t>NCOLS = 2000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i="1" dirty="0" smtClean="0"/>
              <a:t>COARSE_COLS </a:t>
            </a:r>
            <a:r>
              <a:rPr lang="en-CA" sz="2000" i="1" dirty="0"/>
              <a:t>= </a:t>
            </a:r>
            <a:r>
              <a:rPr lang="en-CA" sz="2000" i="1" dirty="0" smtClean="0"/>
              <a:t>2200</a:t>
            </a:r>
          </a:p>
          <a:p>
            <a:pPr marL="0" indent="0">
              <a:buNone/>
            </a:pPr>
            <a:endParaRPr lang="en-CA" sz="2000" i="1" dirty="0"/>
          </a:p>
          <a:p>
            <a:pPr marL="0" indent="0">
              <a:buNone/>
            </a:pPr>
            <a:r>
              <a:rPr lang="en-CA" sz="2000" b="1" i="1" dirty="0" smtClean="0"/>
              <a:t>Note: 1 to 2 km coverage extension of the coarse images </a:t>
            </a:r>
            <a:r>
              <a:rPr lang="en-CA" sz="2000" b="1" i="1" dirty="0"/>
              <a:t>is </a:t>
            </a:r>
            <a:r>
              <a:rPr lang="en-CA" sz="2000" b="1" i="1" dirty="0" smtClean="0"/>
              <a:t>recommendable for the co-registration. </a:t>
            </a:r>
            <a:endParaRPr lang="en-CA" sz="2000" b="1" i="1" dirty="0"/>
          </a:p>
        </p:txBody>
      </p:sp>
    </p:spTree>
    <p:extLst>
      <p:ext uri="{BB962C8B-B14F-4D97-AF65-F5344CB8AC3E}">
        <p14:creationId xmlns:p14="http://schemas.microsoft.com/office/powerpoint/2010/main" val="285053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19368</TotalTime>
  <Words>1250</Words>
  <Application>Microsoft Office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宋体</vt:lpstr>
      <vt:lpstr>Arial</vt:lpstr>
      <vt:lpstr>Calibri</vt:lpstr>
      <vt:lpstr>Office 主题</vt:lpstr>
      <vt:lpstr>User Guide of PSRFM Program (C++ Version)</vt:lpstr>
      <vt:lpstr>Requirements</vt:lpstr>
      <vt:lpstr>3 Steps to run the program</vt:lpstr>
      <vt:lpstr>User interface of PSRFM program</vt:lpstr>
      <vt:lpstr>The PSRFM_Input.txt File</vt:lpstr>
      <vt:lpstr>The Required Input Files</vt:lpstr>
      <vt:lpstr>Requirements on the input files</vt:lpstr>
      <vt:lpstr>Options for Prediction Model</vt:lpstr>
      <vt:lpstr>Options for co-registration</vt:lpstr>
      <vt:lpstr>Metadata of the input images</vt:lpstr>
      <vt:lpstr>Option for Input Cluster Data Files</vt:lpstr>
      <vt:lpstr>Options for clustering</vt:lpstr>
      <vt:lpstr>Options for residual adjustment</vt:lpstr>
      <vt:lpstr>Options for smooth</vt:lpstr>
      <vt:lpstr>Options for merging clear-sky fine image pixels</vt:lpstr>
      <vt:lpstr>Question &amp;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XIAOLIN</dc:creator>
  <cp:lastModifiedBy>Zhong, Detang</cp:lastModifiedBy>
  <cp:revision>153</cp:revision>
  <dcterms:created xsi:type="dcterms:W3CDTF">2011-09-27T03:33:29Z</dcterms:created>
  <dcterms:modified xsi:type="dcterms:W3CDTF">2019-12-20T16:11:50Z</dcterms:modified>
</cp:coreProperties>
</file>