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6" r:id="rId5"/>
    <p:sldId id="297" r:id="rId6"/>
    <p:sldId id="290" r:id="rId7"/>
    <p:sldId id="298" r:id="rId8"/>
    <p:sldId id="299" r:id="rId9"/>
    <p:sldId id="300" r:id="rId10"/>
    <p:sldId id="301" r:id="rId11"/>
    <p:sldId id="302" r:id="rId12"/>
    <p:sldId id="30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3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94660"/>
  </p:normalViewPr>
  <p:slideViewPr>
    <p:cSldViewPr>
      <p:cViewPr varScale="1">
        <p:scale>
          <a:sx n="186" d="100"/>
          <a:sy n="186" d="100"/>
        </p:scale>
        <p:origin x="99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32E31-694C-4175-8B9C-E95A874197EA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Guide of PSRFM Program (C++ Version)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Detang Zhong</a:t>
            </a:r>
          </a:p>
          <a:p>
            <a:r>
              <a:rPr lang="en-US" dirty="0"/>
              <a:t>d</a:t>
            </a:r>
            <a:r>
              <a:rPr lang="en-US" dirty="0" smtClean="0"/>
              <a:t>etang.zhong@canada.ca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Options for residual adjustment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# residual correction or adjustment method for abrupt land </a:t>
            </a:r>
            <a:endParaRPr lang="en-CA" sz="2000" dirty="0" smtClean="0"/>
          </a:p>
          <a:p>
            <a:pPr marL="0" indent="0">
              <a:buNone/>
            </a:pPr>
            <a:r>
              <a:rPr lang="en-CA" sz="2000" dirty="0" smtClean="0"/>
              <a:t># surface </a:t>
            </a:r>
            <a:r>
              <a:rPr lang="en-CA" sz="2000" dirty="0"/>
              <a:t>changes(</a:t>
            </a:r>
            <a:r>
              <a:rPr lang="en-CA" sz="2000" i="1" dirty="0" err="1"/>
              <a:t>none</a:t>
            </a:r>
            <a:r>
              <a:rPr lang="en-CA" sz="2000" dirty="0" err="1"/>
              <a:t>|</a:t>
            </a:r>
            <a:r>
              <a:rPr lang="en-CA" sz="2000" i="1" dirty="0" err="1"/>
              <a:t>bilinear</a:t>
            </a:r>
            <a:r>
              <a:rPr lang="en-CA" sz="2000" dirty="0"/>
              <a:t>)</a:t>
            </a:r>
          </a:p>
          <a:p>
            <a:pPr marL="0" indent="0">
              <a:buNone/>
            </a:pPr>
            <a:r>
              <a:rPr lang="en-CA" sz="2000" dirty="0"/>
              <a:t># </a:t>
            </a:r>
            <a:r>
              <a:rPr lang="en-CA" sz="2000" i="1" dirty="0"/>
              <a:t>RC_METHOD = </a:t>
            </a:r>
            <a:r>
              <a:rPr lang="en-CA" sz="2000" i="1" dirty="0" smtClean="0"/>
              <a:t>none </a:t>
            </a:r>
            <a:r>
              <a:rPr lang="en-CA" sz="2000" dirty="0"/>
              <a:t>don't apply the residual adjustment</a:t>
            </a:r>
          </a:p>
          <a:p>
            <a:pPr marL="0" indent="0">
              <a:buNone/>
            </a:pPr>
            <a:r>
              <a:rPr lang="en-CA" sz="2000" dirty="0"/>
              <a:t># </a:t>
            </a:r>
            <a:r>
              <a:rPr lang="en-CA" sz="2000" i="1" dirty="0"/>
              <a:t>RC_METHOD = </a:t>
            </a:r>
            <a:r>
              <a:rPr lang="en-CA" sz="2000" i="1" dirty="0" smtClean="0"/>
              <a:t>bilinear </a:t>
            </a:r>
            <a:r>
              <a:rPr lang="en-CA" sz="2000" dirty="0"/>
              <a:t>apply the residual adjustment </a:t>
            </a:r>
            <a:endParaRPr lang="en-CA" sz="2000" dirty="0" smtClean="0"/>
          </a:p>
          <a:p>
            <a:pPr marL="0" indent="0">
              <a:buNone/>
            </a:pPr>
            <a:r>
              <a:rPr lang="en-CA" sz="2000" dirty="0" smtClean="0"/>
              <a:t># based </a:t>
            </a:r>
            <a:r>
              <a:rPr lang="en-CA" sz="2000" dirty="0"/>
              <a:t>on a bilinear interpolation method</a:t>
            </a:r>
          </a:p>
          <a:p>
            <a:pPr marL="0" indent="0">
              <a:buNone/>
            </a:pPr>
            <a:r>
              <a:rPr lang="en-CA" sz="2000" dirty="0"/>
              <a:t>  </a:t>
            </a:r>
            <a:r>
              <a:rPr lang="en-CA" sz="2000" i="1" dirty="0"/>
              <a:t>RC_METHOD = none</a:t>
            </a:r>
          </a:p>
        </p:txBody>
      </p:sp>
    </p:spTree>
    <p:extLst>
      <p:ext uri="{BB962C8B-B14F-4D97-AF65-F5344CB8AC3E}">
        <p14:creationId xmlns:p14="http://schemas.microsoft.com/office/powerpoint/2010/main" val="438004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Options for smooth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# forward and backward merge method (</a:t>
            </a:r>
            <a:r>
              <a:rPr lang="en-CA" sz="2000" i="1" dirty="0" err="1"/>
              <a:t>temporal</a:t>
            </a:r>
            <a:r>
              <a:rPr lang="en-CA" sz="2000" dirty="0" err="1"/>
              <a:t>|</a:t>
            </a:r>
            <a:r>
              <a:rPr lang="en-CA" sz="2000" i="1" dirty="0" err="1"/>
              <a:t>uncertainty</a:t>
            </a:r>
            <a:r>
              <a:rPr lang="en-CA" sz="2000" dirty="0"/>
              <a:t>)</a:t>
            </a:r>
          </a:p>
          <a:p>
            <a:pPr marL="0" indent="0">
              <a:buNone/>
            </a:pPr>
            <a:r>
              <a:rPr lang="en-CA" sz="2000" dirty="0"/>
              <a:t># </a:t>
            </a:r>
            <a:r>
              <a:rPr lang="en-CA" sz="2000" i="1" dirty="0"/>
              <a:t>MERGE_METHOD = </a:t>
            </a:r>
            <a:r>
              <a:rPr lang="en-CA" sz="2000" i="1" dirty="0" smtClean="0"/>
              <a:t>temporal </a:t>
            </a:r>
            <a:r>
              <a:rPr lang="en-CA" sz="2000" dirty="0"/>
              <a:t>use elapsed time for weighting</a:t>
            </a:r>
          </a:p>
          <a:p>
            <a:pPr marL="0" indent="0">
              <a:buNone/>
            </a:pPr>
            <a:r>
              <a:rPr lang="en-CA" sz="2000" dirty="0"/>
              <a:t># </a:t>
            </a:r>
            <a:r>
              <a:rPr lang="en-CA" sz="2000" i="1" dirty="0"/>
              <a:t>MERGE_METHOD = </a:t>
            </a:r>
            <a:r>
              <a:rPr lang="en-CA" sz="2000" i="1" dirty="0" smtClean="0"/>
              <a:t>uncertainty </a:t>
            </a:r>
            <a:r>
              <a:rPr lang="en-CA" sz="2000" dirty="0"/>
              <a:t>use estimated uncertainty for </a:t>
            </a:r>
            <a:r>
              <a:rPr lang="en-CA" sz="2000" dirty="0" smtClean="0"/>
              <a:t># weighting</a:t>
            </a:r>
            <a:endParaRPr lang="en-CA" sz="2000" dirty="0"/>
          </a:p>
          <a:p>
            <a:pPr marL="0" indent="0">
              <a:buNone/>
            </a:pPr>
            <a:r>
              <a:rPr lang="en-CA" sz="2000" dirty="0"/>
              <a:t>  </a:t>
            </a:r>
            <a:r>
              <a:rPr lang="en-CA" sz="2000" i="1" dirty="0"/>
              <a:t>MERGE_METHOD = temporal</a:t>
            </a:r>
          </a:p>
        </p:txBody>
      </p:sp>
    </p:spTree>
    <p:extLst>
      <p:ext uri="{BB962C8B-B14F-4D97-AF65-F5344CB8AC3E}">
        <p14:creationId xmlns:p14="http://schemas.microsoft.com/office/powerpoint/2010/main" val="4044202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 &amp; Support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/>
              <a:t>If you have questions, please contact Detang Zhong (detang.zhong@canada.ca) and Fuqun Zhou (Fuqun.Zhou@canada.ca) at Canada Centre for Remote Sensing, Canada Centre for Mapping and Earth Observation, Natural Resources Canada.</a:t>
            </a:r>
          </a:p>
          <a:p>
            <a:endParaRPr lang="en-CA" dirty="0"/>
          </a:p>
          <a:p>
            <a:r>
              <a:rPr lang="en-CA" dirty="0"/>
              <a:t>If the software is helpful for your research and application developments, please cite the following papers:</a:t>
            </a:r>
          </a:p>
          <a:p>
            <a:endParaRPr lang="en-CA" dirty="0"/>
          </a:p>
          <a:p>
            <a:pPr marL="457200" lvl="1" indent="0">
              <a:buNone/>
            </a:pPr>
            <a:r>
              <a:rPr lang="en-CA" dirty="0" smtClean="0"/>
              <a:t>Zhong</a:t>
            </a:r>
            <a:r>
              <a:rPr lang="en-CA" dirty="0"/>
              <a:t>, D.; Zhou, F. Improvement of Clustering Methods for Modelling Abrupt Land Surface Changes in Satellite Image Fusions, Remote Sens. 2019, 11, 1759; doi:10.3390/rs11151759.</a:t>
            </a:r>
          </a:p>
          <a:p>
            <a:pPr lvl="1"/>
            <a:endParaRPr lang="en-CA" dirty="0"/>
          </a:p>
          <a:p>
            <a:pPr marL="457200" lvl="1" indent="0">
              <a:buNone/>
            </a:pPr>
            <a:r>
              <a:rPr lang="en-CA" dirty="0" smtClean="0"/>
              <a:t>Zhong</a:t>
            </a:r>
            <a:r>
              <a:rPr lang="en-CA" dirty="0"/>
              <a:t>, D.; Zhou, F. A Prediction Smooth Method for Blending Landsat and Moderate Resolution Imagine </a:t>
            </a:r>
            <a:r>
              <a:rPr lang="en-CA" dirty="0" err="1"/>
              <a:t>Spectroradiometer</a:t>
            </a:r>
            <a:r>
              <a:rPr lang="en-CA" dirty="0"/>
              <a:t> Images, Remote Sens. 2018, 10 (9), 1371; doi:10.3390/rs10091371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152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2 pairs of fine (Landsat / Sentinrel-2) and </a:t>
            </a:r>
            <a:r>
              <a:rPr lang="en-US" sz="2800" dirty="0" smtClean="0"/>
              <a:t>coarse (MODIS) </a:t>
            </a:r>
            <a:r>
              <a:rPr lang="en-US" sz="2800" dirty="0" smtClean="0"/>
              <a:t>images on the Start and End dates;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one or a series of </a:t>
            </a:r>
            <a:r>
              <a:rPr lang="en-US" sz="2800" dirty="0"/>
              <a:t>coarse </a:t>
            </a:r>
            <a:r>
              <a:rPr lang="en-US" sz="2800" dirty="0" smtClean="0"/>
              <a:t>(MODIS) </a:t>
            </a:r>
            <a:r>
              <a:rPr lang="en-US" sz="2800" dirty="0" smtClean="0"/>
              <a:t>images </a:t>
            </a:r>
            <a:r>
              <a:rPr lang="en-US" sz="2800" dirty="0"/>
              <a:t>acquired </a:t>
            </a:r>
            <a:r>
              <a:rPr lang="en-US" sz="2800" dirty="0" smtClean="0"/>
              <a:t>on the prediction date(s) between the </a:t>
            </a:r>
            <a:r>
              <a:rPr lang="en-US" sz="2800" dirty="0"/>
              <a:t>Start and End dates;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Windows 7 or 10.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Steps to run the program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063" y="1417638"/>
            <a:ext cx="8229600" cy="513556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Copy the compiled executable </a:t>
            </a:r>
            <a:r>
              <a:rPr lang="en-US" sz="2400" b="1" i="1" dirty="0" smtClean="0"/>
              <a:t>PSRFM.exe</a:t>
            </a:r>
            <a:r>
              <a:rPr lang="en-US" sz="2400" dirty="0" smtClean="0"/>
              <a:t> to a local folder,   e. g. C:\PSRFM;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Prepare or edit the parameter input file: </a:t>
            </a:r>
            <a:r>
              <a:rPr lang="en-US" sz="2400" b="1" i="1" dirty="0" smtClean="0"/>
              <a:t>PSRFM_Input.txt </a:t>
            </a:r>
            <a:r>
              <a:rPr lang="en-US" sz="2400" dirty="0" smtClean="0"/>
              <a:t>for </a:t>
            </a:r>
            <a:r>
              <a:rPr lang="en-US" sz="2400" dirty="0" smtClean="0"/>
              <a:t>your input data files and processing options;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 a dos command window, change the current folder to the folder where PSRFM.exe sits. For example: type the command: </a:t>
            </a:r>
            <a:r>
              <a:rPr lang="en-US" sz="2400" b="1" i="1" dirty="0" smtClean="0"/>
              <a:t>cd C:\PSRFM</a:t>
            </a:r>
            <a:r>
              <a:rPr lang="en-US" sz="2400" i="1" dirty="0" smtClean="0"/>
              <a:t>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Run the program: </a:t>
            </a:r>
            <a:r>
              <a:rPr lang="en-US" sz="2400" b="1" i="1" dirty="0" smtClean="0"/>
              <a:t>PSRFM.exe PSRFM_Input.txt </a:t>
            </a:r>
            <a:endParaRPr lang="en-US" sz="2400" b="1" i="1" dirty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PSRFM_Input.txt File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281" y="1307390"/>
            <a:ext cx="7162800" cy="457200"/>
          </a:xfrm>
        </p:spPr>
        <p:txBody>
          <a:bodyPr>
            <a:normAutofit fontScale="55000" lnSpcReduction="20000"/>
          </a:bodyPr>
          <a:lstStyle/>
          <a:p>
            <a:r>
              <a:rPr lang="en-CA" dirty="0" smtClean="0"/>
              <a:t>The PSRFM_Input.txt file controls the image blending processing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1676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600200"/>
            <a:ext cx="6019800" cy="512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2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Required Input Files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sz="2600" dirty="0" smtClean="0"/>
              <a:t>two </a:t>
            </a:r>
            <a:r>
              <a:rPr lang="en-CA" sz="2600" dirty="0"/>
              <a:t>coarse </a:t>
            </a:r>
            <a:r>
              <a:rPr lang="en-CA" sz="2600" dirty="0" smtClean="0"/>
              <a:t>resolution (MODIS) images </a:t>
            </a:r>
            <a:r>
              <a:rPr lang="en-CA" sz="2600" dirty="0"/>
              <a:t>at the start and end </a:t>
            </a:r>
            <a:r>
              <a:rPr lang="en-CA" sz="2600" dirty="0" smtClean="0"/>
              <a:t>dates saved </a:t>
            </a:r>
            <a:r>
              <a:rPr lang="en-CA" sz="2600" dirty="0"/>
              <a:t>in 2 bytes (int16) / </a:t>
            </a:r>
            <a:r>
              <a:rPr lang="en-CA" sz="2600" dirty="0" smtClean="0"/>
              <a:t>pixel binary format;</a:t>
            </a:r>
          </a:p>
          <a:p>
            <a:r>
              <a:rPr lang="en-CA" sz="2600" dirty="0" smtClean="0"/>
              <a:t>two fine </a:t>
            </a:r>
            <a:r>
              <a:rPr lang="en-CA" sz="2600" dirty="0"/>
              <a:t>resolution </a:t>
            </a:r>
            <a:r>
              <a:rPr lang="en-CA" sz="2600" dirty="0" smtClean="0"/>
              <a:t>(Landsat or Sentinel-2) </a:t>
            </a:r>
            <a:r>
              <a:rPr lang="en-CA" sz="2600" dirty="0"/>
              <a:t>images at the start and end </a:t>
            </a:r>
            <a:r>
              <a:rPr lang="en-CA" sz="2600" dirty="0" smtClean="0"/>
              <a:t>dates </a:t>
            </a:r>
            <a:r>
              <a:rPr lang="en-CA" sz="2600" dirty="0"/>
              <a:t>saved in 2 bytes (int16) / pixel binary </a:t>
            </a:r>
            <a:r>
              <a:rPr lang="en-CA" sz="2600" dirty="0" smtClean="0"/>
              <a:t>format;</a:t>
            </a:r>
          </a:p>
          <a:p>
            <a:r>
              <a:rPr lang="en-CA" sz="2600" dirty="0" smtClean="0"/>
              <a:t>two </a:t>
            </a:r>
            <a:r>
              <a:rPr lang="en-CA" sz="2600" dirty="0"/>
              <a:t>cloud mask </a:t>
            </a:r>
            <a:r>
              <a:rPr lang="en-CA" sz="2600" dirty="0" smtClean="0"/>
              <a:t>files for </a:t>
            </a:r>
            <a:r>
              <a:rPr lang="en-CA" sz="2600" dirty="0"/>
              <a:t>the fine resolution </a:t>
            </a:r>
            <a:r>
              <a:rPr lang="en-CA" sz="2600" dirty="0" smtClean="0"/>
              <a:t>images </a:t>
            </a:r>
            <a:r>
              <a:rPr lang="en-CA" sz="2600" dirty="0"/>
              <a:t>at the start and end </a:t>
            </a:r>
            <a:r>
              <a:rPr lang="en-CA" sz="2600" dirty="0" smtClean="0"/>
              <a:t>dates </a:t>
            </a:r>
            <a:r>
              <a:rPr lang="en-CA" sz="2600" dirty="0"/>
              <a:t>saved in </a:t>
            </a:r>
            <a:r>
              <a:rPr lang="en-CA" sz="2600" dirty="0" smtClean="0"/>
              <a:t>1 byte </a:t>
            </a:r>
            <a:r>
              <a:rPr lang="en-CA" sz="2600" dirty="0"/>
              <a:t>(</a:t>
            </a:r>
            <a:r>
              <a:rPr lang="en-CA" sz="2600" dirty="0" smtClean="0"/>
              <a:t>int8) </a:t>
            </a:r>
            <a:r>
              <a:rPr lang="en-CA" sz="2600" dirty="0"/>
              <a:t>/ pixel binary </a:t>
            </a:r>
            <a:r>
              <a:rPr lang="en-CA" sz="2600" dirty="0" smtClean="0"/>
              <a:t>format (The pixel value 1 and 0 mean cloudy and normal respectively);</a:t>
            </a:r>
          </a:p>
          <a:p>
            <a:r>
              <a:rPr lang="en-CA" sz="2600" dirty="0" smtClean="0"/>
              <a:t>a coarse </a:t>
            </a:r>
            <a:r>
              <a:rPr lang="en-CA" sz="2600" dirty="0"/>
              <a:t>resolution </a:t>
            </a:r>
            <a:r>
              <a:rPr lang="en-CA" sz="2600" dirty="0" smtClean="0"/>
              <a:t>image </a:t>
            </a:r>
            <a:r>
              <a:rPr lang="en-CA" sz="2600" dirty="0"/>
              <a:t>list for prediction days, use a space to </a:t>
            </a:r>
            <a:r>
              <a:rPr lang="en-CA" sz="2600" dirty="0" smtClean="0"/>
              <a:t>separate </a:t>
            </a:r>
            <a:r>
              <a:rPr lang="en-CA" sz="2600" dirty="0"/>
              <a:t>file </a:t>
            </a:r>
            <a:r>
              <a:rPr lang="en-CA" sz="2600" dirty="0" smtClean="0"/>
              <a:t>names;</a:t>
            </a:r>
          </a:p>
          <a:p>
            <a:r>
              <a:rPr lang="en-CA" sz="2600" dirty="0" smtClean="0"/>
              <a:t>an </a:t>
            </a:r>
            <a:r>
              <a:rPr lang="en-CA" sz="2600" dirty="0"/>
              <a:t>ENVI header file for the final predicted </a:t>
            </a:r>
            <a:r>
              <a:rPr lang="en-CA" sz="2600" dirty="0" smtClean="0"/>
              <a:t>images (same as ENVI </a:t>
            </a:r>
            <a:r>
              <a:rPr lang="en-CA" sz="2600" dirty="0"/>
              <a:t>header file </a:t>
            </a:r>
            <a:r>
              <a:rPr lang="en-CA" sz="2600" dirty="0" smtClean="0"/>
              <a:t>for the fine resolution images if available).</a:t>
            </a:r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947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Requirements on the input files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2819399"/>
          </a:xfrm>
        </p:spPr>
        <p:txBody>
          <a:bodyPr>
            <a:normAutofit fontScale="40000" lnSpcReduction="20000"/>
          </a:bodyPr>
          <a:lstStyle/>
          <a:p>
            <a:r>
              <a:rPr lang="en-CA" sz="3500" dirty="0" smtClean="0"/>
              <a:t>Re-projected </a:t>
            </a:r>
            <a:r>
              <a:rPr lang="en-CA" sz="3500" dirty="0"/>
              <a:t>to a same mapping projection system (e.g. UTM</a:t>
            </a:r>
            <a:r>
              <a:rPr lang="en-CA" sz="3500" dirty="0" smtClean="0"/>
              <a:t>);</a:t>
            </a:r>
          </a:p>
          <a:p>
            <a:r>
              <a:rPr lang="en-CA" sz="3500" dirty="0" smtClean="0"/>
              <a:t>Resampled the coarse images to the same resolution as the fine resolution images;</a:t>
            </a:r>
            <a:endParaRPr lang="en-CA" sz="3500" dirty="0" smtClean="0"/>
          </a:p>
          <a:p>
            <a:r>
              <a:rPr lang="en-CA" sz="3500" dirty="0" smtClean="0"/>
              <a:t>Named </a:t>
            </a:r>
            <a:r>
              <a:rPr lang="en-CA" sz="3500" dirty="0"/>
              <a:t>with their acquisition </a:t>
            </a:r>
            <a:r>
              <a:rPr lang="en-CA" sz="3500" dirty="0" smtClean="0"/>
              <a:t>dates </a:t>
            </a:r>
            <a:r>
              <a:rPr lang="en-CA" sz="3500" dirty="0"/>
              <a:t>in the format </a:t>
            </a:r>
            <a:r>
              <a:rPr lang="en-CA" sz="3500" b="1" dirty="0" smtClean="0"/>
              <a:t>*_ddd_dd-mmm-yyyy.dat </a:t>
            </a:r>
            <a:r>
              <a:rPr lang="en-CA" sz="3500" dirty="0"/>
              <a:t>at the end of their file </a:t>
            </a:r>
            <a:r>
              <a:rPr lang="en-CA" sz="3500" dirty="0" smtClean="0"/>
              <a:t>names, </a:t>
            </a:r>
            <a:r>
              <a:rPr lang="en-CA" sz="3500" dirty="0"/>
              <a:t>for example: E:\\PSRFMTest\\Input\\</a:t>
            </a:r>
            <a:r>
              <a:rPr lang="en-CA" sz="3500" dirty="0" smtClean="0"/>
              <a:t>L2A_T13UCT_</a:t>
            </a:r>
            <a:r>
              <a:rPr lang="en-CA" sz="3500" b="1" dirty="0" smtClean="0"/>
              <a:t>143_23-May-2018</a:t>
            </a:r>
            <a:r>
              <a:rPr lang="en-CA" sz="3500" dirty="0" smtClean="0"/>
              <a:t>.dat </a:t>
            </a:r>
            <a:r>
              <a:rPr lang="en-CA" sz="3500" dirty="0"/>
              <a:t>(the </a:t>
            </a:r>
            <a:r>
              <a:rPr lang="en-CA" sz="3500" b="1" dirty="0" smtClean="0"/>
              <a:t>143</a:t>
            </a:r>
            <a:r>
              <a:rPr lang="en-CA" sz="3500" dirty="0" smtClean="0"/>
              <a:t> (</a:t>
            </a:r>
            <a:r>
              <a:rPr lang="en-CA" sz="3500" dirty="0" err="1" smtClean="0"/>
              <a:t>ddd</a:t>
            </a:r>
            <a:r>
              <a:rPr lang="en-CA" sz="3500" dirty="0" smtClean="0"/>
              <a:t>) </a:t>
            </a:r>
            <a:r>
              <a:rPr lang="en-CA" sz="3500" dirty="0"/>
              <a:t>is the number of days of year</a:t>
            </a:r>
            <a:r>
              <a:rPr lang="en-CA" sz="3500" dirty="0" smtClean="0"/>
              <a:t>);</a:t>
            </a:r>
          </a:p>
          <a:p>
            <a:r>
              <a:rPr lang="en-CA" sz="3500" dirty="0" smtClean="0"/>
              <a:t>Saved in the 2 bytes Int16 binary format for all input images;</a:t>
            </a:r>
          </a:p>
          <a:p>
            <a:r>
              <a:rPr lang="en-CA" sz="3500" dirty="0" smtClean="0"/>
              <a:t>Single band data files must be merged into a multiple band data file;</a:t>
            </a:r>
          </a:p>
          <a:p>
            <a:r>
              <a:rPr lang="en-US" sz="3500" dirty="0" smtClean="0"/>
              <a:t>The band/channel data with different sensors must be matched in the same </a:t>
            </a:r>
            <a:r>
              <a:rPr lang="en-US" sz="3500" dirty="0" smtClean="0"/>
              <a:t>order (see the table below);</a:t>
            </a:r>
            <a:endParaRPr lang="en-US" sz="3500" dirty="0" smtClean="0"/>
          </a:p>
          <a:p>
            <a:r>
              <a:rPr lang="en-US" sz="3500" dirty="0" smtClean="0"/>
              <a:t>The coarse resolution images must cover the same or </a:t>
            </a:r>
            <a:r>
              <a:rPr lang="en-US" sz="3500" dirty="0" smtClean="0"/>
              <a:t>a larger </a:t>
            </a:r>
            <a:r>
              <a:rPr lang="en-US" sz="3500" dirty="0" smtClean="0"/>
              <a:t>area than the fine resolution images. If the coverage is larger, the co-registration option must be selected.</a:t>
            </a:r>
          </a:p>
          <a:p>
            <a:r>
              <a:rPr lang="en-US" sz="3500" dirty="0" smtClean="0"/>
              <a:t>The cloud mask files saved in 1 byte (Int8) binary format for the fine resolution images are required. If no cloudy pixels exist, create an all zero pixels image.</a:t>
            </a:r>
            <a:endParaRPr lang="en-CA" sz="3500" dirty="0" smtClean="0"/>
          </a:p>
          <a:p>
            <a:pPr marL="0" indent="0">
              <a:buNone/>
            </a:pPr>
            <a:r>
              <a:rPr lang="en-CA" dirty="0" smtClean="0"/>
              <a:t> 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144963"/>
            <a:ext cx="5791200" cy="208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00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Options </a:t>
            </a:r>
            <a:r>
              <a:rPr lang="en-CA" dirty="0"/>
              <a:t>for co-registration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000" dirty="0"/>
              <a:t># option for co-registration (YES|NO)</a:t>
            </a:r>
          </a:p>
          <a:p>
            <a:pPr marL="0" indent="0">
              <a:buNone/>
            </a:pPr>
            <a:r>
              <a:rPr lang="en-CA" sz="2000" dirty="0"/>
              <a:t>  </a:t>
            </a:r>
            <a:r>
              <a:rPr lang="en-CA" sz="2000" i="1" dirty="0"/>
              <a:t>CO_REGISTER = YES</a:t>
            </a:r>
          </a:p>
          <a:p>
            <a:pPr marL="0" indent="0">
              <a:buNone/>
            </a:pPr>
            <a:r>
              <a:rPr lang="en-CA" sz="2000" dirty="0"/>
              <a:t># number of rows of input fine and coarse </a:t>
            </a:r>
            <a:r>
              <a:rPr lang="en-CA" sz="2000" dirty="0" smtClean="0"/>
              <a:t>images, </a:t>
            </a:r>
          </a:p>
          <a:p>
            <a:pPr marL="0" indent="0">
              <a:buNone/>
            </a:pPr>
            <a:r>
              <a:rPr lang="en-CA" sz="2000" dirty="0"/>
              <a:t># for </a:t>
            </a:r>
            <a:r>
              <a:rPr lang="en-CA" sz="2000" dirty="0" smtClean="0"/>
              <a:t>co-</a:t>
            </a:r>
            <a:r>
              <a:rPr lang="en-CA" sz="2000" dirty="0" smtClean="0"/>
              <a:t>registration </a:t>
            </a:r>
            <a:r>
              <a:rPr lang="en-CA" sz="2000" dirty="0"/>
              <a:t>COARSE_ROWS &gt; NROWS, otherwise they are equal</a:t>
            </a:r>
          </a:p>
          <a:p>
            <a:pPr marL="0" indent="0">
              <a:buNone/>
            </a:pPr>
            <a:r>
              <a:rPr lang="en-CA" sz="2000" dirty="0"/>
              <a:t>  </a:t>
            </a:r>
            <a:r>
              <a:rPr lang="en-CA" sz="2000" i="1" dirty="0"/>
              <a:t>NROWS = 1400</a:t>
            </a:r>
          </a:p>
          <a:p>
            <a:pPr marL="0" indent="0">
              <a:buNone/>
            </a:pPr>
            <a:r>
              <a:rPr lang="en-CA" sz="2000" dirty="0"/>
              <a:t>  </a:t>
            </a:r>
            <a:r>
              <a:rPr lang="en-CA" sz="2000" i="1" dirty="0"/>
              <a:t>COARSE_ROWS = 1600</a:t>
            </a:r>
          </a:p>
          <a:p>
            <a:pPr marL="0" indent="0">
              <a:buNone/>
            </a:pPr>
            <a:r>
              <a:rPr lang="en-CA" sz="2000" dirty="0"/>
              <a:t># number of columns of input fine and coarse images, </a:t>
            </a:r>
            <a:endParaRPr lang="en-CA" sz="2000" dirty="0" smtClean="0"/>
          </a:p>
          <a:p>
            <a:pPr marL="0" indent="0">
              <a:buNone/>
            </a:pPr>
            <a:r>
              <a:rPr lang="en-CA" sz="2000" dirty="0" smtClean="0"/>
              <a:t># </a:t>
            </a:r>
            <a:r>
              <a:rPr lang="en-CA" sz="2000" dirty="0" smtClean="0"/>
              <a:t>for </a:t>
            </a:r>
            <a:r>
              <a:rPr lang="en-CA" sz="2000" dirty="0" smtClean="0"/>
              <a:t>co-registration </a:t>
            </a:r>
            <a:r>
              <a:rPr lang="en-CA" sz="2000" dirty="0" smtClean="0"/>
              <a:t>COARSE_COLS </a:t>
            </a:r>
            <a:r>
              <a:rPr lang="en-CA" sz="2000" dirty="0"/>
              <a:t>&gt; NCOLS, otherwise they are equal</a:t>
            </a:r>
          </a:p>
          <a:p>
            <a:pPr marL="0" indent="0">
              <a:buNone/>
            </a:pPr>
            <a:r>
              <a:rPr lang="en-CA" sz="2000" dirty="0"/>
              <a:t>  </a:t>
            </a:r>
            <a:r>
              <a:rPr lang="en-CA" sz="2000" i="1" dirty="0"/>
              <a:t>NCOLS = 2000</a:t>
            </a:r>
          </a:p>
          <a:p>
            <a:pPr marL="0" indent="0">
              <a:buNone/>
            </a:pPr>
            <a:r>
              <a:rPr lang="en-CA" sz="2000" dirty="0"/>
              <a:t>  </a:t>
            </a:r>
            <a:r>
              <a:rPr lang="en-CA" sz="2000" i="1" dirty="0" smtClean="0"/>
              <a:t>COARSE_COLS </a:t>
            </a:r>
            <a:r>
              <a:rPr lang="en-CA" sz="2000" i="1" dirty="0"/>
              <a:t>= </a:t>
            </a:r>
            <a:r>
              <a:rPr lang="en-CA" sz="2000" i="1" dirty="0" smtClean="0"/>
              <a:t>2200</a:t>
            </a:r>
          </a:p>
          <a:p>
            <a:pPr marL="0" indent="0">
              <a:buNone/>
            </a:pPr>
            <a:endParaRPr lang="en-CA" sz="2000" i="1" dirty="0"/>
          </a:p>
          <a:p>
            <a:pPr marL="0" indent="0">
              <a:buNone/>
            </a:pPr>
            <a:r>
              <a:rPr lang="en-CA" sz="2000" b="1" i="1" dirty="0" smtClean="0"/>
              <a:t>Note: 1 to 2 km coverage extension of the coarse images </a:t>
            </a:r>
            <a:r>
              <a:rPr lang="en-CA" sz="2000" b="1" i="1" dirty="0"/>
              <a:t>is </a:t>
            </a:r>
            <a:r>
              <a:rPr lang="en-CA" sz="2000" b="1" i="1" dirty="0" smtClean="0"/>
              <a:t>recommendable for the co-registration. </a:t>
            </a:r>
            <a:endParaRPr lang="en-CA" sz="2000" b="1" i="1" dirty="0"/>
          </a:p>
        </p:txBody>
      </p:sp>
    </p:spTree>
    <p:extLst>
      <p:ext uri="{BB962C8B-B14F-4D97-AF65-F5344CB8AC3E}">
        <p14:creationId xmlns:p14="http://schemas.microsoft.com/office/powerpoint/2010/main" val="2850533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Metadata of the input images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561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CA" dirty="0"/>
              <a:t># number of bands (same for all inputs)</a:t>
            </a:r>
          </a:p>
          <a:p>
            <a:pPr marL="0" indent="0">
              <a:buNone/>
            </a:pPr>
            <a:r>
              <a:rPr lang="en-CA" dirty="0"/>
              <a:t>  </a:t>
            </a:r>
            <a:r>
              <a:rPr lang="en-CA" i="1" dirty="0"/>
              <a:t>NBANDS = 6</a:t>
            </a:r>
          </a:p>
          <a:p>
            <a:pPr marL="0" indent="0">
              <a:buNone/>
            </a:pPr>
            <a:r>
              <a:rPr lang="en-CA" dirty="0"/>
              <a:t># spatial resolution (same for all inputs)</a:t>
            </a:r>
          </a:p>
          <a:p>
            <a:pPr marL="0" indent="0">
              <a:buNone/>
            </a:pPr>
            <a:r>
              <a:rPr lang="en-CA" dirty="0"/>
              <a:t>  </a:t>
            </a:r>
            <a:r>
              <a:rPr lang="en-CA" i="1" dirty="0"/>
              <a:t>RESOLUTION = 20</a:t>
            </a:r>
          </a:p>
          <a:p>
            <a:pPr marL="0" indent="0">
              <a:buNone/>
            </a:pPr>
            <a:r>
              <a:rPr lang="en-CA" dirty="0"/>
              <a:t># resolution ratio of coarse and fine </a:t>
            </a:r>
            <a:r>
              <a:rPr lang="en-CA" dirty="0" smtClean="0"/>
              <a:t>images</a:t>
            </a:r>
          </a:p>
          <a:p>
            <a:pPr marL="0" indent="0">
              <a:buNone/>
            </a:pPr>
            <a:r>
              <a:rPr lang="en-CA" dirty="0" smtClean="0"/>
              <a:t># </a:t>
            </a:r>
            <a:r>
              <a:rPr lang="en-CA" b="1" dirty="0" smtClean="0"/>
              <a:t>important:</a:t>
            </a:r>
            <a:r>
              <a:rPr lang="en-CA" dirty="0" smtClean="0"/>
              <a:t> the </a:t>
            </a:r>
            <a:r>
              <a:rPr lang="en-CA" i="1" dirty="0"/>
              <a:t>NROWS</a:t>
            </a:r>
            <a:r>
              <a:rPr lang="en-CA" dirty="0" smtClean="0"/>
              <a:t> and </a:t>
            </a:r>
            <a:r>
              <a:rPr lang="en-CA" i="1" dirty="0"/>
              <a:t>NCOLS</a:t>
            </a:r>
            <a:r>
              <a:rPr lang="en-CA" dirty="0" smtClean="0"/>
              <a:t> must </a:t>
            </a:r>
            <a:r>
              <a:rPr lang="en-CA" dirty="0"/>
              <a:t>be </a:t>
            </a:r>
            <a:r>
              <a:rPr lang="en-CA" dirty="0" smtClean="0"/>
              <a:t>divisible by the </a:t>
            </a:r>
            <a:r>
              <a:rPr lang="en-CA" i="1" dirty="0" smtClean="0"/>
              <a:t>BLOCK_SIZE</a:t>
            </a:r>
          </a:p>
          <a:p>
            <a:pPr marL="0" indent="0">
              <a:buNone/>
            </a:pPr>
            <a:r>
              <a:rPr lang="en-CA" dirty="0" smtClean="0"/>
              <a:t>  </a:t>
            </a:r>
            <a:r>
              <a:rPr lang="en-CA" i="1" dirty="0"/>
              <a:t>BLOCK_SIZE = 25</a:t>
            </a:r>
          </a:p>
          <a:p>
            <a:pPr marL="0" indent="0">
              <a:buNone/>
            </a:pPr>
            <a:r>
              <a:rPr lang="en-CA" dirty="0"/>
              <a:t># p</a:t>
            </a:r>
            <a:r>
              <a:rPr lang="en-CA" dirty="0" smtClean="0"/>
              <a:t>ixel value </a:t>
            </a:r>
            <a:r>
              <a:rPr lang="en-CA" dirty="0" smtClean="0"/>
              <a:t>scale </a:t>
            </a:r>
            <a:r>
              <a:rPr lang="en-CA" dirty="0"/>
              <a:t>factor</a:t>
            </a:r>
          </a:p>
          <a:p>
            <a:pPr marL="0" indent="0">
              <a:buNone/>
            </a:pPr>
            <a:r>
              <a:rPr lang="en-CA" dirty="0"/>
              <a:t>  </a:t>
            </a:r>
            <a:r>
              <a:rPr lang="en-CA" i="1" dirty="0"/>
              <a:t>SCALE_FACTOR = 10000</a:t>
            </a:r>
          </a:p>
          <a:p>
            <a:pPr marL="0" indent="0">
              <a:buNone/>
            </a:pPr>
            <a:r>
              <a:rPr lang="en-CA" dirty="0"/>
              <a:t># </a:t>
            </a:r>
            <a:r>
              <a:rPr lang="en-CA" dirty="0" smtClean="0"/>
              <a:t>metadata </a:t>
            </a:r>
            <a:r>
              <a:rPr lang="en-CA" dirty="0"/>
              <a:t>for fine resolution </a:t>
            </a:r>
            <a:r>
              <a:rPr lang="en-CA" dirty="0" smtClean="0"/>
              <a:t>images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</a:t>
            </a:r>
            <a:r>
              <a:rPr lang="en-CA" i="1" dirty="0"/>
              <a:t>FINE_IMAGE_FILLV = -9999</a:t>
            </a:r>
          </a:p>
          <a:p>
            <a:pPr marL="0" indent="0">
              <a:buNone/>
            </a:pPr>
            <a:r>
              <a:rPr lang="en-CA" dirty="0"/>
              <a:t>  </a:t>
            </a:r>
            <a:r>
              <a:rPr lang="en-CA" i="1" dirty="0"/>
              <a:t>FINE_IMAGE_DATA_RANGE = 0, 10000</a:t>
            </a:r>
          </a:p>
          <a:p>
            <a:pPr marL="0" indent="0">
              <a:buNone/>
            </a:pPr>
            <a:r>
              <a:rPr lang="en-CA" dirty="0"/>
              <a:t>  </a:t>
            </a:r>
            <a:r>
              <a:rPr lang="en-CA" i="1" dirty="0"/>
              <a:t>FINE_IMAGE_UNCERTAINTY = 40</a:t>
            </a:r>
          </a:p>
          <a:p>
            <a:pPr marL="0" indent="0">
              <a:buNone/>
            </a:pPr>
            <a:r>
              <a:rPr lang="en-CA" dirty="0"/>
              <a:t># </a:t>
            </a:r>
            <a:r>
              <a:rPr lang="en-CA" dirty="0" smtClean="0"/>
              <a:t>metadata </a:t>
            </a:r>
            <a:r>
              <a:rPr lang="en-CA" dirty="0"/>
              <a:t>for coarse resolution </a:t>
            </a:r>
            <a:r>
              <a:rPr lang="en-CA" dirty="0" smtClean="0"/>
              <a:t>images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</a:t>
            </a:r>
            <a:r>
              <a:rPr lang="en-CA" i="1" dirty="0"/>
              <a:t>COARSE_IMAGE_FILLV = 32767</a:t>
            </a:r>
          </a:p>
          <a:p>
            <a:pPr marL="0" indent="0">
              <a:buNone/>
            </a:pPr>
            <a:r>
              <a:rPr lang="en-CA" dirty="0"/>
              <a:t>  </a:t>
            </a:r>
            <a:r>
              <a:rPr lang="en-CA" i="1" dirty="0"/>
              <a:t>COARSE_IMAGE_DATA_RANGE = 0, 10000</a:t>
            </a:r>
          </a:p>
          <a:p>
            <a:pPr marL="0" indent="0">
              <a:buNone/>
            </a:pPr>
            <a:r>
              <a:rPr lang="en-CA" dirty="0"/>
              <a:t>  </a:t>
            </a:r>
            <a:r>
              <a:rPr lang="en-CA" i="1" dirty="0"/>
              <a:t>COARSE_IMAGE_UNCERTAINTY = </a:t>
            </a:r>
            <a:r>
              <a:rPr lang="en-CA" i="1" dirty="0" smtClean="0"/>
              <a:t>20</a:t>
            </a:r>
          </a:p>
          <a:p>
            <a:pPr marL="0" indent="0">
              <a:buNone/>
            </a:pP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2457881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Options for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800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dirty="0"/>
              <a:t># cluster method (</a:t>
            </a:r>
            <a:r>
              <a:rPr lang="en-CA" i="1" dirty="0"/>
              <a:t>KMEAN</a:t>
            </a:r>
            <a:r>
              <a:rPr lang="en-CA" dirty="0"/>
              <a:t>|</a:t>
            </a:r>
            <a:r>
              <a:rPr lang="en-CA" i="1" dirty="0"/>
              <a:t>CRATIO</a:t>
            </a:r>
            <a:r>
              <a:rPr lang="en-CA" dirty="0"/>
              <a:t>) and input data</a:t>
            </a:r>
            <a:r>
              <a:rPr lang="en-CA" dirty="0" smtClean="0"/>
              <a:t>.</a:t>
            </a:r>
          </a:p>
          <a:p>
            <a:pPr marL="0" indent="0">
              <a:buNone/>
            </a:pPr>
            <a:r>
              <a:rPr lang="en-CA" dirty="0" smtClean="0"/>
              <a:t># </a:t>
            </a:r>
            <a:r>
              <a:rPr lang="en-CA" i="1" dirty="0" smtClean="0"/>
              <a:t>CLUSTER_METHOD </a:t>
            </a:r>
            <a:r>
              <a:rPr lang="en-CA" i="1" dirty="0"/>
              <a:t>= </a:t>
            </a:r>
            <a:r>
              <a:rPr lang="en-CA" i="1" dirty="0" smtClean="0"/>
              <a:t>KMEAN </a:t>
            </a:r>
            <a:r>
              <a:rPr lang="en-CA" dirty="0"/>
              <a:t>use the </a:t>
            </a:r>
            <a:r>
              <a:rPr lang="en-CA" dirty="0" err="1"/>
              <a:t>kmean</a:t>
            </a:r>
            <a:r>
              <a:rPr lang="en-CA" dirty="0"/>
              <a:t> method for clustering</a:t>
            </a:r>
          </a:p>
          <a:p>
            <a:pPr marL="0" indent="0">
              <a:buNone/>
            </a:pPr>
            <a:r>
              <a:rPr lang="en-CA" dirty="0" smtClean="0"/>
              <a:t># </a:t>
            </a:r>
            <a:r>
              <a:rPr lang="en-CA" i="1" dirty="0"/>
              <a:t>CLUSTER_METHOD = </a:t>
            </a:r>
            <a:r>
              <a:rPr lang="en-CA" i="1" dirty="0" smtClean="0"/>
              <a:t>CRATIO </a:t>
            </a:r>
            <a:r>
              <a:rPr lang="en-CA" dirty="0" smtClean="0"/>
              <a:t>use </a:t>
            </a:r>
            <a:r>
              <a:rPr lang="en-CA" dirty="0"/>
              <a:t>the simple grouping method, </a:t>
            </a: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# only </a:t>
            </a:r>
            <a:r>
              <a:rPr lang="en-CA" dirty="0"/>
              <a:t>valid </a:t>
            </a:r>
            <a:r>
              <a:rPr lang="en-CA" dirty="0" smtClean="0"/>
              <a:t>when </a:t>
            </a:r>
            <a:r>
              <a:rPr lang="en-CA" i="1" dirty="0" smtClean="0"/>
              <a:t>CLUSTER_DATA </a:t>
            </a:r>
            <a:r>
              <a:rPr lang="en-CA" i="1" dirty="0"/>
              <a:t>= </a:t>
            </a:r>
            <a:r>
              <a:rPr lang="en-CA" i="1" dirty="0" smtClean="0"/>
              <a:t>ratio</a:t>
            </a:r>
          </a:p>
          <a:p>
            <a:pPr marL="0" indent="0">
              <a:buNone/>
            </a:pPr>
            <a:r>
              <a:rPr lang="en-CA" dirty="0" smtClean="0"/>
              <a:t>   </a:t>
            </a:r>
            <a:r>
              <a:rPr lang="en-CA" i="1" dirty="0" smtClean="0"/>
              <a:t>CLUSTER_METHOD </a:t>
            </a:r>
            <a:r>
              <a:rPr lang="en-CA" i="1" dirty="0"/>
              <a:t>= </a:t>
            </a:r>
            <a:r>
              <a:rPr lang="en-CA" i="1" dirty="0" smtClean="0"/>
              <a:t>KMEAN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# </a:t>
            </a:r>
            <a:r>
              <a:rPr lang="en-CA" dirty="0"/>
              <a:t>cluster method input data (</a:t>
            </a:r>
            <a:r>
              <a:rPr lang="en-CA" i="1" dirty="0" err="1"/>
              <a:t>fine</a:t>
            </a:r>
            <a:r>
              <a:rPr lang="en-CA" dirty="0" err="1"/>
              <a:t>|</a:t>
            </a:r>
            <a:r>
              <a:rPr lang="en-CA" i="1" dirty="0" err="1"/>
              <a:t>fine+coarse</a:t>
            </a:r>
            <a:r>
              <a:rPr lang="en-CA" dirty="0" err="1"/>
              <a:t>|</a:t>
            </a:r>
            <a:r>
              <a:rPr lang="en-CA" i="1" dirty="0" err="1"/>
              <a:t>ratio</a:t>
            </a:r>
            <a:r>
              <a:rPr lang="en-CA" dirty="0" smtClean="0"/>
              <a:t>)</a:t>
            </a:r>
          </a:p>
          <a:p>
            <a:pPr marL="0" indent="0">
              <a:buNone/>
            </a:pPr>
            <a:r>
              <a:rPr lang="en-CA" dirty="0" smtClean="0"/>
              <a:t># </a:t>
            </a:r>
            <a:r>
              <a:rPr lang="en-CA" i="1" dirty="0"/>
              <a:t>CLUSTER_DATA = fine </a:t>
            </a:r>
            <a:r>
              <a:rPr lang="en-CA" dirty="0" smtClean="0"/>
              <a:t>use </a:t>
            </a:r>
            <a:r>
              <a:rPr lang="en-CA" dirty="0"/>
              <a:t>the fine resolution image at the start or end date </a:t>
            </a:r>
            <a:r>
              <a:rPr lang="en-CA" dirty="0" smtClean="0"/>
              <a:t>only</a:t>
            </a:r>
          </a:p>
          <a:p>
            <a:pPr marL="0" indent="0">
              <a:buNone/>
            </a:pPr>
            <a:r>
              <a:rPr lang="en-CA" dirty="0" smtClean="0"/>
              <a:t># </a:t>
            </a:r>
            <a:r>
              <a:rPr lang="en-CA" i="1" dirty="0"/>
              <a:t>CLUSTER_DATA = </a:t>
            </a:r>
            <a:r>
              <a:rPr lang="en-CA" i="1" dirty="0" err="1"/>
              <a:t>fine+coarse</a:t>
            </a:r>
            <a:r>
              <a:rPr lang="en-CA" i="1" dirty="0"/>
              <a:t> </a:t>
            </a:r>
            <a:r>
              <a:rPr lang="en-CA" dirty="0" smtClean="0"/>
              <a:t>use </a:t>
            </a:r>
            <a:r>
              <a:rPr lang="en-CA" dirty="0"/>
              <a:t>the fine resolution image at the start or </a:t>
            </a: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# end </a:t>
            </a:r>
            <a:r>
              <a:rPr lang="en-CA" dirty="0"/>
              <a:t>date + the coarse </a:t>
            </a:r>
            <a:r>
              <a:rPr lang="en-CA" dirty="0" smtClean="0"/>
              <a:t>resolution image</a:t>
            </a:r>
          </a:p>
          <a:p>
            <a:pPr marL="0" indent="0">
              <a:buNone/>
            </a:pPr>
            <a:r>
              <a:rPr lang="en-CA" dirty="0" smtClean="0"/>
              <a:t># </a:t>
            </a:r>
            <a:r>
              <a:rPr lang="en-CA" i="1" dirty="0"/>
              <a:t>CLUSTER_DATA = ratio </a:t>
            </a:r>
            <a:r>
              <a:rPr lang="en-CA" dirty="0" smtClean="0"/>
              <a:t>use </a:t>
            </a:r>
            <a:r>
              <a:rPr lang="en-CA" dirty="0"/>
              <a:t>the coarse resolution reflectance change ratios</a:t>
            </a: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   </a:t>
            </a:r>
            <a:r>
              <a:rPr lang="en-CA" i="1" dirty="0" smtClean="0"/>
              <a:t>CLUSTER_DATA </a:t>
            </a:r>
            <a:r>
              <a:rPr lang="en-CA" i="1" dirty="0"/>
              <a:t>= </a:t>
            </a:r>
            <a:r>
              <a:rPr lang="en-CA" i="1" dirty="0" smtClean="0"/>
              <a:t>fine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# cluster range used for </a:t>
            </a:r>
            <a:r>
              <a:rPr lang="en-CA" dirty="0" smtClean="0"/>
              <a:t>optimizing </a:t>
            </a:r>
            <a:r>
              <a:rPr lang="en-CA" dirty="0"/>
              <a:t>clusters</a:t>
            </a:r>
          </a:p>
          <a:p>
            <a:pPr marL="0" indent="0">
              <a:buNone/>
            </a:pPr>
            <a:r>
              <a:rPr lang="en-CA" dirty="0"/>
              <a:t>  </a:t>
            </a:r>
            <a:r>
              <a:rPr lang="en-CA" dirty="0" smtClean="0"/>
              <a:t> </a:t>
            </a:r>
            <a:r>
              <a:rPr lang="en-CA" i="1" dirty="0" smtClean="0"/>
              <a:t>CLUSTER_RANGE </a:t>
            </a:r>
            <a:r>
              <a:rPr lang="en-CA" i="1" dirty="0"/>
              <a:t>= 8 20</a:t>
            </a:r>
          </a:p>
          <a:p>
            <a:pPr marL="0" indent="0">
              <a:buNone/>
            </a:pPr>
            <a:r>
              <a:rPr lang="en-CA" dirty="0"/>
              <a:t># cluster optimization method (</a:t>
            </a:r>
            <a:r>
              <a:rPr lang="en-CA" i="1" dirty="0"/>
              <a:t>CC</a:t>
            </a:r>
            <a:r>
              <a:rPr lang="en-CA" dirty="0"/>
              <a:t>|</a:t>
            </a:r>
            <a:r>
              <a:rPr lang="en-CA" i="1" dirty="0"/>
              <a:t>CF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  </a:t>
            </a:r>
            <a:r>
              <a:rPr lang="en-CA" dirty="0" smtClean="0"/>
              <a:t> </a:t>
            </a:r>
            <a:r>
              <a:rPr lang="en-CA" i="1" dirty="0" smtClean="0"/>
              <a:t>CLUSTER_OPTIMAL </a:t>
            </a:r>
            <a:r>
              <a:rPr lang="en-CA" i="1" dirty="0"/>
              <a:t>= CF</a:t>
            </a:r>
          </a:p>
        </p:txBody>
      </p:sp>
    </p:spTree>
    <p:extLst>
      <p:ext uri="{BB962C8B-B14F-4D97-AF65-F5344CB8AC3E}">
        <p14:creationId xmlns:p14="http://schemas.microsoft.com/office/powerpoint/2010/main" val="1671898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18077</TotalTime>
  <Words>1004</Words>
  <Application>Microsoft Office PowerPoint</Application>
  <PresentationFormat>On-screen Show (4:3)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宋体</vt:lpstr>
      <vt:lpstr>Arial</vt:lpstr>
      <vt:lpstr>Calibri</vt:lpstr>
      <vt:lpstr>Office 主题</vt:lpstr>
      <vt:lpstr>User Guide of PSRFM Program (C++ Version)</vt:lpstr>
      <vt:lpstr>Requirements</vt:lpstr>
      <vt:lpstr>3 Steps to run the program</vt:lpstr>
      <vt:lpstr>The PSRFM_Input.txt File</vt:lpstr>
      <vt:lpstr>The Required Input Files</vt:lpstr>
      <vt:lpstr>Requirements on the input files</vt:lpstr>
      <vt:lpstr>Options for co-registration</vt:lpstr>
      <vt:lpstr>Metadata of the input images</vt:lpstr>
      <vt:lpstr>Options for clustering</vt:lpstr>
      <vt:lpstr>Options for residual adjustment</vt:lpstr>
      <vt:lpstr>Options for smooth</vt:lpstr>
      <vt:lpstr>Question &amp; Support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XIAOLIN</dc:creator>
  <cp:lastModifiedBy>Zhong, Detang</cp:lastModifiedBy>
  <cp:revision>140</cp:revision>
  <dcterms:created xsi:type="dcterms:W3CDTF">2011-09-27T03:33:29Z</dcterms:created>
  <dcterms:modified xsi:type="dcterms:W3CDTF">2019-08-21T14:09:15Z</dcterms:modified>
</cp:coreProperties>
</file>