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>
      <p:cViewPr varScale="1">
        <p:scale>
          <a:sx n="128" d="100"/>
          <a:sy n="128" d="100"/>
        </p:scale>
        <p:origin x="2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2E31-694C-4175-8B9C-E95A874197E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TWS Downscaling Program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Detang Zhong</a:t>
            </a:r>
          </a:p>
          <a:p>
            <a:r>
              <a:rPr lang="en-US" dirty="0"/>
              <a:t>d</a:t>
            </a:r>
            <a:r>
              <a:rPr lang="en-US" dirty="0" smtClean="0"/>
              <a:t>etang.zhong@canada.ca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TWSA Monthly Time Series Analysis</a:t>
            </a:r>
            <a:endParaRPr lang="en-CA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663" y="1417638"/>
            <a:ext cx="490067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TWSA Daily Time Series Analysis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89" y="1417638"/>
            <a:ext cx="525842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 and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Objective: Downscaling GRACE </a:t>
            </a:r>
            <a:r>
              <a:rPr lang="en-CA" dirty="0"/>
              <a:t>terrestrial water storage </a:t>
            </a:r>
            <a:r>
              <a:rPr lang="en-CA" dirty="0" smtClean="0"/>
              <a:t>anomaly (GRACE TWSA) from </a:t>
            </a:r>
            <a:r>
              <a:rPr lang="en-CA" dirty="0"/>
              <a:t>its original coarse monthly resolution (monthly ~300km) to a </a:t>
            </a:r>
            <a:r>
              <a:rPr lang="en-CA" dirty="0" smtClean="0"/>
              <a:t>high </a:t>
            </a:r>
            <a:r>
              <a:rPr lang="en-CA" dirty="0"/>
              <a:t>spatiotemporal resolution (daily 5km</a:t>
            </a:r>
            <a:r>
              <a:rPr lang="en-CA" dirty="0" smtClean="0"/>
              <a:t>)</a:t>
            </a:r>
          </a:p>
          <a:p>
            <a:r>
              <a:rPr lang="en-CA" dirty="0" smtClean="0"/>
              <a:t>Method: Two-step downscaling </a:t>
            </a:r>
            <a:r>
              <a:rPr lang="en-CA" dirty="0"/>
              <a:t>with </a:t>
            </a:r>
            <a:r>
              <a:rPr lang="en-CA" dirty="0" smtClean="0"/>
              <a:t>high </a:t>
            </a:r>
            <a:r>
              <a:rPr lang="en-CA" dirty="0"/>
              <a:t>spatiotemporal resolution terrestrial water storage anomaly </a:t>
            </a:r>
            <a:r>
              <a:rPr lang="en-CA" dirty="0" smtClean="0"/>
              <a:t>simulated by a Land Surface Model (LSM </a:t>
            </a:r>
            <a:r>
              <a:rPr lang="en-CA" dirty="0"/>
              <a:t>TWSA</a:t>
            </a:r>
            <a:r>
              <a:rPr lang="en-CA" dirty="0" smtClean="0"/>
              <a:t>)</a:t>
            </a:r>
          </a:p>
          <a:p>
            <a:pPr lvl="1"/>
            <a:r>
              <a:rPr lang="en-CA" dirty="0"/>
              <a:t>Step 1: </a:t>
            </a:r>
            <a:r>
              <a:rPr lang="en-CA" dirty="0" smtClean="0"/>
              <a:t>Using the </a:t>
            </a:r>
            <a:r>
              <a:rPr lang="en-CA" dirty="0"/>
              <a:t>iterative adjustment method based on the self-calibration variance-component model (SCVCM) </a:t>
            </a:r>
            <a:r>
              <a:rPr lang="en-CA" dirty="0" smtClean="0"/>
              <a:t>to </a:t>
            </a:r>
            <a:r>
              <a:rPr lang="en-CA" dirty="0"/>
              <a:t>downscale the monthly GRACE TWSA spatially to the </a:t>
            </a:r>
            <a:r>
              <a:rPr lang="en-CA" dirty="0" smtClean="0"/>
              <a:t>high </a:t>
            </a:r>
            <a:r>
              <a:rPr lang="en-CA" dirty="0"/>
              <a:t>resolution grid </a:t>
            </a:r>
            <a:r>
              <a:rPr lang="en-CA" dirty="0" smtClean="0"/>
              <a:t>of the monthly LSM TWSA</a:t>
            </a:r>
          </a:p>
          <a:p>
            <a:pPr lvl="1"/>
            <a:r>
              <a:rPr lang="en-CA" dirty="0"/>
              <a:t>Step 2: </a:t>
            </a:r>
            <a:r>
              <a:rPr lang="en-CA" dirty="0" smtClean="0"/>
              <a:t>Downscale the </a:t>
            </a:r>
            <a:r>
              <a:rPr lang="en-CA" dirty="0"/>
              <a:t>spatially downscaled monthly GRACE TWSA </a:t>
            </a:r>
            <a:r>
              <a:rPr lang="en-CA" dirty="0" smtClean="0"/>
              <a:t>temporally </a:t>
            </a:r>
            <a:r>
              <a:rPr lang="en-CA" dirty="0"/>
              <a:t>to the high </a:t>
            </a:r>
            <a:r>
              <a:rPr lang="en-CA" dirty="0" smtClean="0"/>
              <a:t>resolution </a:t>
            </a:r>
            <a:r>
              <a:rPr lang="en-CA" dirty="0"/>
              <a:t>grid of the </a:t>
            </a:r>
            <a:r>
              <a:rPr lang="en-CA" dirty="0" smtClean="0"/>
              <a:t>daily </a:t>
            </a:r>
            <a:r>
              <a:rPr lang="en-CA" dirty="0"/>
              <a:t>LSM TWSA</a:t>
            </a:r>
          </a:p>
          <a:p>
            <a:r>
              <a:rPr lang="en-CA" dirty="0" smtClean="0"/>
              <a:t>References:</a:t>
            </a:r>
          </a:p>
          <a:p>
            <a:pPr lvl="1"/>
            <a:r>
              <a:rPr lang="en-CA" dirty="0" smtClean="0"/>
              <a:t>Paper 1: </a:t>
            </a:r>
            <a:r>
              <a:rPr lang="en-CA" dirty="0"/>
              <a:t>A Self-Calibration Variance-Component Model for Spatial Downscaling of GRACE Observations Using Land Surface Model Outputs </a:t>
            </a:r>
            <a:endParaRPr lang="en-CA" dirty="0" smtClean="0"/>
          </a:p>
          <a:p>
            <a:pPr lvl="1"/>
            <a:r>
              <a:rPr lang="en-CA" dirty="0" smtClean="0"/>
              <a:t>Paper2: Spatiotemporal </a:t>
            </a:r>
            <a:r>
              <a:rPr lang="en-CA" dirty="0"/>
              <a:t>Downscaling of GRACE Terrestrial Water Storage U</a:t>
            </a:r>
            <a:r>
              <a:rPr lang="en-CA" dirty="0" smtClean="0"/>
              <a:t>sing Land </a:t>
            </a:r>
            <a:r>
              <a:rPr lang="en-CA" dirty="0"/>
              <a:t>Surface Model Outputs </a:t>
            </a:r>
          </a:p>
        </p:txBody>
      </p:sp>
    </p:spTree>
    <p:extLst>
      <p:ext uri="{BB962C8B-B14F-4D97-AF65-F5344CB8AC3E}">
        <p14:creationId xmlns:p14="http://schemas.microsoft.com/office/powerpoint/2010/main" val="12464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The Monthly </a:t>
            </a:r>
            <a:r>
              <a:rPr lang="en-CA" sz="2800" dirty="0"/>
              <a:t>Mass Grids </a:t>
            </a:r>
            <a:r>
              <a:rPr lang="en-CA" sz="2800" dirty="0" smtClean="0"/>
              <a:t>– JPL Global </a:t>
            </a:r>
            <a:r>
              <a:rPr lang="en-CA" sz="2800" dirty="0" err="1" smtClean="0"/>
              <a:t>Mascons</a:t>
            </a:r>
            <a:r>
              <a:rPr lang="en-CA" sz="2800" dirty="0" smtClean="0"/>
              <a:t> </a:t>
            </a:r>
            <a:r>
              <a:rPr lang="en-CA" sz="2800" dirty="0"/>
              <a:t>Solution (https://</a:t>
            </a:r>
            <a:r>
              <a:rPr lang="en-CA" sz="2800" dirty="0" smtClean="0"/>
              <a:t>grace.jpl.nasa.gov/data/get-data/jpl_global_mascons/)</a:t>
            </a:r>
            <a:endParaRPr lang="en-US" sz="2800" dirty="0" smtClean="0"/>
          </a:p>
          <a:p>
            <a:r>
              <a:rPr lang="en-US" sz="2800" dirty="0" smtClean="0"/>
              <a:t>Daily Absolute Terrestrial Water Storage Grids simulated by </a:t>
            </a:r>
            <a:r>
              <a:rPr lang="en-US" sz="2800" dirty="0" err="1" smtClean="0"/>
              <a:t>NRCan</a:t>
            </a:r>
            <a:r>
              <a:rPr lang="en-US" sz="2800" dirty="0" smtClean="0"/>
              <a:t> EALCO Model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1 - Start the program interface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063" y="1417638"/>
            <a:ext cx="3205537" cy="5135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Unzip the </a:t>
            </a:r>
            <a:r>
              <a:rPr lang="en-US" sz="2000" i="1" dirty="0" smtClean="0"/>
              <a:t>TWSModel.zip</a:t>
            </a:r>
            <a:r>
              <a:rPr lang="en-US" sz="2000" dirty="0" smtClean="0"/>
              <a:t> to a local folder, e. g. C:\TWSModel;</a:t>
            </a:r>
          </a:p>
          <a:p>
            <a:r>
              <a:rPr lang="en-US" sz="2000" dirty="0" smtClean="0"/>
              <a:t>Open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Software;</a:t>
            </a:r>
          </a:p>
          <a:p>
            <a:r>
              <a:rPr lang="en-US" sz="2000" dirty="0" smtClean="0"/>
              <a:t>Change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current path to the </a:t>
            </a:r>
            <a:r>
              <a:rPr lang="en-US" sz="2000" dirty="0" err="1"/>
              <a:t>TWSModel</a:t>
            </a:r>
            <a:r>
              <a:rPr lang="en-US" sz="2000" dirty="0"/>
              <a:t> </a:t>
            </a:r>
            <a:r>
              <a:rPr lang="en-US" sz="2000" dirty="0" smtClean="0"/>
              <a:t>program folder;</a:t>
            </a:r>
          </a:p>
          <a:p>
            <a:r>
              <a:rPr lang="en-US" sz="2000" dirty="0" smtClean="0"/>
              <a:t>Load the </a:t>
            </a:r>
            <a:r>
              <a:rPr lang="en-US" sz="2000" dirty="0" err="1" smtClean="0"/>
              <a:t>GRACE_TWS_DA.m</a:t>
            </a:r>
            <a:r>
              <a:rPr lang="en-US" sz="2000" dirty="0" smtClean="0"/>
              <a:t> and run it.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0" y="1513200"/>
            <a:ext cx="4732147" cy="50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2 - </a:t>
            </a:r>
            <a:r>
              <a:rPr lang="en-CA" sz="3600" dirty="0" smtClean="0"/>
              <a:t>Compute </a:t>
            </a:r>
            <a:r>
              <a:rPr lang="en-CA" sz="3600" dirty="0"/>
              <a:t>Daily/Monthly TWSA from Daily EALCO TWS Data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Specify the JPL Mascon GRACE TWS data file in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format (downloaded from JPL GRACE data product website)</a:t>
            </a:r>
            <a:endParaRPr lang="en-US" sz="2000" i="1" dirty="0" smtClean="0"/>
          </a:p>
          <a:p>
            <a:r>
              <a:rPr lang="en-US" sz="2000" dirty="0" smtClean="0"/>
              <a:t>Specify EALCO daily absolute TWS time series and their metadata</a:t>
            </a:r>
          </a:p>
          <a:p>
            <a:r>
              <a:rPr lang="en-US" sz="2000" dirty="0" smtClean="0"/>
              <a:t>Specify the output data folder by a 2-band ENVI header file</a:t>
            </a:r>
          </a:p>
          <a:p>
            <a:r>
              <a:rPr lang="en-US" sz="2000" dirty="0" smtClean="0"/>
              <a:t>Click on the button “Compute Monthly EALCO TWSA from Daily EALCO TWS Data”</a:t>
            </a:r>
          </a:p>
          <a:p>
            <a:r>
              <a:rPr lang="en-US" sz="2000" dirty="0" smtClean="0"/>
              <a:t>Output: </a:t>
            </a:r>
            <a:r>
              <a:rPr lang="en-CA" sz="2000" dirty="0"/>
              <a:t>A binary float32 data file with two </a:t>
            </a:r>
            <a:r>
              <a:rPr lang="en-CA" sz="2000" dirty="0" smtClean="0"/>
              <a:t>bands per day. </a:t>
            </a:r>
            <a:r>
              <a:rPr lang="en-CA" sz="2000" dirty="0"/>
              <a:t>The first band is the </a:t>
            </a:r>
            <a:r>
              <a:rPr lang="en-CA" sz="2000" dirty="0" smtClean="0"/>
              <a:t>daily EALCO TWSA. </a:t>
            </a:r>
            <a:r>
              <a:rPr lang="en-CA" sz="2000" dirty="0"/>
              <a:t>The second band is the estimated std</a:t>
            </a:r>
            <a:r>
              <a:rPr lang="en-CA" sz="2000" dirty="0" smtClean="0"/>
              <a:t>. A </a:t>
            </a:r>
            <a:r>
              <a:rPr lang="en-CA" sz="2000" dirty="0"/>
              <a:t>binary float32 data file with two bands per </a:t>
            </a:r>
            <a:r>
              <a:rPr lang="en-CA" sz="2000" dirty="0" smtClean="0"/>
              <a:t>month. </a:t>
            </a:r>
            <a:r>
              <a:rPr lang="en-CA" sz="2000" dirty="0"/>
              <a:t>The first band is the </a:t>
            </a:r>
            <a:r>
              <a:rPr lang="en-CA" sz="2000" dirty="0" smtClean="0"/>
              <a:t>monthly </a:t>
            </a:r>
            <a:r>
              <a:rPr lang="en-CA" sz="2000" dirty="0"/>
              <a:t>EALCO TWSA. </a:t>
            </a:r>
            <a:r>
              <a:rPr lang="en-CA" sz="2000" dirty="0" smtClean="0"/>
              <a:t>The second </a:t>
            </a:r>
            <a:r>
              <a:rPr lang="en-CA" sz="2000" dirty="0"/>
              <a:t>band is the estimated std</a:t>
            </a:r>
            <a:r>
              <a:rPr lang="en-CA" sz="2000" dirty="0" smtClean="0"/>
              <a:t>.</a:t>
            </a: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44" y="1559586"/>
            <a:ext cx="4729756" cy="50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3 - </a:t>
            </a:r>
            <a:r>
              <a:rPr lang="en-CA" sz="3600" dirty="0" smtClean="0"/>
              <a:t>Compute Gridded Scale Gain Factors from EALCO TWSA Monthly Data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048000" cy="491741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Specify the JPL Mascon GRACE TWS data file in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format (downloaded from JPL GRACE data product website)</a:t>
            </a:r>
            <a:endParaRPr lang="en-US" sz="2000" i="1" dirty="0" smtClean="0"/>
          </a:p>
          <a:p>
            <a:r>
              <a:rPr lang="en-US" sz="2000" dirty="0" smtClean="0"/>
              <a:t>Specify EALCO monthly TWSA time series and their metadata (from step 1)</a:t>
            </a:r>
          </a:p>
          <a:p>
            <a:r>
              <a:rPr lang="en-US" sz="2000" dirty="0" smtClean="0"/>
              <a:t>Specify EALCO Baseline data file (from step 1)</a:t>
            </a:r>
          </a:p>
          <a:p>
            <a:r>
              <a:rPr lang="en-US" sz="2000" dirty="0" smtClean="0"/>
              <a:t>Specify the output data folder by browsing a 2-band ENVI header file</a:t>
            </a:r>
          </a:p>
          <a:p>
            <a:r>
              <a:rPr lang="en-US" sz="2000" dirty="0" smtClean="0"/>
              <a:t>Click on the button “Compute Gridded Gain Factors from EALCO Monthly TWSA”</a:t>
            </a:r>
          </a:p>
          <a:p>
            <a:r>
              <a:rPr lang="en-US" sz="2000" dirty="0" smtClean="0"/>
              <a:t>Output: A binary float32 data file with two bands. The first band is the scale factors. The second band is the estimated std.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33" y="1594563"/>
            <a:ext cx="473196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4 - </a:t>
            </a:r>
            <a:r>
              <a:rPr lang="en-CA" sz="3600" dirty="0" smtClean="0"/>
              <a:t>Retrieve Monthly GRACE TWSA and Sync to EALCO TWSA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Specify the JPL Mascon GRACE TWS data file in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format (downloaded from JPL GRACE data product website)</a:t>
            </a:r>
            <a:endParaRPr lang="en-US" sz="2000" i="1" dirty="0" smtClean="0"/>
          </a:p>
          <a:p>
            <a:r>
              <a:rPr lang="en-US" sz="2000" dirty="0" smtClean="0"/>
              <a:t>Specify EALCO monthly TWSA time series and their metadata (from step 1)</a:t>
            </a:r>
          </a:p>
          <a:p>
            <a:r>
              <a:rPr lang="en-US" sz="2000" dirty="0" smtClean="0"/>
              <a:t>Specify the output data folder by browsing a 2- band ENVI header file</a:t>
            </a:r>
          </a:p>
          <a:p>
            <a:r>
              <a:rPr lang="en-US" sz="2000" dirty="0" smtClean="0"/>
              <a:t>Click on the button “Retrieve Monthly GRACE TWSA and Sync to EALCO TWSA”</a:t>
            </a:r>
          </a:p>
          <a:p>
            <a:r>
              <a:rPr lang="en-US" sz="2000" dirty="0"/>
              <a:t>Output: A binary float32 data file with two </a:t>
            </a:r>
            <a:r>
              <a:rPr lang="en-US" sz="2000" dirty="0" smtClean="0"/>
              <a:t>bands per month. </a:t>
            </a:r>
            <a:r>
              <a:rPr lang="en-US" sz="2000" dirty="0"/>
              <a:t>The first band is </a:t>
            </a:r>
            <a:r>
              <a:rPr lang="en-US" sz="2000" dirty="0" smtClean="0"/>
              <a:t>GRACE TWSA. </a:t>
            </a:r>
            <a:r>
              <a:rPr lang="en-US" sz="2000" dirty="0"/>
              <a:t>The second band is the estimated </a:t>
            </a:r>
            <a:r>
              <a:rPr lang="en-US" sz="2000" dirty="0" err="1" smtClean="0"/>
              <a:t>std</a:t>
            </a:r>
            <a:r>
              <a:rPr lang="en-US" sz="2000" dirty="0" smtClean="0"/>
              <a:t> by the JPL mascon solution. All 5kmx5km grid cells within a mascon are set to the same GRACE TWSA and the </a:t>
            </a:r>
            <a:r>
              <a:rPr lang="en-US" sz="2000" dirty="0" err="1" smtClean="0"/>
              <a:t>std</a:t>
            </a:r>
            <a:r>
              <a:rPr lang="en-US" sz="2000" dirty="0" smtClean="0"/>
              <a:t> from the JPL mascon solution.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53" y="1582446"/>
            <a:ext cx="472664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5 - Spatial </a:t>
            </a:r>
            <a:r>
              <a:rPr lang="en-CA" sz="3600" dirty="0" smtClean="0"/>
              <a:t>Downscaling by SCVCM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01569"/>
            <a:ext cx="3429000" cy="5432293"/>
          </a:xfrm>
        </p:spPr>
        <p:txBody>
          <a:bodyPr>
            <a:noAutofit/>
          </a:bodyPr>
          <a:lstStyle/>
          <a:p>
            <a:r>
              <a:rPr lang="en-US" sz="1000" dirty="0" smtClean="0"/>
              <a:t>Specify the JPL Mascon GRACE TWS data file in </a:t>
            </a:r>
            <a:r>
              <a:rPr lang="en-US" sz="1000" dirty="0" err="1" smtClean="0"/>
              <a:t>NetCDF</a:t>
            </a:r>
            <a:r>
              <a:rPr lang="en-US" sz="1000" dirty="0" smtClean="0"/>
              <a:t> format (downloaded from JPL GRACE data product website)</a:t>
            </a:r>
          </a:p>
          <a:p>
            <a:r>
              <a:rPr lang="en-US" sz="1000" dirty="0" smtClean="0"/>
              <a:t>Specify the JPL Mascon Id in the Canada LCC grid</a:t>
            </a:r>
          </a:p>
          <a:p>
            <a:r>
              <a:rPr lang="en-US" sz="1000" dirty="0"/>
              <a:t>Specify monthly EALCO TWSA </a:t>
            </a:r>
            <a:r>
              <a:rPr lang="en-US" sz="1000" dirty="0" smtClean="0"/>
              <a:t>time series and their metadata (from step 1)</a:t>
            </a:r>
          </a:p>
          <a:p>
            <a:r>
              <a:rPr lang="en-US" sz="1000" dirty="0"/>
              <a:t>Specify </a:t>
            </a:r>
            <a:r>
              <a:rPr lang="en-US" sz="1000" dirty="0" smtClean="0"/>
              <a:t>the EALCO </a:t>
            </a:r>
            <a:r>
              <a:rPr lang="en-US" sz="1000" dirty="0"/>
              <a:t>Baseline data file (from step 1)</a:t>
            </a:r>
            <a:endParaRPr lang="en-US" sz="1000" dirty="0" smtClean="0"/>
          </a:p>
          <a:p>
            <a:r>
              <a:rPr lang="en-US" sz="1000" dirty="0"/>
              <a:t>Specify </a:t>
            </a:r>
            <a:r>
              <a:rPr lang="en-US" sz="1000" dirty="0" smtClean="0"/>
              <a:t>the matched monthly GRACE </a:t>
            </a:r>
            <a:r>
              <a:rPr lang="en-US" sz="1000" dirty="0"/>
              <a:t>TWSA time </a:t>
            </a:r>
            <a:r>
              <a:rPr lang="en-US" sz="1000" dirty="0" smtClean="0"/>
              <a:t>series (from step 4)</a:t>
            </a:r>
          </a:p>
          <a:p>
            <a:r>
              <a:rPr lang="en-US" sz="1000" dirty="0" smtClean="0"/>
              <a:t>Specify the Variance Component Estimation Model Option</a:t>
            </a:r>
          </a:p>
          <a:p>
            <a:r>
              <a:rPr lang="en-US" sz="1000" dirty="0" smtClean="0"/>
              <a:t>Check the “Apply gain factors for leakage errors” and specify the scale gain factors file (from step 3)</a:t>
            </a:r>
          </a:p>
          <a:p>
            <a:r>
              <a:rPr lang="en-US" sz="1000" dirty="0" smtClean="0"/>
              <a:t>Specify the output data folder by browsing a 2-band ENVI header file</a:t>
            </a:r>
          </a:p>
          <a:p>
            <a:r>
              <a:rPr lang="en-US" sz="1000" dirty="0" smtClean="0"/>
              <a:t>Click on the button “Spatial Data assimilation By SCVCM”</a:t>
            </a:r>
          </a:p>
          <a:p>
            <a:r>
              <a:rPr lang="en-US" sz="1000" dirty="0"/>
              <a:t>Output (A binary float32 data file with two bands per month. The first band is the assimilated GRACE TWSA. The second band is the estimated </a:t>
            </a:r>
            <a:r>
              <a:rPr lang="en-US" sz="1000" dirty="0" err="1"/>
              <a:t>std</a:t>
            </a:r>
            <a:r>
              <a:rPr lang="en-US" sz="1000" dirty="0"/>
              <a:t> by the SCVCM </a:t>
            </a:r>
            <a:r>
              <a:rPr lang="en-US" sz="1000" dirty="0" smtClean="0"/>
              <a:t>): </a:t>
            </a:r>
          </a:p>
          <a:p>
            <a:pPr lvl="1"/>
            <a:r>
              <a:rPr lang="en-US" sz="1000" dirty="0"/>
              <a:t>Downscaled </a:t>
            </a:r>
            <a:r>
              <a:rPr lang="en-US" sz="1000" dirty="0" smtClean="0"/>
              <a:t>monthly </a:t>
            </a:r>
            <a:r>
              <a:rPr lang="en-US" sz="1000" dirty="0"/>
              <a:t>TWSA files in output folder  </a:t>
            </a:r>
            <a:r>
              <a:rPr lang="en-US" sz="1000" dirty="0" smtClean="0"/>
              <a:t>SD_TWSA</a:t>
            </a:r>
            <a:endParaRPr lang="en-US" sz="1000" dirty="0"/>
          </a:p>
          <a:p>
            <a:pPr lvl="1"/>
            <a:r>
              <a:rPr lang="en-US" sz="1000" dirty="0"/>
              <a:t>Estimated </a:t>
            </a:r>
            <a:r>
              <a:rPr lang="en-US" sz="1000" dirty="0" smtClean="0"/>
              <a:t>monthly </a:t>
            </a:r>
            <a:r>
              <a:rPr lang="en-US" sz="1000" dirty="0"/>
              <a:t>GSWSA files in output folder  </a:t>
            </a:r>
            <a:r>
              <a:rPr lang="en-US" sz="1000" dirty="0" smtClean="0"/>
              <a:t>SD_GSWSA</a:t>
            </a:r>
          </a:p>
          <a:p>
            <a:pPr lvl="1"/>
            <a:r>
              <a:rPr lang="en-US" sz="1000" dirty="0" smtClean="0"/>
              <a:t>In addition, following files contain all monthly data of different components. </a:t>
            </a:r>
          </a:p>
          <a:p>
            <a:pPr marL="400050" lvl="1" indent="0">
              <a:buNone/>
            </a:pPr>
            <a:r>
              <a:rPr lang="en-US" sz="900" dirty="0" smtClean="0"/>
              <a:t>EA_All_TWSA.dat – all monthly EALCO TWSA</a:t>
            </a:r>
          </a:p>
          <a:p>
            <a:pPr marL="400050" lvl="1" indent="0">
              <a:buNone/>
            </a:pPr>
            <a:r>
              <a:rPr lang="en-US" sz="900" dirty="0" smtClean="0"/>
              <a:t>GR_All_TWSA.dat – all monthly GRACE TWSA</a:t>
            </a:r>
          </a:p>
          <a:p>
            <a:pPr marL="400050" lvl="1" indent="0">
              <a:buNone/>
            </a:pPr>
            <a:r>
              <a:rPr lang="en-US" sz="900" dirty="0" smtClean="0"/>
              <a:t>SD_All_TWSA.dat – all monthly downscaled TWSA</a:t>
            </a:r>
          </a:p>
          <a:p>
            <a:pPr marL="400050" lvl="1" indent="0">
              <a:buNone/>
            </a:pPr>
            <a:r>
              <a:rPr lang="en-US" sz="900" dirty="0" smtClean="0"/>
              <a:t>SD_All_GWSA.dat – all estimated monthly GSWSA</a:t>
            </a:r>
          </a:p>
          <a:p>
            <a:pPr marL="400050" lvl="1" indent="0">
              <a:buNone/>
            </a:pPr>
            <a:r>
              <a:rPr lang="en-US" sz="900" dirty="0" smtClean="0"/>
              <a:t>SD_All_STWSA.dat – all simply scaled  monthly GRACE TWSA</a:t>
            </a:r>
            <a:endParaRPr lang="en-US" sz="900" dirty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    </a:t>
            </a:r>
            <a:endParaRPr lang="en-US" sz="1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69" y="1417638"/>
            <a:ext cx="472903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6 - Temporal </a:t>
            </a:r>
            <a:r>
              <a:rPr lang="en-CA" sz="3600" dirty="0"/>
              <a:t>D</a:t>
            </a:r>
            <a:r>
              <a:rPr lang="en-CA" sz="3600" dirty="0" smtClean="0"/>
              <a:t>ownscaling and Assimilation by SCVCM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/>
              <a:t>Specify the JPL Mascon GRACE TWS data file in </a:t>
            </a:r>
            <a:r>
              <a:rPr lang="en-US" sz="2500" dirty="0" err="1"/>
              <a:t>NetCDF</a:t>
            </a:r>
            <a:r>
              <a:rPr lang="en-US" sz="2500" dirty="0"/>
              <a:t> format (downloaded from JPL GRACE data product website)</a:t>
            </a:r>
          </a:p>
          <a:p>
            <a:r>
              <a:rPr lang="en-US" sz="2500" dirty="0"/>
              <a:t>Specify the JPL Mascon </a:t>
            </a:r>
            <a:r>
              <a:rPr lang="en-US" sz="2500" dirty="0" smtClean="0"/>
              <a:t>ID </a:t>
            </a:r>
            <a:r>
              <a:rPr lang="en-US" sz="2500" dirty="0"/>
              <a:t>in the Canada LCC grid</a:t>
            </a:r>
          </a:p>
          <a:p>
            <a:r>
              <a:rPr lang="en-US" sz="2500" dirty="0"/>
              <a:t>Specify </a:t>
            </a:r>
            <a:r>
              <a:rPr lang="en-US" sz="2500" dirty="0" smtClean="0"/>
              <a:t>daily </a:t>
            </a:r>
            <a:r>
              <a:rPr lang="en-US" sz="2500" dirty="0"/>
              <a:t>EALCO TWSA time series and their metadata (from step 1</a:t>
            </a:r>
            <a:r>
              <a:rPr lang="en-US" sz="2500" dirty="0" smtClean="0"/>
              <a:t>)</a:t>
            </a:r>
          </a:p>
          <a:p>
            <a:r>
              <a:rPr lang="en-CA" sz="2500" dirty="0"/>
              <a:t>Specify the EALCO Baseline data file (from step 1)</a:t>
            </a:r>
          </a:p>
          <a:p>
            <a:r>
              <a:rPr lang="en-US" sz="2500" dirty="0" smtClean="0"/>
              <a:t>Specify </a:t>
            </a:r>
            <a:r>
              <a:rPr lang="en-US" sz="2500" dirty="0"/>
              <a:t>the </a:t>
            </a:r>
            <a:r>
              <a:rPr lang="en-US" sz="2500" dirty="0" smtClean="0"/>
              <a:t>spatially downscaled </a:t>
            </a:r>
            <a:r>
              <a:rPr lang="en-US" sz="2500" dirty="0"/>
              <a:t>monthly GRACE TWSA time series (from step </a:t>
            </a:r>
            <a:r>
              <a:rPr lang="en-US" sz="2500" dirty="0" smtClean="0"/>
              <a:t>5)</a:t>
            </a:r>
            <a:endParaRPr lang="en-US" sz="2500" dirty="0"/>
          </a:p>
          <a:p>
            <a:r>
              <a:rPr lang="en-US" sz="2500" dirty="0"/>
              <a:t>Specify the Variance Component Estimation Model Option</a:t>
            </a:r>
          </a:p>
          <a:p>
            <a:r>
              <a:rPr lang="en-US" sz="2500" dirty="0"/>
              <a:t>Check the “Apply gain factors for leakage errors</a:t>
            </a:r>
            <a:r>
              <a:rPr lang="en-US" sz="2500" dirty="0" smtClean="0"/>
              <a:t>”</a:t>
            </a:r>
          </a:p>
          <a:p>
            <a:r>
              <a:rPr lang="en-US" sz="2500" dirty="0" smtClean="0"/>
              <a:t>Specify </a:t>
            </a:r>
            <a:r>
              <a:rPr lang="en-US" sz="2500" dirty="0"/>
              <a:t>the output data folder by browsing a 2-band ENVI header file</a:t>
            </a:r>
          </a:p>
          <a:p>
            <a:r>
              <a:rPr lang="en-US" sz="2500" dirty="0"/>
              <a:t>Click on the button </a:t>
            </a:r>
            <a:r>
              <a:rPr lang="en-US" sz="2500" dirty="0" smtClean="0"/>
              <a:t>“Temporal </a:t>
            </a:r>
            <a:r>
              <a:rPr lang="en-US" sz="2500" dirty="0"/>
              <a:t>Data </a:t>
            </a:r>
            <a:r>
              <a:rPr lang="en-US" sz="2500" dirty="0" smtClean="0"/>
              <a:t>Downscaling </a:t>
            </a:r>
            <a:r>
              <a:rPr lang="en-US" sz="2500" dirty="0"/>
              <a:t>By SCVCM”</a:t>
            </a:r>
          </a:p>
          <a:p>
            <a:r>
              <a:rPr lang="en-US" sz="2500" dirty="0"/>
              <a:t>Output</a:t>
            </a:r>
            <a:r>
              <a:rPr lang="en-US" sz="2500" dirty="0" smtClean="0"/>
              <a:t>: </a:t>
            </a:r>
          </a:p>
          <a:p>
            <a:pPr lvl="1"/>
            <a:r>
              <a:rPr lang="en-US" sz="2100" dirty="0" smtClean="0"/>
              <a:t>Downscaled daily TWSA files in output folder  STD_TWSA</a:t>
            </a:r>
          </a:p>
          <a:p>
            <a:pPr lvl="1"/>
            <a:r>
              <a:rPr lang="en-US" sz="2100" dirty="0" smtClean="0"/>
              <a:t>Estimated </a:t>
            </a:r>
            <a:r>
              <a:rPr lang="en-US" sz="2100" dirty="0"/>
              <a:t>daily </a:t>
            </a:r>
            <a:r>
              <a:rPr lang="en-US" sz="2100" dirty="0" smtClean="0"/>
              <a:t>GSWSA </a:t>
            </a:r>
            <a:r>
              <a:rPr lang="en-US" sz="2100" dirty="0"/>
              <a:t>files in output folder  </a:t>
            </a:r>
            <a:r>
              <a:rPr lang="en-US" sz="2100" dirty="0" smtClean="0"/>
              <a:t>STD_GSWSA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53" y="1559586"/>
            <a:ext cx="472664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39209</TotalTime>
  <Words>963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GRACE TWS Downscaling Program  (Matlab)</vt:lpstr>
      <vt:lpstr>Objective and Method</vt:lpstr>
      <vt:lpstr>Input Data</vt:lpstr>
      <vt:lpstr>Step 1 - Start the program interface</vt:lpstr>
      <vt:lpstr>Step 2 - Compute Daily/Monthly TWSA from Daily EALCO TWS Data</vt:lpstr>
      <vt:lpstr>Step 3 - Compute Gridded Scale Gain Factors from EALCO TWSA Monthly Data</vt:lpstr>
      <vt:lpstr>Step 4 - Retrieve Monthly GRACE TWSA and Sync to EALCO TWSA</vt:lpstr>
      <vt:lpstr>Step 5 - Spatial Downscaling by SCVCM</vt:lpstr>
      <vt:lpstr>Step 6 - Temporal Downscaling and Assimilation by SCVCM</vt:lpstr>
      <vt:lpstr>TWSA Monthly Time Series Analysis</vt:lpstr>
      <vt:lpstr>TWSA Daily Time Series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XIAOLIN</dc:creator>
  <cp:lastModifiedBy>Zhong, Detang</cp:lastModifiedBy>
  <cp:revision>172</cp:revision>
  <dcterms:created xsi:type="dcterms:W3CDTF">2011-09-27T03:33:29Z</dcterms:created>
  <dcterms:modified xsi:type="dcterms:W3CDTF">2020-11-26T03:10:00Z</dcterms:modified>
</cp:coreProperties>
</file>