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71" r:id="rId5"/>
    <p:sldId id="258" r:id="rId6"/>
    <p:sldId id="259" r:id="rId7"/>
    <p:sldId id="260" r:id="rId8"/>
    <p:sldId id="269" r:id="rId9"/>
    <p:sldId id="261" r:id="rId10"/>
    <p:sldId id="281" r:id="rId11"/>
    <p:sldId id="262" r:id="rId12"/>
    <p:sldId id="272" r:id="rId13"/>
    <p:sldId id="273" r:id="rId14"/>
    <p:sldId id="282" r:id="rId15"/>
    <p:sldId id="274" r:id="rId16"/>
    <p:sldId id="283" r:id="rId17"/>
    <p:sldId id="276" r:id="rId18"/>
    <p:sldId id="286" r:id="rId19"/>
    <p:sldId id="287" r:id="rId20"/>
    <p:sldId id="288" r:id="rId21"/>
    <p:sldId id="289" r:id="rId22"/>
    <p:sldId id="290" r:id="rId23"/>
    <p:sldId id="292" r:id="rId24"/>
    <p:sldId id="291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6" autoAdjust="0"/>
    <p:restoredTop sz="94660"/>
  </p:normalViewPr>
  <p:slideViewPr>
    <p:cSldViewPr>
      <p:cViewPr varScale="1">
        <p:scale>
          <a:sx n="128" d="100"/>
          <a:sy n="128" d="100"/>
        </p:scale>
        <p:origin x="8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2E31-694C-4175-8B9C-E95A874197EA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371601"/>
            <a:ext cx="83820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Sentinel-2 Image </a:t>
            </a:r>
            <a:r>
              <a:rPr lang="en-US" dirty="0"/>
              <a:t>Downscaling &amp; Vegetation Biophysical Parameter Retrieval Program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Detang Zhong</a:t>
            </a:r>
          </a:p>
          <a:p>
            <a:r>
              <a:rPr lang="en-US" dirty="0"/>
              <a:t>d</a:t>
            </a:r>
            <a:r>
              <a:rPr lang="en-US" dirty="0" smtClean="0"/>
              <a:t>etang.zhong@canada.ca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5 – </a:t>
            </a:r>
            <a:r>
              <a:rPr lang="en-CA" sz="3600" dirty="0" smtClean="0"/>
              <a:t>Crop Tile Images for a Subset by GDAL Translate Module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200400" cy="491741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Specify S2 Granule XML file</a:t>
            </a:r>
            <a:endParaRPr lang="en-US" sz="2000" i="1" dirty="0" smtClean="0"/>
          </a:p>
          <a:p>
            <a:r>
              <a:rPr lang="en-US" sz="2000" dirty="0" smtClean="0"/>
              <a:t>Specify the path to GDAL translate.exe</a:t>
            </a:r>
          </a:p>
          <a:p>
            <a:r>
              <a:rPr lang="en-US" sz="2000" dirty="0" smtClean="0"/>
              <a:t>Specify the UTM coordinates of the up left and lower right corners. </a:t>
            </a:r>
            <a:r>
              <a:rPr lang="en-US" sz="2000" b="1" dirty="0" smtClean="0">
                <a:solidFill>
                  <a:srgbClr val="FF0000"/>
                </a:solidFill>
              </a:rPr>
              <a:t>Important:</a:t>
            </a:r>
            <a:r>
              <a:rPr lang="en-US" sz="2000" dirty="0" smtClean="0"/>
              <a:t> the coordinates should match the grid of S2 images exactly. </a:t>
            </a:r>
          </a:p>
          <a:p>
            <a:r>
              <a:rPr lang="en-US" sz="2000" dirty="0"/>
              <a:t>Specify the image files to be cropped.</a:t>
            </a:r>
            <a:endParaRPr lang="en-US" sz="2000" dirty="0" smtClean="0"/>
          </a:p>
          <a:p>
            <a:r>
              <a:rPr lang="en-US" sz="2000" dirty="0" smtClean="0"/>
              <a:t>Specify an output folder</a:t>
            </a:r>
          </a:p>
          <a:p>
            <a:r>
              <a:rPr lang="en-US" sz="2000" dirty="0" smtClean="0"/>
              <a:t>Click on the button “OK”</a:t>
            </a:r>
          </a:p>
          <a:p>
            <a:r>
              <a:rPr lang="en-US" sz="2000" dirty="0" smtClean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Cropped subset image files in the output folder including the tile images in </a:t>
            </a:r>
            <a:r>
              <a:rPr lang="en-US" sz="2000" dirty="0" err="1" smtClean="0"/>
              <a:t>geotiff</a:t>
            </a:r>
            <a:r>
              <a:rPr lang="en-US" sz="2000" dirty="0" smtClean="0"/>
              <a:t> format.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59586"/>
            <a:ext cx="4680000" cy="41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6 – Downscale/U</a:t>
            </a:r>
            <a:r>
              <a:rPr lang="en-CA" sz="3600" dirty="0" err="1" smtClean="0"/>
              <a:t>nify</a:t>
            </a:r>
            <a:r>
              <a:rPr lang="en-CA" sz="3600" dirty="0" smtClean="0"/>
              <a:t> Resolutions for All Bands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01569"/>
            <a:ext cx="3886200" cy="5432293"/>
          </a:xfrm>
        </p:spPr>
        <p:txBody>
          <a:bodyPr>
            <a:noAutofit/>
          </a:bodyPr>
          <a:lstStyle/>
          <a:p>
            <a:r>
              <a:rPr lang="en-US" sz="2000" dirty="0" smtClean="0"/>
              <a:t>Specify the 10m resolution reference image file</a:t>
            </a:r>
          </a:p>
          <a:p>
            <a:r>
              <a:rPr lang="en-US" sz="2000" dirty="0" smtClean="0"/>
              <a:t>Specify input image files folder</a:t>
            </a:r>
          </a:p>
          <a:p>
            <a:r>
              <a:rPr lang="en-US" sz="2000" dirty="0"/>
              <a:t>Specify </a:t>
            </a:r>
            <a:r>
              <a:rPr lang="en-US" sz="2000" dirty="0" smtClean="0"/>
              <a:t>output image files folder</a:t>
            </a:r>
          </a:p>
          <a:p>
            <a:r>
              <a:rPr lang="en-US" sz="2000" dirty="0" smtClean="0"/>
              <a:t>Select one of the scaling resolution methods </a:t>
            </a:r>
          </a:p>
          <a:p>
            <a:r>
              <a:rPr lang="en-US" sz="2000" dirty="0" smtClean="0"/>
              <a:t>Click on the button “Process”</a:t>
            </a:r>
          </a:p>
          <a:p>
            <a:r>
              <a:rPr lang="en-US" sz="2000" dirty="0" smtClean="0"/>
              <a:t>Output: Up/Down sampled </a:t>
            </a:r>
            <a:r>
              <a:rPr lang="en-US" sz="2000" dirty="0"/>
              <a:t>10m or </a:t>
            </a:r>
            <a:r>
              <a:rPr lang="en-US" sz="2000" dirty="0" smtClean="0"/>
              <a:t>20m </a:t>
            </a:r>
            <a:r>
              <a:rPr lang="en-US" sz="2000" dirty="0"/>
              <a:t>resolution </a:t>
            </a:r>
            <a:r>
              <a:rPr lang="en-US" sz="2000" dirty="0" smtClean="0"/>
              <a:t>images for all bands</a:t>
            </a:r>
            <a:r>
              <a:rPr lang="en-US" sz="2000" dirty="0"/>
              <a:t>. (</a:t>
            </a:r>
            <a:r>
              <a:rPr lang="en-US" sz="2000" dirty="0">
                <a:solidFill>
                  <a:srgbClr val="FF0000"/>
                </a:solidFill>
              </a:rPr>
              <a:t>Note:</a:t>
            </a:r>
            <a:r>
              <a:rPr lang="en-US" sz="2000" dirty="0"/>
              <a:t> 20m resolution images are just </a:t>
            </a:r>
            <a:r>
              <a:rPr lang="en-US" sz="2000" dirty="0" smtClean="0"/>
              <a:t>copied from source files)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Important:</a:t>
            </a:r>
            <a:r>
              <a:rPr lang="en-US" sz="2000" dirty="0" smtClean="0"/>
              <a:t> The input folder should have all images files listed on the right:</a:t>
            </a:r>
          </a:p>
          <a:p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    </a:t>
            </a:r>
            <a:endParaRPr lang="en-US" sz="1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000" dirty="0"/>
          </a:p>
          <a:p>
            <a:pPr>
              <a:buNone/>
            </a:pP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30" y="4092795"/>
            <a:ext cx="2918290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530" y="1442400"/>
            <a:ext cx="424467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7 – VBPR (</a:t>
            </a:r>
            <a:r>
              <a:rPr lang="en-CA" sz="3600" dirty="0" smtClean="0"/>
              <a:t>Estimate Bio Variables)</a:t>
            </a:r>
            <a:br>
              <a:rPr lang="en-CA" sz="3600" dirty="0" smtClean="0"/>
            </a:br>
            <a:r>
              <a:rPr lang="en-CA" sz="3600" dirty="0" smtClean="0"/>
              <a:t>by SL2P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200400" cy="491741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Specify </a:t>
            </a:r>
            <a:r>
              <a:rPr lang="en-CA" sz="2000" dirty="0" smtClean="0"/>
              <a:t>a reference </a:t>
            </a:r>
            <a:r>
              <a:rPr lang="en-CA" sz="2000" dirty="0"/>
              <a:t>image </a:t>
            </a:r>
            <a:r>
              <a:rPr lang="en-CA" sz="2000" dirty="0" smtClean="0"/>
              <a:t>file (10m or 20m resolution)</a:t>
            </a:r>
            <a:endParaRPr lang="en-CA" sz="2000" dirty="0"/>
          </a:p>
          <a:p>
            <a:r>
              <a:rPr lang="en-CA" sz="2000" dirty="0"/>
              <a:t>Specify input image files </a:t>
            </a:r>
            <a:r>
              <a:rPr lang="en-CA" sz="2000" dirty="0" smtClean="0"/>
              <a:t>folder</a:t>
            </a:r>
          </a:p>
          <a:p>
            <a:r>
              <a:rPr lang="en-CA" sz="2000" dirty="0" smtClean="0"/>
              <a:t>Specify input view angle files folder</a:t>
            </a:r>
            <a:endParaRPr lang="en-CA" sz="2000" dirty="0"/>
          </a:p>
          <a:p>
            <a:r>
              <a:rPr lang="en-US" sz="2000" dirty="0" smtClean="0"/>
              <a:t>Specify an output folder</a:t>
            </a:r>
          </a:p>
          <a:p>
            <a:r>
              <a:rPr lang="en-US" sz="2000" dirty="0" smtClean="0"/>
              <a:t>Click on the button “Process”</a:t>
            </a:r>
          </a:p>
          <a:p>
            <a:r>
              <a:rPr lang="en-US" sz="2000" dirty="0" smtClean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Estimated BIO Variable files in the output folder (</a:t>
            </a:r>
            <a:r>
              <a:rPr lang="en-US" sz="2000" dirty="0" err="1" smtClean="0"/>
              <a:t>geotiff</a:t>
            </a:r>
            <a:r>
              <a:rPr lang="en-US" sz="2000" dirty="0" smtClean="0"/>
              <a:t> format).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00" y="1708954"/>
            <a:ext cx="5040000" cy="30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8 – VBPR (</a:t>
            </a:r>
            <a:r>
              <a:rPr lang="en-CA" sz="3600" dirty="0" smtClean="0"/>
              <a:t>Estimate Bio Variables) </a:t>
            </a:r>
            <a:br>
              <a:rPr lang="en-CA" sz="3600" dirty="0" smtClean="0"/>
            </a:br>
            <a:r>
              <a:rPr lang="en-CA" sz="3600" dirty="0" smtClean="0"/>
              <a:t>by ALR-SL2P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200400" cy="491741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Specify </a:t>
            </a:r>
            <a:r>
              <a:rPr lang="en-CA" sz="2000" dirty="0" smtClean="0"/>
              <a:t>a reference </a:t>
            </a:r>
            <a:r>
              <a:rPr lang="en-CA" sz="2000" dirty="0"/>
              <a:t>image </a:t>
            </a:r>
            <a:r>
              <a:rPr lang="en-CA" sz="2000" dirty="0" smtClean="0"/>
              <a:t>file (10m or 20m resolution)</a:t>
            </a:r>
            <a:endParaRPr lang="en-CA" sz="2000" dirty="0"/>
          </a:p>
          <a:p>
            <a:r>
              <a:rPr lang="en-CA" sz="2000" dirty="0"/>
              <a:t>Specify input image files </a:t>
            </a:r>
            <a:r>
              <a:rPr lang="en-CA" sz="2000" dirty="0" smtClean="0"/>
              <a:t>folder</a:t>
            </a:r>
          </a:p>
          <a:p>
            <a:r>
              <a:rPr lang="en-CA" sz="2000" dirty="0" smtClean="0"/>
              <a:t>Specify SL2P result input files folder</a:t>
            </a:r>
            <a:endParaRPr lang="en-CA" sz="2000" dirty="0"/>
          </a:p>
          <a:p>
            <a:r>
              <a:rPr lang="en-US" sz="2000" dirty="0" smtClean="0"/>
              <a:t>Specify an output folder</a:t>
            </a:r>
          </a:p>
          <a:p>
            <a:r>
              <a:rPr lang="en-US" sz="2000" dirty="0" smtClean="0"/>
              <a:t>Click on the button “Process”</a:t>
            </a:r>
          </a:p>
          <a:p>
            <a:r>
              <a:rPr lang="en-US" sz="2000" dirty="0" smtClean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Estimated BIO Variable files in the output folder.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76400"/>
            <a:ext cx="5040000" cy="31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9 – Pair Estimated </a:t>
            </a:r>
            <a:r>
              <a:rPr lang="en-CA" sz="3600" dirty="0" smtClean="0"/>
              <a:t>Bio Variables </a:t>
            </a:r>
            <a:br>
              <a:rPr lang="en-CA" sz="3600" dirty="0" smtClean="0"/>
            </a:br>
            <a:r>
              <a:rPr lang="en-CA" sz="3600" dirty="0" smtClean="0"/>
              <a:t>with In-Situ Measurements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200400" cy="491741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Specify input </a:t>
            </a:r>
            <a:r>
              <a:rPr lang="en-CA" sz="2000" dirty="0" err="1" smtClean="0"/>
              <a:t>InSitu</a:t>
            </a:r>
            <a:r>
              <a:rPr lang="en-CA" sz="2000" dirty="0" smtClean="0"/>
              <a:t> BIO variable data file</a:t>
            </a:r>
            <a:endParaRPr lang="en-CA" sz="2000" dirty="0"/>
          </a:p>
          <a:p>
            <a:r>
              <a:rPr lang="en-CA" sz="2000" dirty="0"/>
              <a:t>Specify </a:t>
            </a:r>
            <a:r>
              <a:rPr lang="en-CA" sz="2000" dirty="0" smtClean="0"/>
              <a:t>an estimated BIO variable data folder</a:t>
            </a:r>
          </a:p>
          <a:p>
            <a:r>
              <a:rPr lang="en-CA" sz="2000" dirty="0" smtClean="0"/>
              <a:t>Specify the estimation method</a:t>
            </a:r>
          </a:p>
          <a:p>
            <a:r>
              <a:rPr lang="en-US" sz="2000" dirty="0" smtClean="0"/>
              <a:t>Specify an output folder</a:t>
            </a:r>
          </a:p>
          <a:p>
            <a:r>
              <a:rPr lang="en-US" sz="2000" dirty="0" smtClean="0"/>
              <a:t>Click on the button “Process”</a:t>
            </a:r>
          </a:p>
          <a:p>
            <a:r>
              <a:rPr lang="en-US" sz="2000" dirty="0" smtClean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Evaluation results in the output folder.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823" y="1647259"/>
            <a:ext cx="4680000" cy="23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10 – </a:t>
            </a:r>
            <a:r>
              <a:rPr lang="en-CA" sz="3600" dirty="0" smtClean="0"/>
              <a:t>Evaluation of Bio Variables </a:t>
            </a:r>
            <a:br>
              <a:rPr lang="en-CA" sz="3600" dirty="0" smtClean="0"/>
            </a:br>
            <a:r>
              <a:rPr lang="en-CA" sz="3600" dirty="0" smtClean="0"/>
              <a:t>Using In-Situ Measurements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200400" cy="491741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Specify input </a:t>
            </a:r>
            <a:r>
              <a:rPr lang="en-CA" sz="2000" dirty="0" err="1" smtClean="0"/>
              <a:t>InSitu</a:t>
            </a:r>
            <a:r>
              <a:rPr lang="en-CA" sz="2000" dirty="0" smtClean="0"/>
              <a:t> BIO variable data file</a:t>
            </a:r>
            <a:endParaRPr lang="en-CA" sz="2000" dirty="0"/>
          </a:p>
          <a:p>
            <a:r>
              <a:rPr lang="en-CA" sz="2000" dirty="0"/>
              <a:t>Specify </a:t>
            </a:r>
            <a:r>
              <a:rPr lang="en-CA" sz="2000" dirty="0" smtClean="0"/>
              <a:t>the matched BIO variable data folder</a:t>
            </a:r>
          </a:p>
          <a:p>
            <a:r>
              <a:rPr lang="en-CA" sz="2000" dirty="0" smtClean="0"/>
              <a:t>Specify the estimation method</a:t>
            </a:r>
          </a:p>
          <a:p>
            <a:r>
              <a:rPr lang="en-US" sz="2000" dirty="0" smtClean="0"/>
              <a:t>Specify an output folder</a:t>
            </a:r>
          </a:p>
          <a:p>
            <a:r>
              <a:rPr lang="en-US" sz="2000" dirty="0" smtClean="0"/>
              <a:t>Click on the button “Process”</a:t>
            </a:r>
          </a:p>
          <a:p>
            <a:r>
              <a:rPr lang="en-US" sz="2000" dirty="0" smtClean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Evaluation results in the output folder.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76400"/>
            <a:ext cx="5040000" cy="255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Visual comparison of 10m resolution images downscaled by 5 different methods</a:t>
            </a:r>
          </a:p>
          <a:p>
            <a:r>
              <a:rPr lang="en-CA" dirty="0" smtClean="0"/>
              <a:t>SL2P BIO variables vs. the in-situ field measurements</a:t>
            </a:r>
          </a:p>
          <a:p>
            <a:r>
              <a:rPr lang="en-CA" dirty="0" smtClean="0"/>
              <a:t>ALR-SL2P BIO variables vs. the in-situ field measurements</a:t>
            </a:r>
          </a:p>
          <a:p>
            <a:r>
              <a:rPr lang="en-CA" dirty="0" smtClean="0"/>
              <a:t>Comparison statistics of SL2P and ALR-SL2P BIO variables </a:t>
            </a:r>
            <a:r>
              <a:rPr lang="en-CA" dirty="0"/>
              <a:t>vs. the </a:t>
            </a:r>
            <a:r>
              <a:rPr lang="en-CA" dirty="0" smtClean="0"/>
              <a:t>in-situ </a:t>
            </a:r>
            <a:r>
              <a:rPr lang="en-CA" dirty="0"/>
              <a:t>measurements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3458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3849" y="3441237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D1-10m</a:t>
            </a:r>
          </a:p>
          <a:p>
            <a:r>
              <a:rPr lang="en-CA" sz="1600" dirty="0" smtClean="0"/>
              <a:t>ATPRK_MS</a:t>
            </a:r>
            <a:endParaRPr lang="en-CA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8872" y="5624723"/>
            <a:ext cx="111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D</a:t>
            </a:r>
            <a:r>
              <a:rPr lang="en-CA" sz="1600" dirty="0" smtClean="0"/>
              <a:t>2-10m</a:t>
            </a:r>
          </a:p>
          <a:p>
            <a:r>
              <a:rPr lang="en-CA" sz="1600" dirty="0" smtClean="0"/>
              <a:t>ATPRK-PAN</a:t>
            </a:r>
            <a:endParaRPr lang="en-CA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119" y="1133814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R-20m</a:t>
            </a:r>
          </a:p>
          <a:p>
            <a:r>
              <a:rPr lang="en-CA" sz="1600" dirty="0" smtClean="0"/>
              <a:t>Original</a:t>
            </a:r>
            <a:endParaRPr lang="en-CA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696200" y="1101335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R-10m</a:t>
            </a:r>
          </a:p>
          <a:p>
            <a:r>
              <a:rPr lang="en-CA" sz="1600" dirty="0" err="1" smtClean="0"/>
              <a:t>Bicubic</a:t>
            </a:r>
            <a:endParaRPr lang="en-CA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96200" y="3333951"/>
            <a:ext cx="980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D3-10m</a:t>
            </a:r>
          </a:p>
          <a:p>
            <a:r>
              <a:rPr lang="en-CA" sz="1600" dirty="0" err="1" smtClean="0"/>
              <a:t>SupReME</a:t>
            </a:r>
            <a:endParaRPr lang="en-CA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89954" y="5624723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D4-10m</a:t>
            </a:r>
          </a:p>
          <a:p>
            <a:r>
              <a:rPr lang="en-CA" sz="1600" dirty="0" smtClean="0"/>
              <a:t>DSen2</a:t>
            </a:r>
            <a:endParaRPr lang="en-CA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81" y="385997"/>
            <a:ext cx="2976511" cy="208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46" y="381000"/>
            <a:ext cx="2945179" cy="208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99" y="2562809"/>
            <a:ext cx="2949575" cy="208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519" y="4739621"/>
            <a:ext cx="2938992" cy="208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936" y="2562809"/>
            <a:ext cx="2953218" cy="2088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936" y="4739621"/>
            <a:ext cx="2932830" cy="208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76401" y="7785"/>
            <a:ext cx="563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Band 06-8A-12 false color image comparisons (</a:t>
            </a:r>
            <a:r>
              <a:rPr lang="en-CA" sz="1600" dirty="0" err="1" smtClean="0"/>
              <a:t>Wabush</a:t>
            </a:r>
            <a:r>
              <a:rPr lang="en-CA" sz="1600" dirty="0" smtClean="0"/>
              <a:t> test area)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8251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838" y="3462086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D1-10m</a:t>
            </a:r>
          </a:p>
          <a:p>
            <a:r>
              <a:rPr lang="en-CA" sz="1600" dirty="0" smtClean="0"/>
              <a:t>ATPRK_MS</a:t>
            </a:r>
            <a:endParaRPr lang="en-CA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4838" y="5624723"/>
            <a:ext cx="111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D</a:t>
            </a:r>
            <a:r>
              <a:rPr lang="en-CA" sz="1600" dirty="0" smtClean="0"/>
              <a:t>2-10m</a:t>
            </a:r>
          </a:p>
          <a:p>
            <a:r>
              <a:rPr lang="en-CA" sz="1600" dirty="0" smtClean="0"/>
              <a:t>ATPRK-PAN</a:t>
            </a:r>
            <a:endParaRPr lang="en-CA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5411" y="1132612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R-20m</a:t>
            </a:r>
          </a:p>
          <a:p>
            <a:r>
              <a:rPr lang="en-CA" sz="1600" dirty="0" smtClean="0"/>
              <a:t>Original</a:t>
            </a:r>
            <a:endParaRPr lang="en-CA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001000" y="108900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R-10m</a:t>
            </a:r>
          </a:p>
          <a:p>
            <a:r>
              <a:rPr lang="en-CA" sz="1600" dirty="0" err="1" smtClean="0"/>
              <a:t>Bicubic</a:t>
            </a:r>
            <a:endParaRPr lang="en-CA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001000" y="3311922"/>
            <a:ext cx="980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D3-10m</a:t>
            </a:r>
          </a:p>
          <a:p>
            <a:r>
              <a:rPr lang="en-CA" sz="1600" dirty="0" err="1" smtClean="0"/>
              <a:t>SupReME</a:t>
            </a:r>
            <a:endParaRPr lang="en-CA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964931" y="5620639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D4-10m</a:t>
            </a:r>
          </a:p>
          <a:p>
            <a:r>
              <a:rPr lang="en-CA" sz="1600" dirty="0" smtClean="0"/>
              <a:t>DSen2</a:t>
            </a:r>
            <a:endParaRPr lang="en-CA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1" y="7785"/>
            <a:ext cx="563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BIO Variable LAI image comparisons (Manitoba test area)</a:t>
            </a:r>
            <a:endParaRPr lang="en-C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32" y="381000"/>
            <a:ext cx="3258379" cy="208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44" y="392953"/>
            <a:ext cx="3266268" cy="20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32" y="2560310"/>
            <a:ext cx="3263183" cy="20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132" y="4739621"/>
            <a:ext cx="3277228" cy="208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946" y="2570181"/>
            <a:ext cx="3243760" cy="20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4081" y="4748129"/>
            <a:ext cx="3251625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838" y="3462086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D1-10m</a:t>
            </a:r>
          </a:p>
          <a:p>
            <a:r>
              <a:rPr lang="en-CA" sz="1600" dirty="0" smtClean="0"/>
              <a:t>ATPRK_MS</a:t>
            </a:r>
            <a:endParaRPr lang="en-CA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4838" y="5624723"/>
            <a:ext cx="111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D</a:t>
            </a:r>
            <a:r>
              <a:rPr lang="en-CA" sz="1600" dirty="0" smtClean="0"/>
              <a:t>2-10m</a:t>
            </a:r>
          </a:p>
          <a:p>
            <a:r>
              <a:rPr lang="en-CA" sz="1600" dirty="0" smtClean="0"/>
              <a:t>ATPRK-PAN</a:t>
            </a:r>
            <a:endParaRPr lang="en-CA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5411" y="1132612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R-20m</a:t>
            </a:r>
          </a:p>
          <a:p>
            <a:r>
              <a:rPr lang="en-CA" sz="1600" dirty="0" smtClean="0"/>
              <a:t>Original</a:t>
            </a:r>
            <a:endParaRPr lang="en-CA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001000" y="108900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R-10m</a:t>
            </a:r>
          </a:p>
          <a:p>
            <a:r>
              <a:rPr lang="en-CA" sz="1600" dirty="0" err="1" smtClean="0"/>
              <a:t>Bicubic</a:t>
            </a:r>
            <a:endParaRPr lang="en-CA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001000" y="3311922"/>
            <a:ext cx="980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D3-10m</a:t>
            </a:r>
          </a:p>
          <a:p>
            <a:r>
              <a:rPr lang="en-CA" sz="1600" dirty="0" err="1" smtClean="0"/>
              <a:t>SupReME</a:t>
            </a:r>
            <a:endParaRPr lang="en-CA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964931" y="5620639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D4-10m</a:t>
            </a:r>
          </a:p>
          <a:p>
            <a:r>
              <a:rPr lang="en-CA" sz="1600" dirty="0" smtClean="0"/>
              <a:t>DSen2</a:t>
            </a:r>
            <a:endParaRPr lang="en-CA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1" y="7785"/>
            <a:ext cx="563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BIO Variable FAPAR image comparisons (Manitoba test area)</a:t>
            </a:r>
            <a:endParaRPr lang="en-CA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52" y="409324"/>
            <a:ext cx="3254663" cy="208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46" y="392233"/>
            <a:ext cx="3266268" cy="208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32" y="2570181"/>
            <a:ext cx="3263183" cy="208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567" y="4736886"/>
            <a:ext cx="3271748" cy="208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946" y="2570181"/>
            <a:ext cx="3246785" cy="208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013" y="4748129"/>
            <a:ext cx="3268649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 and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Objective: Unify Sentinel-2 image resolutions from 20m to 10m for Vegetation </a:t>
            </a:r>
            <a:r>
              <a:rPr lang="en-CA" dirty="0"/>
              <a:t>Biophysical Parameter </a:t>
            </a:r>
            <a:r>
              <a:rPr lang="en-CA" dirty="0" smtClean="0"/>
              <a:t>Retrieval (VBPR). The downscaled images can be used for other applications.</a:t>
            </a:r>
          </a:p>
          <a:p>
            <a:r>
              <a:rPr lang="en-CA" dirty="0" smtClean="0"/>
              <a:t>Methods: Downscaling </a:t>
            </a:r>
            <a:r>
              <a:rPr lang="en-CA" dirty="0"/>
              <a:t>the 20m resolution bands </a:t>
            </a:r>
            <a:r>
              <a:rPr lang="en-CA" dirty="0" smtClean="0"/>
              <a:t>to 10m using the well-developed </a:t>
            </a:r>
            <a:r>
              <a:rPr lang="en-CA" dirty="0"/>
              <a:t>super-resolution </a:t>
            </a:r>
            <a:r>
              <a:rPr lang="en-CA" dirty="0" smtClean="0"/>
              <a:t>algorithms:</a:t>
            </a:r>
          </a:p>
          <a:p>
            <a:pPr lvl="1"/>
            <a:r>
              <a:rPr lang="en-CA" dirty="0" err="1" smtClean="0"/>
              <a:t>Bicubic</a:t>
            </a:r>
            <a:r>
              <a:rPr lang="en-CA" dirty="0" smtClean="0"/>
              <a:t> – </a:t>
            </a:r>
            <a:r>
              <a:rPr lang="en-CA" dirty="0" err="1" smtClean="0"/>
              <a:t>bicubic</a:t>
            </a:r>
            <a:r>
              <a:rPr lang="en-CA" dirty="0" smtClean="0"/>
              <a:t> spline interpolation (used for a comparison)</a:t>
            </a:r>
          </a:p>
          <a:p>
            <a:pPr lvl="1"/>
            <a:r>
              <a:rPr lang="en-CA" dirty="0"/>
              <a:t>ATPRK-MS – Area-To-Point Regression </a:t>
            </a:r>
            <a:r>
              <a:rPr lang="en-CA" dirty="0" smtClean="0"/>
              <a:t>Kriging </a:t>
            </a:r>
            <a:r>
              <a:rPr lang="en-CA" dirty="0" smtClean="0"/>
              <a:t>using </a:t>
            </a:r>
            <a:r>
              <a:rPr lang="en-CA" dirty="0" smtClean="0"/>
              <a:t>all </a:t>
            </a:r>
            <a:r>
              <a:rPr lang="en-CA" dirty="0"/>
              <a:t>10m bands for the synthesized </a:t>
            </a:r>
            <a:r>
              <a:rPr lang="en-CA" dirty="0" smtClean="0"/>
              <a:t>scheme </a:t>
            </a:r>
            <a:r>
              <a:rPr lang="en-CA" dirty="0"/>
              <a:t>(Wang et al., 2016)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ATPRK-PAN </a:t>
            </a:r>
            <a:r>
              <a:rPr lang="en-CA" dirty="0"/>
              <a:t>– Area-To-Point Regression Kriging </a:t>
            </a:r>
            <a:r>
              <a:rPr lang="en-CA" dirty="0" smtClean="0"/>
              <a:t>selecting </a:t>
            </a:r>
            <a:r>
              <a:rPr lang="en-CA" dirty="0"/>
              <a:t>a 10m band with the largest correlation coefficient (CC) for each 20m band for the synthesized </a:t>
            </a:r>
            <a:r>
              <a:rPr lang="en-CA" dirty="0" smtClean="0"/>
              <a:t>scheme </a:t>
            </a:r>
            <a:r>
              <a:rPr lang="en-CA" dirty="0" smtClean="0"/>
              <a:t>(Wang </a:t>
            </a:r>
            <a:r>
              <a:rPr lang="en-CA" dirty="0"/>
              <a:t>et al</a:t>
            </a:r>
            <a:r>
              <a:rPr lang="en-CA" dirty="0" smtClean="0"/>
              <a:t>., 2016</a:t>
            </a:r>
            <a:r>
              <a:rPr lang="en-CA" dirty="0"/>
              <a:t>) </a:t>
            </a:r>
            <a:endParaRPr lang="en-CA" dirty="0" smtClean="0"/>
          </a:p>
          <a:p>
            <a:pPr lvl="1"/>
            <a:r>
              <a:rPr lang="en-CA" dirty="0" err="1" smtClean="0"/>
              <a:t>SupReME</a:t>
            </a:r>
            <a:r>
              <a:rPr lang="en-CA" dirty="0" smtClean="0"/>
              <a:t> – A Super-Resolution </a:t>
            </a:r>
            <a:r>
              <a:rPr lang="en-CA" dirty="0"/>
              <a:t>Method based on inverting an explicit imaging model (</a:t>
            </a:r>
            <a:r>
              <a:rPr lang="en-CA" dirty="0" err="1"/>
              <a:t>Lanaras</a:t>
            </a:r>
            <a:r>
              <a:rPr lang="en-CA" dirty="0"/>
              <a:t> et al., 2017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DSen2 – </a:t>
            </a:r>
            <a:r>
              <a:rPr lang="en-CA" dirty="0"/>
              <a:t>A Super-Resolution Method based on </a:t>
            </a:r>
            <a:r>
              <a:rPr lang="en-CA" dirty="0" smtClean="0"/>
              <a:t>a deep </a:t>
            </a:r>
            <a:r>
              <a:rPr lang="en-CA" dirty="0"/>
              <a:t>machine learning </a:t>
            </a:r>
            <a:r>
              <a:rPr lang="en-CA" dirty="0" smtClean="0"/>
              <a:t>approach </a:t>
            </a:r>
            <a:r>
              <a:rPr lang="en-CA" dirty="0"/>
              <a:t>(</a:t>
            </a:r>
            <a:r>
              <a:rPr lang="en-CA" dirty="0" err="1"/>
              <a:t>Lanaras</a:t>
            </a:r>
            <a:r>
              <a:rPr lang="en-CA" dirty="0"/>
              <a:t> et al</a:t>
            </a:r>
            <a:r>
              <a:rPr lang="en-CA" dirty="0" smtClean="0"/>
              <a:t>., 2018)</a:t>
            </a:r>
          </a:p>
        </p:txBody>
      </p:sp>
    </p:spTree>
    <p:extLst>
      <p:ext uri="{BB962C8B-B14F-4D97-AF65-F5344CB8AC3E}">
        <p14:creationId xmlns:p14="http://schemas.microsoft.com/office/powerpoint/2010/main" val="12464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74505" y="321267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D1-10</a:t>
            </a:r>
            <a:endParaRPr lang="en-CA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63915" y="546032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D2-10</a:t>
            </a:r>
            <a:endParaRPr lang="en-CA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-28731" y="914400"/>
            <a:ext cx="49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R-20</a:t>
            </a:r>
            <a:endParaRPr lang="en-C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721976" y="91440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R-10</a:t>
            </a:r>
            <a:endParaRPr lang="en-C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632208" y="3212669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D3-10</a:t>
            </a:r>
            <a:endParaRPr lang="en-C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582628" y="545566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D4-10</a:t>
            </a:r>
            <a:endParaRPr lang="en-CA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8721" y="7785"/>
            <a:ext cx="6588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SL2P BIO variables vs. </a:t>
            </a:r>
            <a:r>
              <a:rPr lang="en-CA" sz="1600" dirty="0" smtClean="0"/>
              <a:t>the in-situ </a:t>
            </a:r>
            <a:r>
              <a:rPr lang="en-CA" sz="1600" dirty="0"/>
              <a:t>field </a:t>
            </a:r>
            <a:r>
              <a:rPr lang="en-CA" sz="1600" dirty="0" smtClean="0"/>
              <a:t>measurements (Manitoba test area)</a:t>
            </a:r>
            <a:endParaRPr lang="en-C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4" y="353513"/>
            <a:ext cx="3998550" cy="208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82" y="355871"/>
            <a:ext cx="4004465" cy="20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8" y="2539654"/>
            <a:ext cx="4009436" cy="20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082" y="2539654"/>
            <a:ext cx="4044000" cy="208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753761"/>
            <a:ext cx="4020891" cy="20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3082" y="4753761"/>
            <a:ext cx="4032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74505" y="321267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D1-10</a:t>
            </a:r>
            <a:endParaRPr lang="en-CA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63915" y="546032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D2-10</a:t>
            </a:r>
            <a:endParaRPr lang="en-CA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-28731" y="914400"/>
            <a:ext cx="49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R-20</a:t>
            </a:r>
            <a:endParaRPr lang="en-C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721976" y="91440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R-10</a:t>
            </a:r>
            <a:endParaRPr lang="en-C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632208" y="3212669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D3-10</a:t>
            </a:r>
            <a:endParaRPr lang="en-C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582628" y="545566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D4-10</a:t>
            </a:r>
            <a:endParaRPr lang="en-CA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8721" y="7785"/>
            <a:ext cx="6665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ALR-SL2P </a:t>
            </a:r>
            <a:r>
              <a:rPr lang="en-CA" sz="1600" dirty="0"/>
              <a:t>BIO variables vs. </a:t>
            </a:r>
            <a:r>
              <a:rPr lang="en-CA" sz="1600" dirty="0" smtClean="0"/>
              <a:t>the in-situ </a:t>
            </a:r>
            <a:r>
              <a:rPr lang="en-CA" sz="1600" dirty="0"/>
              <a:t>field </a:t>
            </a:r>
            <a:r>
              <a:rPr lang="en-CA" sz="1600" dirty="0" smtClean="0"/>
              <a:t>measurements (Manitoba test area)</a:t>
            </a:r>
            <a:endParaRPr lang="en-CA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6339"/>
            <a:ext cx="3881085" cy="208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82" y="346339"/>
            <a:ext cx="4050000" cy="208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01" y="2539654"/>
            <a:ext cx="4003487" cy="208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753761"/>
            <a:ext cx="4056000" cy="208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082" y="2538229"/>
            <a:ext cx="4056000" cy="208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082" y="4753761"/>
            <a:ext cx="3992114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LAI Validation Statistics via In-Situ Measurements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29958"/>
              </p:ext>
            </p:extLst>
          </p:nvPr>
        </p:nvGraphicFramePr>
        <p:xfrm>
          <a:off x="457200" y="1600200"/>
          <a:ext cx="82295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692206168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40359134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195264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8089180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26964459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00600245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976820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Method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RMSE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Bias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Slope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UAR%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47499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r>
                        <a:rPr lang="en-CA" sz="1400" dirty="0" smtClean="0"/>
                        <a:t>SL2P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R1-20 Original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68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R2-10 Cubic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446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D1-10 ATPRK 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17109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D2-10 ATPRK-PAN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445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D3-10 </a:t>
                      </a:r>
                      <a:r>
                        <a:rPr lang="en-CA" sz="1400" dirty="0" err="1" smtClean="0"/>
                        <a:t>SupReME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105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D4-10 DSen2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447140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r>
                        <a:rPr lang="en-CA" sz="1400" dirty="0" smtClean="0"/>
                        <a:t>ALR-SL2P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R1-20 Original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0630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R2-10 Cubic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1923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D1-10 ATPRK 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18112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D2-10 ATPRK-PAN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870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D3-10 </a:t>
                      </a:r>
                      <a:r>
                        <a:rPr lang="en-CA" sz="1400" dirty="0" err="1" smtClean="0"/>
                        <a:t>SupReME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1450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D4-10 DSen2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32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7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FCOVER Validation Statistics via In-Situ Measurements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802425"/>
              </p:ext>
            </p:extLst>
          </p:nvPr>
        </p:nvGraphicFramePr>
        <p:xfrm>
          <a:off x="457200" y="1600200"/>
          <a:ext cx="82295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692206168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40359134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195264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8089180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26964459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00600245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976820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Method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RMSE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Bias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Slope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UAR%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47499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r>
                        <a:rPr lang="en-CA" sz="1400" dirty="0" smtClean="0"/>
                        <a:t>SL2P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R1-20 Original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68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R2-10 Cubic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446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D1-10 ATPRK 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17109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D2-10 ATPRK-PAN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445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D3-10 </a:t>
                      </a:r>
                      <a:r>
                        <a:rPr lang="en-CA" sz="1400" dirty="0" err="1" smtClean="0"/>
                        <a:t>SupReME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105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D4-10 DSen2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447140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r>
                        <a:rPr lang="en-CA" sz="1400" dirty="0" smtClean="0"/>
                        <a:t>ALR-SL2P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R1-20 Original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0630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R2-10 Cubic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1923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D1-10 ATPRK 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18112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D2-10 ATPRK-PAN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870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D3-10 </a:t>
                      </a:r>
                      <a:r>
                        <a:rPr lang="en-CA" sz="1400" dirty="0" err="1" smtClean="0"/>
                        <a:t>SupReME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1450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D4-10 DSen2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32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720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CWC Validation Statistics via In-Situ Measurements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089960"/>
              </p:ext>
            </p:extLst>
          </p:nvPr>
        </p:nvGraphicFramePr>
        <p:xfrm>
          <a:off x="457200" y="1600200"/>
          <a:ext cx="82295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692206168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40359134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195264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8089180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26964459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00600245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5976820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Method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RMSE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Bias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Slope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UAR%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47499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r>
                        <a:rPr lang="en-CA" sz="1400" dirty="0" smtClean="0"/>
                        <a:t>SL2P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R1-20 Original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68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R2-10 Cubic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446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D1-10 ATPRK 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17109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D2-10 ATPRK-PAN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445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D3-10 </a:t>
                      </a:r>
                      <a:r>
                        <a:rPr lang="en-CA" sz="1400" dirty="0" err="1" smtClean="0"/>
                        <a:t>SupReME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105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D4-10 DSen2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447140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endParaRPr lang="en-CA" sz="1400" dirty="0" smtClean="0"/>
                    </a:p>
                    <a:p>
                      <a:pPr algn="ctr"/>
                      <a:r>
                        <a:rPr lang="en-CA" sz="1400" dirty="0" smtClean="0"/>
                        <a:t>ALR-SL2P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R1-20 Original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0630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R2-10 Cubic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1923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D1-10 ATPRK 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18112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D2-10 ATPRK-PAN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870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D3-10 </a:t>
                      </a:r>
                      <a:r>
                        <a:rPr lang="en-CA" sz="1400" dirty="0" err="1" smtClean="0"/>
                        <a:t>SupReME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1450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D4-10 DSen2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32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70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Status &amp; 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integrated super-resolution methods (ATPRK-MS, ATPRK-PAN, </a:t>
            </a:r>
            <a:r>
              <a:rPr lang="en-CA" dirty="0" err="1" smtClean="0"/>
              <a:t>SupReME</a:t>
            </a:r>
            <a:r>
              <a:rPr lang="en-CA" dirty="0" smtClean="0"/>
              <a:t> and DSEn2) all work properly. </a:t>
            </a:r>
          </a:p>
          <a:p>
            <a:r>
              <a:rPr lang="en-CA" dirty="0"/>
              <a:t>The preliminary </a:t>
            </a:r>
            <a:r>
              <a:rPr lang="en-CA" dirty="0" smtClean="0"/>
              <a:t>results show that </a:t>
            </a:r>
            <a:r>
              <a:rPr lang="en-CA" dirty="0"/>
              <a:t>ATPRK-MS, </a:t>
            </a:r>
            <a:r>
              <a:rPr lang="en-CA" dirty="0" smtClean="0"/>
              <a:t>ATPRK-PAN and DSEn2 are relatively better. DSen2 may give a better result by using local data to train the network.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73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MATLAB Version 2019b with following toolboxes:</a:t>
            </a:r>
          </a:p>
          <a:p>
            <a:pPr lvl="1"/>
            <a:r>
              <a:rPr lang="en-CA" dirty="0"/>
              <a:t>Deep Learning Toolbox</a:t>
            </a:r>
          </a:p>
          <a:p>
            <a:pPr lvl="1"/>
            <a:r>
              <a:rPr lang="en-CA" dirty="0" smtClean="0"/>
              <a:t>Statistics and Machine Learning Toolbox</a:t>
            </a:r>
          </a:p>
          <a:p>
            <a:pPr lvl="1"/>
            <a:r>
              <a:rPr lang="en-CA" dirty="0" smtClean="0"/>
              <a:t>Optimization Toolbox</a:t>
            </a:r>
          </a:p>
          <a:p>
            <a:pPr lvl="1"/>
            <a:r>
              <a:rPr lang="en-CA" dirty="0"/>
              <a:t>Image Processing Toolbox</a:t>
            </a:r>
          </a:p>
          <a:p>
            <a:pPr lvl="1"/>
            <a:r>
              <a:rPr lang="en-CA" dirty="0" smtClean="0"/>
              <a:t>Mapping </a:t>
            </a:r>
            <a:r>
              <a:rPr lang="en-CA" dirty="0"/>
              <a:t>Toolbox (optional</a:t>
            </a:r>
            <a:r>
              <a:rPr lang="en-CA" dirty="0" smtClean="0"/>
              <a:t>)</a:t>
            </a:r>
          </a:p>
          <a:p>
            <a:r>
              <a:rPr lang="en-CA" dirty="0" smtClean="0"/>
              <a:t>GDAL 2.3.2 Apps and Python 3.5</a:t>
            </a:r>
          </a:p>
          <a:p>
            <a:r>
              <a:rPr lang="en-CA" dirty="0" smtClean="0"/>
              <a:t>Sen2cor version 2.5.5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6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5885982" y="2157123"/>
            <a:ext cx="1981200" cy="4319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41"/>
            <a:ext cx="8229600" cy="1143000"/>
          </a:xfrm>
        </p:spPr>
        <p:txBody>
          <a:bodyPr/>
          <a:lstStyle/>
          <a:p>
            <a:r>
              <a:rPr lang="en-CA" dirty="0"/>
              <a:t>Workflow 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1344" y="1440010"/>
            <a:ext cx="1981200" cy="401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Data 5"/>
          <p:cNvSpPr/>
          <p:nvPr/>
        </p:nvSpPr>
        <p:spPr>
          <a:xfrm>
            <a:off x="5852879" y="1426411"/>
            <a:ext cx="1981200" cy="411162"/>
          </a:xfrm>
          <a:prstGeom prst="flowChartInputOutp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133600" y="4922946"/>
            <a:ext cx="1981200" cy="4109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4876800" y="4932356"/>
            <a:ext cx="1981200" cy="4109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429000" y="5709012"/>
            <a:ext cx="19812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63711" y="3194412"/>
            <a:ext cx="941882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048000" y="3194412"/>
            <a:ext cx="941882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132289" y="3194412"/>
            <a:ext cx="3259111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Data 12"/>
          <p:cNvSpPr/>
          <p:nvPr/>
        </p:nvSpPr>
        <p:spPr>
          <a:xfrm>
            <a:off x="2065519" y="3880212"/>
            <a:ext cx="738266" cy="41116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Data 13"/>
          <p:cNvSpPr/>
          <p:nvPr/>
        </p:nvSpPr>
        <p:spPr>
          <a:xfrm>
            <a:off x="3071734" y="3880212"/>
            <a:ext cx="738266" cy="41116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Data 14"/>
          <p:cNvSpPr/>
          <p:nvPr/>
        </p:nvSpPr>
        <p:spPr>
          <a:xfrm>
            <a:off x="4114800" y="3880212"/>
            <a:ext cx="738266" cy="411162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Data 15"/>
          <p:cNvSpPr/>
          <p:nvPr/>
        </p:nvSpPr>
        <p:spPr>
          <a:xfrm>
            <a:off x="4953000" y="3880212"/>
            <a:ext cx="738266" cy="411162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Data 16"/>
          <p:cNvSpPr/>
          <p:nvPr/>
        </p:nvSpPr>
        <p:spPr>
          <a:xfrm>
            <a:off x="5791200" y="3880212"/>
            <a:ext cx="738266" cy="411162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lowchart: Data 17"/>
          <p:cNvSpPr/>
          <p:nvPr/>
        </p:nvSpPr>
        <p:spPr>
          <a:xfrm>
            <a:off x="6659379" y="3880212"/>
            <a:ext cx="738266" cy="411162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Data 3"/>
          <p:cNvSpPr/>
          <p:nvPr/>
        </p:nvSpPr>
        <p:spPr>
          <a:xfrm>
            <a:off x="1051924" y="1441492"/>
            <a:ext cx="1981200" cy="411162"/>
          </a:xfrm>
          <a:prstGeom prst="flowChartInputOutp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1315239" y="1493184"/>
            <a:ext cx="147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S2 MSI L1C Data </a:t>
            </a:r>
            <a:endParaRPr lang="en-CA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90926" y="1470673"/>
            <a:ext cx="149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S2 MSI L2A Data </a:t>
            </a:r>
            <a:endParaRPr lang="en-CA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00367" y="1434516"/>
            <a:ext cx="168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Atmosphere Correction (Sen2Cor)</a:t>
            </a:r>
            <a:endParaRPr lang="en-C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38341" y="3171745"/>
            <a:ext cx="28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Downscale to 10m </a:t>
            </a:r>
          </a:p>
          <a:p>
            <a:pPr algn="ctr"/>
            <a:r>
              <a:rPr lang="en-CA" sz="1200" dirty="0" smtClean="0"/>
              <a:t>(ATPRK-MS, ATPRK-PAN, </a:t>
            </a:r>
            <a:r>
              <a:rPr lang="en-CA" sz="1200" dirty="0" err="1" smtClean="0"/>
              <a:t>SupReME</a:t>
            </a:r>
            <a:r>
              <a:rPr lang="en-CA" sz="1200" dirty="0" smtClean="0"/>
              <a:t>, DSen2)</a:t>
            </a:r>
            <a:endParaRPr lang="en-C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3160925"/>
            <a:ext cx="110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Resample to 20m (NNP)</a:t>
            </a:r>
            <a:endParaRPr lang="en-C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947441" y="3156770"/>
            <a:ext cx="11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Resample to 10m (</a:t>
            </a:r>
            <a:r>
              <a:rPr lang="en-CA" sz="1200" dirty="0" err="1" smtClean="0"/>
              <a:t>Bicubic</a:t>
            </a:r>
            <a:r>
              <a:rPr lang="en-CA" sz="1200" dirty="0" smtClean="0"/>
              <a:t>)</a:t>
            </a:r>
            <a:endParaRPr lang="en-C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50277" y="3912234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R1-20</a:t>
            </a:r>
            <a:endParaRPr lang="en-CA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158773" y="391751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R2-10</a:t>
            </a:r>
            <a:endParaRPr lang="en-CA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05525" y="3909736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D1-10</a:t>
            </a:r>
            <a:endParaRPr lang="en-CA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045852" y="391091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D2-10</a:t>
            </a:r>
            <a:endParaRPr lang="en-CA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0059" y="391564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D3-10</a:t>
            </a:r>
            <a:endParaRPr lang="en-CA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716567" y="3923716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D4-10</a:t>
            </a:r>
            <a:endParaRPr lang="en-CA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30494" y="4918038"/>
            <a:ext cx="178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Bio Variable Estimation (ALR SL2P)</a:t>
            </a:r>
            <a:endParaRPr lang="en-CA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3107" y="4902859"/>
            <a:ext cx="178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Bio Variable Estimation (SL2P)</a:t>
            </a:r>
            <a:endParaRPr lang="en-CA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65038" y="5667076"/>
            <a:ext cx="19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Bio Variable Assessment (In-Situ data)</a:t>
            </a:r>
            <a:endParaRPr lang="en-CA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06719" y="1852654"/>
            <a:ext cx="0" cy="2947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00879" y="3575411"/>
            <a:ext cx="0" cy="2947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57797" y="3575412"/>
            <a:ext cx="0" cy="2947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72200" y="3575412"/>
            <a:ext cx="0" cy="2947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010400" y="3575412"/>
            <a:ext cx="0" cy="2947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38400" y="3575412"/>
            <a:ext cx="0" cy="2947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05200" y="3575412"/>
            <a:ext cx="0" cy="2947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23" idx="0"/>
          </p:cNvCxnSpPr>
          <p:nvPr/>
        </p:nvCxnSpPr>
        <p:spPr>
          <a:xfrm>
            <a:off x="2455809" y="2902472"/>
            <a:ext cx="3294762" cy="269273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3" idx="4"/>
            <a:endCxn id="18" idx="4"/>
          </p:cNvCxnSpPr>
          <p:nvPr/>
        </p:nvCxnSpPr>
        <p:spPr>
          <a:xfrm rot="16200000" flipH="1">
            <a:off x="4731582" y="1994444"/>
            <a:ext cx="12700" cy="4593860"/>
          </a:xfrm>
          <a:prstGeom prst="bentConnector3">
            <a:avLst>
              <a:gd name="adj1" fmla="val 2567213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24200" y="4623248"/>
            <a:ext cx="0" cy="2947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867400" y="4623248"/>
            <a:ext cx="0" cy="2947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1"/>
          </p:cNvCxnSpPr>
          <p:nvPr/>
        </p:nvCxnSpPr>
        <p:spPr>
          <a:xfrm rot="10800000" flipV="1">
            <a:off x="1817264" y="5128434"/>
            <a:ext cx="316337" cy="549977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" idx="3"/>
          </p:cNvCxnSpPr>
          <p:nvPr/>
        </p:nvCxnSpPr>
        <p:spPr>
          <a:xfrm>
            <a:off x="6858000" y="5137846"/>
            <a:ext cx="381000" cy="554482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2435335" y="2887976"/>
            <a:ext cx="3065" cy="30643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505200" y="2894993"/>
            <a:ext cx="5657" cy="28709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425252" y="4276625"/>
            <a:ext cx="3748" cy="331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00879" y="4292652"/>
            <a:ext cx="3748" cy="331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367790" y="4286068"/>
            <a:ext cx="3748" cy="331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190926" y="4280146"/>
            <a:ext cx="3748" cy="33187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ata 95"/>
          <p:cNvSpPr/>
          <p:nvPr/>
        </p:nvSpPr>
        <p:spPr>
          <a:xfrm>
            <a:off x="3425252" y="2168284"/>
            <a:ext cx="1981200" cy="411162"/>
          </a:xfrm>
          <a:prstGeom prst="flowChartInputOutp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7" name="TextBox 96"/>
          <p:cNvSpPr txBox="1"/>
          <p:nvPr/>
        </p:nvSpPr>
        <p:spPr>
          <a:xfrm>
            <a:off x="6012774" y="2242541"/>
            <a:ext cx="175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Crop for a Subset</a:t>
            </a:r>
            <a:endParaRPr lang="en-CA" sz="14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338341" y="2589030"/>
            <a:ext cx="0" cy="31403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94085" y="2204857"/>
            <a:ext cx="109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Subset Data </a:t>
            </a:r>
            <a:endParaRPr lang="en-CA" sz="1400" dirty="0"/>
          </a:p>
        </p:txBody>
      </p:sp>
      <p:cxnSp>
        <p:nvCxnSpPr>
          <p:cNvPr id="111" name="Straight Arrow Connector 110"/>
          <p:cNvCxnSpPr>
            <a:stCxn id="4" idx="5"/>
            <a:endCxn id="5" idx="1"/>
          </p:cNvCxnSpPr>
          <p:nvPr/>
        </p:nvCxnSpPr>
        <p:spPr>
          <a:xfrm flipV="1">
            <a:off x="2835004" y="1640972"/>
            <a:ext cx="596340" cy="610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425563" y="1635785"/>
            <a:ext cx="596340" cy="610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8" idx="1"/>
            <a:endCxn id="96" idx="5"/>
          </p:cNvCxnSpPr>
          <p:nvPr/>
        </p:nvCxnSpPr>
        <p:spPr>
          <a:xfrm flipH="1">
            <a:off x="5208332" y="2373077"/>
            <a:ext cx="677650" cy="78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37" idx="1"/>
            <a:endCxn id="7" idx="3"/>
          </p:cNvCxnSpPr>
          <p:nvPr/>
        </p:nvCxnSpPr>
        <p:spPr>
          <a:xfrm flipH="1" flipV="1">
            <a:off x="4114800" y="5128435"/>
            <a:ext cx="2009067" cy="769473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Data 133"/>
          <p:cNvSpPr/>
          <p:nvPr/>
        </p:nvSpPr>
        <p:spPr>
          <a:xfrm>
            <a:off x="976067" y="5692328"/>
            <a:ext cx="1981200" cy="411162"/>
          </a:xfrm>
          <a:prstGeom prst="flowChartInputOutp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6" name="Flowchart: Data 135"/>
          <p:cNvSpPr/>
          <p:nvPr/>
        </p:nvSpPr>
        <p:spPr>
          <a:xfrm>
            <a:off x="5859906" y="5692328"/>
            <a:ext cx="1981200" cy="411162"/>
          </a:xfrm>
          <a:prstGeom prst="flowChartInputOutp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7" name="TextBox 136"/>
          <p:cNvSpPr txBox="1"/>
          <p:nvPr/>
        </p:nvSpPr>
        <p:spPr>
          <a:xfrm>
            <a:off x="6123867" y="5667075"/>
            <a:ext cx="166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Different Bio Datasets</a:t>
            </a:r>
          </a:p>
          <a:p>
            <a:pPr algn="ctr"/>
            <a:r>
              <a:rPr lang="en-CA" sz="1200" dirty="0" smtClean="0"/>
              <a:t>(SL2P)</a:t>
            </a:r>
            <a:endParaRPr lang="en-CA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219210" y="5667075"/>
            <a:ext cx="166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Different Bio Datasets</a:t>
            </a:r>
          </a:p>
          <a:p>
            <a:pPr algn="ctr"/>
            <a:r>
              <a:rPr lang="en-CA" sz="1200" dirty="0" smtClean="0"/>
              <a:t>(ALR SL2P)</a:t>
            </a:r>
            <a:endParaRPr lang="en-CA" sz="1200" dirty="0"/>
          </a:p>
        </p:txBody>
      </p:sp>
      <p:cxnSp>
        <p:nvCxnSpPr>
          <p:cNvPr id="143" name="Straight Arrow Connector 142"/>
          <p:cNvCxnSpPr>
            <a:endCxn id="9" idx="1"/>
          </p:cNvCxnSpPr>
          <p:nvPr/>
        </p:nvCxnSpPr>
        <p:spPr>
          <a:xfrm flipV="1">
            <a:off x="2791437" y="5899512"/>
            <a:ext cx="637563" cy="449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5388198" y="5880665"/>
            <a:ext cx="677650" cy="78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ata 145"/>
          <p:cNvSpPr/>
          <p:nvPr/>
        </p:nvSpPr>
        <p:spPr>
          <a:xfrm>
            <a:off x="3389088" y="6396335"/>
            <a:ext cx="1981200" cy="411162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7" name="TextBox 146"/>
          <p:cNvSpPr txBox="1"/>
          <p:nvPr/>
        </p:nvSpPr>
        <p:spPr>
          <a:xfrm>
            <a:off x="3574883" y="6443082"/>
            <a:ext cx="1664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Validation Results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4415852" y="6090012"/>
            <a:ext cx="0" cy="2947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1 - Start the program interface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17638"/>
            <a:ext cx="3429000" cy="513556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Unzip the </a:t>
            </a:r>
            <a:r>
              <a:rPr lang="en-US" sz="2000" i="1" dirty="0" smtClean="0"/>
              <a:t>S2RS.zip</a:t>
            </a:r>
            <a:r>
              <a:rPr lang="en-US" sz="2000" dirty="0" smtClean="0"/>
              <a:t> to a local folder, e. g. C</a:t>
            </a:r>
            <a:r>
              <a:rPr lang="en-US" sz="2000" dirty="0" smtClean="0"/>
              <a:t>:\VBPRPro;</a:t>
            </a:r>
            <a:endParaRPr lang="en-US" sz="2000" dirty="0" smtClean="0"/>
          </a:p>
          <a:p>
            <a:r>
              <a:rPr lang="en-US" sz="2000" dirty="0" smtClean="0"/>
              <a:t>Open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Software;</a:t>
            </a:r>
          </a:p>
          <a:p>
            <a:r>
              <a:rPr lang="en-US" sz="2000" dirty="0" smtClean="0"/>
              <a:t>Change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current path to the </a:t>
            </a:r>
            <a:r>
              <a:rPr lang="en-US" sz="2000" dirty="0" err="1"/>
              <a:t>VBPRPro</a:t>
            </a:r>
            <a:r>
              <a:rPr lang="en-US" sz="2000" dirty="0"/>
              <a:t> </a:t>
            </a:r>
            <a:r>
              <a:rPr lang="en-US" sz="2000" dirty="0" smtClean="0"/>
              <a:t>program folder;</a:t>
            </a:r>
          </a:p>
          <a:p>
            <a:r>
              <a:rPr lang="en-US" sz="2000" dirty="0" smtClean="0"/>
              <a:t>Load the </a:t>
            </a:r>
            <a:r>
              <a:rPr lang="en-US" sz="2000" dirty="0" err="1"/>
              <a:t>VBPRPro.m</a:t>
            </a:r>
            <a:r>
              <a:rPr lang="en-US" sz="2000" dirty="0"/>
              <a:t> </a:t>
            </a:r>
            <a:r>
              <a:rPr lang="en-US" sz="2000" dirty="0" smtClean="0"/>
              <a:t>and run it. </a:t>
            </a:r>
          </a:p>
          <a:p>
            <a:r>
              <a:rPr lang="en-US" sz="2000" dirty="0" smtClean="0"/>
              <a:t>Three main menus:</a:t>
            </a:r>
          </a:p>
          <a:p>
            <a:pPr lvl="1"/>
            <a:r>
              <a:rPr lang="en-US" sz="1600" dirty="0" smtClean="0"/>
              <a:t>S2 Image processing tools</a:t>
            </a:r>
          </a:p>
          <a:p>
            <a:pPr lvl="2"/>
            <a:r>
              <a:rPr lang="en-US" sz="1200" dirty="0" smtClean="0"/>
              <a:t>L1C to L2A process</a:t>
            </a:r>
          </a:p>
          <a:p>
            <a:pPr lvl="2"/>
            <a:r>
              <a:rPr lang="en-US" sz="1200" dirty="0" smtClean="0"/>
              <a:t>Interpolate view angles</a:t>
            </a:r>
          </a:p>
          <a:p>
            <a:pPr lvl="2"/>
            <a:r>
              <a:rPr lang="en-US" sz="1200" dirty="0" smtClean="0"/>
              <a:t>Crop a subset</a:t>
            </a:r>
          </a:p>
          <a:p>
            <a:pPr lvl="2"/>
            <a:r>
              <a:rPr lang="en-US" sz="1200" dirty="0" smtClean="0"/>
              <a:t>Unify resolutions</a:t>
            </a:r>
          </a:p>
          <a:p>
            <a:pPr lvl="1"/>
            <a:r>
              <a:rPr lang="en-US" sz="1600" dirty="0" smtClean="0"/>
              <a:t>BIO </a:t>
            </a:r>
            <a:r>
              <a:rPr lang="en-US" sz="1600" dirty="0"/>
              <a:t>v</a:t>
            </a:r>
            <a:r>
              <a:rPr lang="en-US" sz="1600" dirty="0" smtClean="0"/>
              <a:t>ariable estimation</a:t>
            </a:r>
          </a:p>
          <a:p>
            <a:pPr lvl="2"/>
            <a:r>
              <a:rPr lang="en-US" sz="1200" dirty="0" smtClean="0"/>
              <a:t>SL2P</a:t>
            </a:r>
          </a:p>
          <a:p>
            <a:pPr lvl="2"/>
            <a:r>
              <a:rPr lang="en-US" sz="1200" dirty="0" smtClean="0"/>
              <a:t>ALR + SL2P</a:t>
            </a:r>
          </a:p>
          <a:p>
            <a:pPr lvl="1"/>
            <a:r>
              <a:rPr lang="en-US" sz="1600" dirty="0"/>
              <a:t>Accuracy assessment</a:t>
            </a:r>
          </a:p>
          <a:p>
            <a:pPr lvl="2"/>
            <a:r>
              <a:rPr lang="en-US" sz="1200" dirty="0" smtClean="0"/>
              <a:t>Compare to In-Situ Data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78" y="3917822"/>
            <a:ext cx="5040000" cy="2294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35" y="1463676"/>
            <a:ext cx="5040000" cy="228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2 – </a:t>
            </a:r>
            <a:r>
              <a:rPr lang="en-CA" sz="3600" dirty="0" smtClean="0"/>
              <a:t>Unzip Sentinel-2 L1C data Files and Run L2A Process 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200400" cy="491741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Download S2 LIC zip file to a local disk drive</a:t>
            </a:r>
          </a:p>
          <a:p>
            <a:r>
              <a:rPr lang="en-US" sz="2000" dirty="0" smtClean="0"/>
              <a:t>Start the “Unzip… “ program interface</a:t>
            </a:r>
          </a:p>
          <a:p>
            <a:r>
              <a:rPr lang="en-US" sz="2000" dirty="0" smtClean="0"/>
              <a:t>Specify the L1C zip file folder</a:t>
            </a:r>
          </a:p>
          <a:p>
            <a:r>
              <a:rPr lang="en-US" sz="2000" dirty="0" smtClean="0"/>
              <a:t>Specify the output data folder</a:t>
            </a:r>
          </a:p>
          <a:p>
            <a:r>
              <a:rPr lang="en-US" sz="2000" dirty="0" smtClean="0"/>
              <a:t>Specify the path to Sen2cor L2A Process.bat and L2A_GIPP.xml files</a:t>
            </a:r>
          </a:p>
          <a:p>
            <a:r>
              <a:rPr lang="en-US" sz="2000" dirty="0" smtClean="0"/>
              <a:t>Click button “Process” to start</a:t>
            </a:r>
          </a:p>
          <a:p>
            <a:r>
              <a:rPr lang="en-US" sz="2000" dirty="0" smtClean="0"/>
              <a:t>Output: </a:t>
            </a:r>
            <a:r>
              <a:rPr lang="en-CA" sz="2000" dirty="0" smtClean="0"/>
              <a:t>L2A images files of resolutions 10m, 20m and 60m in the folder S2A...\GRANULE\...\IMG_DATA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676400"/>
            <a:ext cx="5040000" cy="2688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3 – </a:t>
            </a:r>
            <a:r>
              <a:rPr lang="en-CA" sz="3600" dirty="0" smtClean="0"/>
              <a:t>Interpolate Sentinel-2 View Angles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048000" cy="491741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Specify S2 L1C GRANULE XML file</a:t>
            </a:r>
          </a:p>
          <a:p>
            <a:r>
              <a:rPr lang="en-US" sz="2000" dirty="0" smtClean="0"/>
              <a:t>Specify the output data folder</a:t>
            </a:r>
          </a:p>
          <a:p>
            <a:r>
              <a:rPr lang="en-US" sz="2000" dirty="0" smtClean="0"/>
              <a:t>Select a sampling resolution 10m or 20m</a:t>
            </a:r>
          </a:p>
          <a:p>
            <a:r>
              <a:rPr lang="en-US" sz="2000" dirty="0" smtClean="0"/>
              <a:t>Click on the button “Process”</a:t>
            </a:r>
          </a:p>
          <a:p>
            <a:r>
              <a:rPr lang="en-US" sz="2000" dirty="0" smtClean="0"/>
              <a:t>Output: Interpolated S2 view angles data files</a:t>
            </a:r>
          </a:p>
          <a:p>
            <a:r>
              <a:rPr lang="en-CA" sz="2000" b="1" dirty="0">
                <a:solidFill>
                  <a:srgbClr val="FF0000"/>
                </a:solidFill>
              </a:rPr>
              <a:t>Important</a:t>
            </a:r>
            <a:r>
              <a:rPr lang="en-CA" sz="2000" b="1" dirty="0" smtClean="0">
                <a:solidFill>
                  <a:srgbClr val="FF0000"/>
                </a:solidFill>
              </a:rPr>
              <a:t>: </a:t>
            </a:r>
            <a:r>
              <a:rPr lang="en-CA" sz="2000" dirty="0" smtClean="0"/>
              <a:t>Before you can run this module, GDAL 2.3.2 and Python 3.5 must be installed and configured properly.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82446"/>
            <a:ext cx="5040000" cy="23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 – </a:t>
            </a:r>
            <a:r>
              <a:rPr lang="en-CA" dirty="0" smtClean="0"/>
              <a:t>Create Subset Reference Image Files using PCI </a:t>
            </a:r>
            <a:r>
              <a:rPr lang="en-CA" dirty="0" err="1" smtClean="0"/>
              <a:t>Geomatica</a:t>
            </a:r>
            <a:endParaRPr lang="en-CA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52600"/>
            <a:ext cx="3124200" cy="491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Open PCI </a:t>
            </a:r>
            <a:r>
              <a:rPr lang="en-US" sz="2000" dirty="0" err="1" smtClean="0"/>
              <a:t>Geomatica</a:t>
            </a:r>
            <a:r>
              <a:rPr lang="en-US" sz="2000" dirty="0" smtClean="0"/>
              <a:t> “Clipping/</a:t>
            </a:r>
            <a:r>
              <a:rPr lang="en-US" sz="2000" dirty="0" err="1" smtClean="0"/>
              <a:t>Subsetting</a:t>
            </a:r>
            <a:r>
              <a:rPr lang="en-US" sz="2000" dirty="0" smtClean="0"/>
              <a:t>” tool program</a:t>
            </a:r>
          </a:p>
          <a:p>
            <a:r>
              <a:rPr lang="en-US" sz="2000" dirty="0" smtClean="0"/>
              <a:t>Browse to a S2 L2A image file</a:t>
            </a:r>
          </a:p>
          <a:p>
            <a:r>
              <a:rPr lang="en-US" sz="2000" dirty="0" smtClean="0"/>
              <a:t>Specify Geocoded extends for the subset area</a:t>
            </a:r>
          </a:p>
          <a:p>
            <a:r>
              <a:rPr lang="en-US" sz="2000" dirty="0" smtClean="0"/>
              <a:t>Specify a output </a:t>
            </a:r>
            <a:r>
              <a:rPr lang="en-US" sz="2000" dirty="0" err="1"/>
              <a:t>g</a:t>
            </a:r>
            <a:r>
              <a:rPr lang="en-US" sz="2000" dirty="0" err="1" smtClean="0"/>
              <a:t>eotiff</a:t>
            </a:r>
            <a:r>
              <a:rPr lang="en-US" sz="2000" dirty="0" smtClean="0"/>
              <a:t> file</a:t>
            </a:r>
          </a:p>
          <a:p>
            <a:r>
              <a:rPr lang="en-US" sz="2000" dirty="0" smtClean="0"/>
              <a:t>Click on the button “Clip”</a:t>
            </a:r>
          </a:p>
          <a:p>
            <a:r>
              <a:rPr lang="en-US" sz="2000" dirty="0" smtClean="0"/>
              <a:t>Output: the specified reference image file</a:t>
            </a:r>
          </a:p>
          <a:p>
            <a:r>
              <a:rPr lang="en-CA" sz="2000" b="1" dirty="0">
                <a:solidFill>
                  <a:srgbClr val="FF0000"/>
                </a:solidFill>
              </a:rPr>
              <a:t>Important:</a:t>
            </a:r>
            <a:r>
              <a:rPr lang="en-CA" sz="2000" dirty="0"/>
              <a:t> </a:t>
            </a:r>
            <a:r>
              <a:rPr lang="en-CA" sz="2000" dirty="0" smtClean="0"/>
              <a:t>Create </a:t>
            </a:r>
            <a:r>
              <a:rPr lang="en-CA" sz="2000" dirty="0"/>
              <a:t>a reference image file for each resolution, i.e. 10m, 20, and 60m </a:t>
            </a:r>
            <a:r>
              <a:rPr lang="en-CA" sz="2000" dirty="0" smtClean="0"/>
              <a:t>respectively and make their dimensions match each other exactly in an integer times, i.e. 10m dim = 2*(20m dim) = 6*(60m dim).</a:t>
            </a:r>
            <a:endParaRPr lang="en-CA" sz="2000" dirty="0"/>
          </a:p>
          <a:p>
            <a:endParaRPr lang="en-US" sz="2000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28800"/>
            <a:ext cx="5040000" cy="34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5 – </a:t>
            </a:r>
            <a:r>
              <a:rPr lang="en-CA" sz="3600" dirty="0" smtClean="0"/>
              <a:t>Crop Tile Images for a Subset by PCI Clip Module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9586"/>
            <a:ext cx="3200400" cy="491741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Specify S2 Granule XML file</a:t>
            </a:r>
            <a:endParaRPr lang="en-US" sz="2000" i="1" dirty="0" smtClean="0"/>
          </a:p>
          <a:p>
            <a:r>
              <a:rPr lang="en-US" sz="2000" dirty="0" smtClean="0"/>
              <a:t>Specify a reference image file</a:t>
            </a:r>
          </a:p>
          <a:p>
            <a:r>
              <a:rPr lang="en-US" sz="2000" dirty="0" smtClean="0"/>
              <a:t>Specify the image files to be cropped. </a:t>
            </a:r>
            <a:r>
              <a:rPr lang="en-US" sz="2000" b="1" dirty="0" smtClean="0">
                <a:solidFill>
                  <a:srgbClr val="FF0000"/>
                </a:solidFill>
              </a:rPr>
              <a:t>Important:</a:t>
            </a:r>
            <a:r>
              <a:rPr lang="en-US" sz="2000" dirty="0" smtClean="0"/>
              <a:t> the image resolution must match the resolution of the reference image. </a:t>
            </a:r>
          </a:p>
          <a:p>
            <a:r>
              <a:rPr lang="en-US" sz="2000" dirty="0" smtClean="0"/>
              <a:t>Specify an output folder</a:t>
            </a:r>
          </a:p>
          <a:p>
            <a:r>
              <a:rPr lang="en-US" sz="2000" dirty="0" smtClean="0"/>
              <a:t>Click on the button “OK”</a:t>
            </a:r>
          </a:p>
          <a:p>
            <a:r>
              <a:rPr lang="en-US" sz="2000" dirty="0" smtClean="0"/>
              <a:t>Repeat steps above for 10m, 20m and 60m resolution images respectively including the view angles images.</a:t>
            </a:r>
          </a:p>
          <a:p>
            <a:r>
              <a:rPr lang="en-US" sz="2000" dirty="0"/>
              <a:t>Output: </a:t>
            </a:r>
            <a:r>
              <a:rPr lang="en-US" sz="2000" dirty="0" smtClean="0"/>
              <a:t>Cropped subset image files in the output folder including the tile images in </a:t>
            </a:r>
            <a:r>
              <a:rPr lang="en-US" sz="2000" dirty="0" err="1" smtClean="0"/>
              <a:t>geotiff</a:t>
            </a:r>
            <a:r>
              <a:rPr lang="en-US" sz="2000" dirty="0" smtClean="0"/>
              <a:t> format.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523178"/>
            <a:ext cx="4680000" cy="41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45935</TotalTime>
  <Words>1634</Words>
  <Application>Microsoft Office PowerPoint</Application>
  <PresentationFormat>On-screen Show (4:3)</PresentationFormat>
  <Paragraphs>487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宋体</vt:lpstr>
      <vt:lpstr>Arial</vt:lpstr>
      <vt:lpstr>Calibri</vt:lpstr>
      <vt:lpstr>Office 主题</vt:lpstr>
      <vt:lpstr>Sentinel-2 Image Downscaling &amp; Vegetation Biophysical Parameter Retrieval Program  (Matlab)</vt:lpstr>
      <vt:lpstr>Objective and Method</vt:lpstr>
      <vt:lpstr>Requirements</vt:lpstr>
      <vt:lpstr>Workflow Chart</vt:lpstr>
      <vt:lpstr>Step 1 - Start the program interface</vt:lpstr>
      <vt:lpstr>Step 2 – Unzip Sentinel-2 L1C data Files and Run L2A Process </vt:lpstr>
      <vt:lpstr>Step 3 – Interpolate Sentinel-2 View Angles</vt:lpstr>
      <vt:lpstr>Step 4 – Create Subset Reference Image Files using PCI Geomatica</vt:lpstr>
      <vt:lpstr>Step 5 – Crop Tile Images for a Subset by PCI Clip Module</vt:lpstr>
      <vt:lpstr>Step 5 – Crop Tile Images for a Subset by GDAL Translate Module</vt:lpstr>
      <vt:lpstr>Step 6 – Downscale/Unify Resolutions for All Bands</vt:lpstr>
      <vt:lpstr>Step 7 – VBPR (Estimate Bio Variables) by SL2P</vt:lpstr>
      <vt:lpstr>Step 8 – VBPR (Estimate Bio Variables)  by ALR-SL2P</vt:lpstr>
      <vt:lpstr>Step 9 – Pair Estimated Bio Variables  with In-Situ Measurements</vt:lpstr>
      <vt:lpstr>Step 10 – Evaluation of Bio Variables  Using In-Situ Measurements</vt:lpstr>
      <vt:lpstr>Test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LAI Validation Statistics via In-Situ Measurements</vt:lpstr>
      <vt:lpstr>FCOVER Validation Statistics via In-Situ Measurements</vt:lpstr>
      <vt:lpstr>CWC Validation Statistics via In-Situ Measurements</vt:lpstr>
      <vt:lpstr>Status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XIAOLIN</dc:creator>
  <cp:lastModifiedBy>Zhong, Detang</cp:lastModifiedBy>
  <cp:revision>279</cp:revision>
  <dcterms:created xsi:type="dcterms:W3CDTF">2011-09-27T03:33:29Z</dcterms:created>
  <dcterms:modified xsi:type="dcterms:W3CDTF">2021-04-17T22:43:45Z</dcterms:modified>
</cp:coreProperties>
</file>