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4" r:id="rId3"/>
    <p:sldId id="266" r:id="rId4"/>
    <p:sldId id="257" r:id="rId5"/>
    <p:sldId id="267" r:id="rId6"/>
    <p:sldId id="258" r:id="rId7"/>
    <p:sldId id="268" r:id="rId8"/>
    <p:sldId id="259" r:id="rId9"/>
    <p:sldId id="269" r:id="rId10"/>
    <p:sldId id="265" r:id="rId11"/>
    <p:sldId id="270" r:id="rId12"/>
    <p:sldId id="260" r:id="rId13"/>
    <p:sldId id="271" r:id="rId14"/>
    <p:sldId id="261" r:id="rId15"/>
    <p:sldId id="272" r:id="rId16"/>
    <p:sldId id="262" r:id="rId17"/>
    <p:sldId id="273"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99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263388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8C6DED-5209-4C3B-A4AE-1053FAAAA5B4}"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400445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54602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4430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2794350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1616620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3703413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2950918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155288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33071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415668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8C6DED-5209-4C3B-A4AE-1053FAAAA5B4}"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311973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C6DED-5209-4C3B-A4AE-1053FAAAA5B4}"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86010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118627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228089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8C6DED-5209-4C3B-A4AE-1053FAAAA5B4}" type="datetimeFigureOut">
              <a:rPr lang="en-US" smtClean="0"/>
              <a:t>12/3/2019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303171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8C6DED-5209-4C3B-A4AE-1053FAAAA5B4}"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B19D4-E39C-42E5-A028-0FD91B1425C5}" type="slidenum">
              <a:rPr lang="en-US" smtClean="0"/>
              <a:t>‹#›</a:t>
            </a:fld>
            <a:endParaRPr lang="en-US"/>
          </a:p>
        </p:txBody>
      </p:sp>
    </p:spTree>
    <p:extLst>
      <p:ext uri="{BB962C8B-B14F-4D97-AF65-F5344CB8AC3E}">
        <p14:creationId xmlns:p14="http://schemas.microsoft.com/office/powerpoint/2010/main" val="2008591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8C6DED-5209-4C3B-A4AE-1053FAAAA5B4}" type="datetimeFigureOut">
              <a:rPr lang="en-US" smtClean="0"/>
              <a:t>12/3/2019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CB19D4-E39C-42E5-A028-0FD91B1425C5}" type="slidenum">
              <a:rPr lang="en-US" smtClean="0"/>
              <a:t>‹#›</a:t>
            </a:fld>
            <a:endParaRPr lang="en-US"/>
          </a:p>
        </p:txBody>
      </p:sp>
    </p:spTree>
    <p:extLst>
      <p:ext uri="{BB962C8B-B14F-4D97-AF65-F5344CB8AC3E}">
        <p14:creationId xmlns:p14="http://schemas.microsoft.com/office/powerpoint/2010/main" val="111395489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254E-63F4-471B-A2A3-AD7ECDCCEFB0}"/>
              </a:ext>
            </a:extLst>
          </p:cNvPr>
          <p:cNvSpPr>
            <a:spLocks noGrp="1"/>
          </p:cNvSpPr>
          <p:nvPr>
            <p:ph type="ctrTitle"/>
          </p:nvPr>
        </p:nvSpPr>
        <p:spPr/>
        <p:txBody>
          <a:bodyPr/>
          <a:lstStyle/>
          <a:p>
            <a:r>
              <a:rPr lang="en-US" dirty="0"/>
              <a:t>Advanced  Database Concept </a:t>
            </a:r>
          </a:p>
        </p:txBody>
      </p:sp>
      <p:sp>
        <p:nvSpPr>
          <p:cNvPr id="3" name="Subtitle 2">
            <a:extLst>
              <a:ext uri="{FF2B5EF4-FFF2-40B4-BE49-F238E27FC236}">
                <a16:creationId xmlns:a16="http://schemas.microsoft.com/office/drawing/2014/main" id="{FCA96DA6-6A17-4E0A-B9BE-99CF47069F1B}"/>
              </a:ext>
            </a:extLst>
          </p:cNvPr>
          <p:cNvSpPr>
            <a:spLocks noGrp="1"/>
          </p:cNvSpPr>
          <p:nvPr>
            <p:ph type="subTitle" idx="1"/>
          </p:nvPr>
        </p:nvSpPr>
        <p:spPr/>
        <p:txBody>
          <a:bodyPr>
            <a:normAutofit fontScale="70000" lnSpcReduction="20000"/>
          </a:bodyPr>
          <a:lstStyle/>
          <a:p>
            <a:pPr algn="r"/>
            <a:r>
              <a:rPr lang="en-US" dirty="0" err="1"/>
              <a:t>Yipan</a:t>
            </a:r>
            <a:r>
              <a:rPr lang="en-US" dirty="0"/>
              <a:t> Wang</a:t>
            </a:r>
          </a:p>
          <a:p>
            <a:pPr algn="r"/>
            <a:r>
              <a:rPr lang="en-US" dirty="0"/>
              <a:t>Tzu-an Wang</a:t>
            </a:r>
          </a:p>
          <a:p>
            <a:pPr algn="r"/>
            <a:r>
              <a:rPr lang="en-US" dirty="0"/>
              <a:t>Yen-</a:t>
            </a:r>
            <a:r>
              <a:rPr lang="en-US" dirty="0" err="1"/>
              <a:t>hao</a:t>
            </a:r>
            <a:r>
              <a:rPr lang="en-US" dirty="0"/>
              <a:t> fan</a:t>
            </a:r>
          </a:p>
          <a:p>
            <a:pPr algn="r"/>
            <a:endParaRPr lang="en-US" dirty="0"/>
          </a:p>
        </p:txBody>
      </p:sp>
    </p:spTree>
    <p:extLst>
      <p:ext uri="{BB962C8B-B14F-4D97-AF65-F5344CB8AC3E}">
        <p14:creationId xmlns:p14="http://schemas.microsoft.com/office/powerpoint/2010/main" val="178073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9787-A059-49D7-9DAA-942AD12DF7D4}"/>
              </a:ext>
            </a:extLst>
          </p:cNvPr>
          <p:cNvSpPr>
            <a:spLocks noGrp="1"/>
          </p:cNvSpPr>
          <p:nvPr>
            <p:ph type="title"/>
          </p:nvPr>
        </p:nvSpPr>
        <p:spPr/>
        <p:txBody>
          <a:bodyPr/>
          <a:lstStyle/>
          <a:p>
            <a:r>
              <a:rPr lang="nb-NO" dirty="0"/>
              <a:t>04 BASKET_ADD_SP</a:t>
            </a:r>
            <a:endParaRPr lang="en-US" dirty="0"/>
          </a:p>
        </p:txBody>
      </p:sp>
      <p:pic>
        <p:nvPicPr>
          <p:cNvPr id="5" name="Content Placeholder 4">
            <a:extLst>
              <a:ext uri="{FF2B5EF4-FFF2-40B4-BE49-F238E27FC236}">
                <a16:creationId xmlns:a16="http://schemas.microsoft.com/office/drawing/2014/main" id="{8A1908FC-29D9-4908-AFEE-A802ECB2AB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606" y="2052638"/>
            <a:ext cx="7280563" cy="4195762"/>
          </a:xfrm>
        </p:spPr>
      </p:pic>
    </p:spTree>
    <p:extLst>
      <p:ext uri="{BB962C8B-B14F-4D97-AF65-F5344CB8AC3E}">
        <p14:creationId xmlns:p14="http://schemas.microsoft.com/office/powerpoint/2010/main" val="239881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4391-CC1D-4768-A170-8E854E511DD9}"/>
              </a:ext>
            </a:extLst>
          </p:cNvPr>
          <p:cNvSpPr>
            <a:spLocks noGrp="1"/>
          </p:cNvSpPr>
          <p:nvPr>
            <p:ph type="title"/>
          </p:nvPr>
        </p:nvSpPr>
        <p:spPr/>
        <p:txBody>
          <a:bodyPr/>
          <a:lstStyle/>
          <a:p>
            <a:r>
              <a:rPr lang="en-US" b="1" dirty="0"/>
              <a:t>Task 5: Adding Items to a Basket</a:t>
            </a:r>
            <a:br>
              <a:rPr lang="en-US" dirty="0"/>
            </a:br>
            <a:endParaRPr lang="en-US" dirty="0"/>
          </a:p>
        </p:txBody>
      </p:sp>
      <p:sp>
        <p:nvSpPr>
          <p:cNvPr id="3" name="Content Placeholder 2">
            <a:extLst>
              <a:ext uri="{FF2B5EF4-FFF2-40B4-BE49-F238E27FC236}">
                <a16:creationId xmlns:a16="http://schemas.microsoft.com/office/drawing/2014/main" id="{DC3E84DA-35EC-4D93-82C5-A43AA7BD2227}"/>
              </a:ext>
            </a:extLst>
          </p:cNvPr>
          <p:cNvSpPr>
            <a:spLocks noGrp="1"/>
          </p:cNvSpPr>
          <p:nvPr>
            <p:ph idx="1"/>
          </p:nvPr>
        </p:nvSpPr>
        <p:spPr/>
        <p:txBody>
          <a:bodyPr>
            <a:normAutofit/>
          </a:bodyPr>
          <a:lstStyle/>
          <a:p>
            <a:r>
              <a:rPr lang="en-US" dirty="0"/>
              <a:t>As a shopper selects products on the </a:t>
            </a:r>
            <a:r>
              <a:rPr lang="en-US" dirty="0" err="1"/>
              <a:t>Brewbean’s</a:t>
            </a:r>
            <a:r>
              <a:rPr lang="en-US" dirty="0"/>
              <a:t> site, a procedure is needed to add a newly</a:t>
            </a:r>
          </a:p>
          <a:p>
            <a:r>
              <a:rPr lang="en-US" dirty="0"/>
              <a:t>selected item to the current shopper’s basket. Create a procedure named </a:t>
            </a:r>
            <a:r>
              <a:rPr lang="en-US" b="1" dirty="0"/>
              <a:t>BASKET_ADD_SP </a:t>
            </a:r>
            <a:r>
              <a:rPr lang="en-US" dirty="0"/>
              <a:t>that</a:t>
            </a:r>
          </a:p>
          <a:p>
            <a:r>
              <a:rPr lang="en-US" dirty="0"/>
              <a:t>accepts a product ID, basket ID, price, quantity, size code option (1 or 2), and form code option</a:t>
            </a:r>
          </a:p>
          <a:p>
            <a:r>
              <a:rPr lang="en-US" dirty="0"/>
              <a:t>(3 or 4) and uses this information to add a new item to the BB_BASKETITEM table. The table’s</a:t>
            </a:r>
          </a:p>
          <a:p>
            <a:r>
              <a:rPr lang="en-US" dirty="0"/>
              <a:t>PRIMARY KEY column is generated by BB_IDBASKETITEM_SEQ. </a:t>
            </a:r>
          </a:p>
          <a:p>
            <a:endParaRPr lang="en-US" dirty="0"/>
          </a:p>
        </p:txBody>
      </p:sp>
    </p:spTree>
    <p:extLst>
      <p:ext uri="{BB962C8B-B14F-4D97-AF65-F5344CB8AC3E}">
        <p14:creationId xmlns:p14="http://schemas.microsoft.com/office/powerpoint/2010/main" val="185994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9787-A059-49D7-9DAA-942AD12DF7D4}"/>
              </a:ext>
            </a:extLst>
          </p:cNvPr>
          <p:cNvSpPr>
            <a:spLocks noGrp="1"/>
          </p:cNvSpPr>
          <p:nvPr>
            <p:ph type="title"/>
          </p:nvPr>
        </p:nvSpPr>
        <p:spPr/>
        <p:txBody>
          <a:bodyPr/>
          <a:lstStyle/>
          <a:p>
            <a:r>
              <a:rPr lang="en-US" dirty="0"/>
              <a:t>05 STATUS_SHIP_SP</a:t>
            </a:r>
          </a:p>
        </p:txBody>
      </p:sp>
      <p:pic>
        <p:nvPicPr>
          <p:cNvPr id="5" name="Content Placeholder 4">
            <a:extLst>
              <a:ext uri="{FF2B5EF4-FFF2-40B4-BE49-F238E27FC236}">
                <a16:creationId xmlns:a16="http://schemas.microsoft.com/office/drawing/2014/main" id="{044C2B20-66FF-4587-A28B-FEE4B3943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207" y="2052638"/>
            <a:ext cx="6751362" cy="4195762"/>
          </a:xfrm>
        </p:spPr>
      </p:pic>
    </p:spTree>
    <p:extLst>
      <p:ext uri="{BB962C8B-B14F-4D97-AF65-F5344CB8AC3E}">
        <p14:creationId xmlns:p14="http://schemas.microsoft.com/office/powerpoint/2010/main" val="93974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4AEA-22BA-4D92-8164-2D2DF591C0FF}"/>
              </a:ext>
            </a:extLst>
          </p:cNvPr>
          <p:cNvSpPr>
            <a:spLocks noGrp="1"/>
          </p:cNvSpPr>
          <p:nvPr>
            <p:ph type="title"/>
          </p:nvPr>
        </p:nvSpPr>
        <p:spPr/>
        <p:txBody>
          <a:bodyPr/>
          <a:lstStyle/>
          <a:p>
            <a:r>
              <a:rPr lang="en-US" b="1" dirty="0"/>
              <a:t>Task 6: Identifying Sale Products</a:t>
            </a:r>
            <a:br>
              <a:rPr lang="en-US" dirty="0"/>
            </a:br>
            <a:endParaRPr lang="en-US" dirty="0"/>
          </a:p>
        </p:txBody>
      </p:sp>
      <p:sp>
        <p:nvSpPr>
          <p:cNvPr id="3" name="Content Placeholder 2">
            <a:extLst>
              <a:ext uri="{FF2B5EF4-FFF2-40B4-BE49-F238E27FC236}">
                <a16:creationId xmlns:a16="http://schemas.microsoft.com/office/drawing/2014/main" id="{1DFA5A92-F866-4E41-BF8D-B717918F92A9}"/>
              </a:ext>
            </a:extLst>
          </p:cNvPr>
          <p:cNvSpPr>
            <a:spLocks noGrp="1"/>
          </p:cNvSpPr>
          <p:nvPr>
            <p:ph idx="1"/>
          </p:nvPr>
        </p:nvSpPr>
        <p:spPr/>
        <p:txBody>
          <a:bodyPr>
            <a:normAutofit/>
          </a:bodyPr>
          <a:lstStyle/>
          <a:p>
            <a:r>
              <a:rPr lang="en-US" dirty="0"/>
              <a:t>When a product is placed on sale, </a:t>
            </a:r>
            <a:r>
              <a:rPr lang="en-US" dirty="0" err="1"/>
              <a:t>Brewbean’s</a:t>
            </a:r>
            <a:r>
              <a:rPr lang="en-US" dirty="0"/>
              <a:t> records the sale’s start and end dates in</a:t>
            </a:r>
          </a:p>
          <a:p>
            <a:r>
              <a:rPr lang="en-US" dirty="0"/>
              <a:t>columns of the BB_PRODUCT table. A </a:t>
            </a:r>
            <a:r>
              <a:rPr lang="en-US" b="1" dirty="0"/>
              <a:t>function</a:t>
            </a:r>
            <a:r>
              <a:rPr lang="en-US" dirty="0"/>
              <a:t> is needed to provide sales information when a</a:t>
            </a:r>
          </a:p>
          <a:p>
            <a:r>
              <a:rPr lang="en-US" dirty="0"/>
              <a:t>shopper selects an item. If a product is on sale, the function should return the value ON SALE!.</a:t>
            </a:r>
          </a:p>
          <a:p>
            <a:r>
              <a:rPr lang="en-US" dirty="0"/>
              <a:t>However, if it isn’t on sale, the function should return the value Great Deal!. These values are</a:t>
            </a:r>
          </a:p>
          <a:p>
            <a:r>
              <a:rPr lang="en-US" dirty="0"/>
              <a:t>used on the product display page. </a:t>
            </a:r>
          </a:p>
          <a:p>
            <a:endParaRPr lang="en-US" dirty="0"/>
          </a:p>
        </p:txBody>
      </p:sp>
    </p:spTree>
    <p:extLst>
      <p:ext uri="{BB962C8B-B14F-4D97-AF65-F5344CB8AC3E}">
        <p14:creationId xmlns:p14="http://schemas.microsoft.com/office/powerpoint/2010/main" val="4101298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9787-A059-49D7-9DAA-942AD12DF7D4}"/>
              </a:ext>
            </a:extLst>
          </p:cNvPr>
          <p:cNvSpPr>
            <a:spLocks noGrp="1"/>
          </p:cNvSpPr>
          <p:nvPr>
            <p:ph type="title"/>
          </p:nvPr>
        </p:nvSpPr>
        <p:spPr/>
        <p:txBody>
          <a:bodyPr/>
          <a:lstStyle/>
          <a:p>
            <a:r>
              <a:rPr lang="en-US" dirty="0"/>
              <a:t>06 CK_SALE_SF</a:t>
            </a:r>
          </a:p>
        </p:txBody>
      </p:sp>
      <p:pic>
        <p:nvPicPr>
          <p:cNvPr id="5" name="Content Placeholder 4">
            <a:extLst>
              <a:ext uri="{FF2B5EF4-FFF2-40B4-BE49-F238E27FC236}">
                <a16:creationId xmlns:a16="http://schemas.microsoft.com/office/drawing/2014/main" id="{078646FA-5B06-46BF-B369-27CE46935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283" y="2052638"/>
            <a:ext cx="6723209" cy="4195762"/>
          </a:xfrm>
        </p:spPr>
      </p:pic>
    </p:spTree>
    <p:extLst>
      <p:ext uri="{BB962C8B-B14F-4D97-AF65-F5344CB8AC3E}">
        <p14:creationId xmlns:p14="http://schemas.microsoft.com/office/powerpoint/2010/main" val="339148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6D0C-C789-4D27-A4D1-C5622175B458}"/>
              </a:ext>
            </a:extLst>
          </p:cNvPr>
          <p:cNvSpPr>
            <a:spLocks noGrp="1"/>
          </p:cNvSpPr>
          <p:nvPr>
            <p:ph type="title"/>
          </p:nvPr>
        </p:nvSpPr>
        <p:spPr>
          <a:xfrm>
            <a:off x="645130" y="274298"/>
            <a:ext cx="9404723" cy="1400530"/>
          </a:xfrm>
        </p:spPr>
        <p:txBody>
          <a:bodyPr>
            <a:normAutofit fontScale="90000"/>
          </a:bodyPr>
          <a:lstStyle/>
          <a:p>
            <a:r>
              <a:rPr lang="en-US" b="1" dirty="0"/>
              <a:t>Report 1: Report to show whether all items in her/his basket are in Stock or not? Using an Explicit Cursor</a:t>
            </a:r>
            <a:br>
              <a:rPr lang="en-US" dirty="0"/>
            </a:br>
            <a:endParaRPr lang="en-US" dirty="0"/>
          </a:p>
        </p:txBody>
      </p:sp>
      <p:sp>
        <p:nvSpPr>
          <p:cNvPr id="3" name="Content Placeholder 2">
            <a:extLst>
              <a:ext uri="{FF2B5EF4-FFF2-40B4-BE49-F238E27FC236}">
                <a16:creationId xmlns:a16="http://schemas.microsoft.com/office/drawing/2014/main" id="{05C8821B-1FA3-47C1-A5A1-251CA1949BAC}"/>
              </a:ext>
            </a:extLst>
          </p:cNvPr>
          <p:cNvSpPr>
            <a:spLocks noGrp="1"/>
          </p:cNvSpPr>
          <p:nvPr>
            <p:ph idx="1"/>
          </p:nvPr>
        </p:nvSpPr>
        <p:spPr/>
        <p:txBody>
          <a:bodyPr>
            <a:normAutofit fontScale="85000" lnSpcReduction="20000"/>
          </a:bodyPr>
          <a:lstStyle/>
          <a:p>
            <a:r>
              <a:rPr lang="en-US" dirty="0"/>
              <a:t>In the </a:t>
            </a:r>
            <a:r>
              <a:rPr lang="en-US" dirty="0" err="1"/>
              <a:t>Brewbean’s</a:t>
            </a:r>
            <a:r>
              <a:rPr lang="en-US" dirty="0"/>
              <a:t> application, a customer can ask to check whether all items in his or her</a:t>
            </a:r>
          </a:p>
          <a:p>
            <a:r>
              <a:rPr lang="en-US" b="1" dirty="0"/>
              <a:t>basket</a:t>
            </a:r>
            <a:r>
              <a:rPr lang="en-US" dirty="0"/>
              <a:t> are in stock. In this task, you create a procedure that uses an explicit cursor to</a:t>
            </a:r>
          </a:p>
          <a:p>
            <a:r>
              <a:rPr lang="en-US" dirty="0"/>
              <a:t>retrieve all items in the basket and determine whether all items are in stock by comparing the</a:t>
            </a:r>
          </a:p>
          <a:p>
            <a:r>
              <a:rPr lang="en-US" dirty="0"/>
              <a:t>item quantity with the product stock amount. </a:t>
            </a:r>
          </a:p>
          <a:p>
            <a:r>
              <a:rPr lang="en-US" dirty="0"/>
              <a:t> </a:t>
            </a:r>
          </a:p>
          <a:p>
            <a:r>
              <a:rPr lang="en-US" dirty="0"/>
              <a:t>If all items are in stock, display the message </a:t>
            </a:r>
            <a:r>
              <a:rPr lang="en-US" b="1" dirty="0"/>
              <a:t>“All items in stock!”</a:t>
            </a:r>
            <a:r>
              <a:rPr lang="en-US" dirty="0"/>
              <a:t> </a:t>
            </a:r>
            <a:r>
              <a:rPr lang="en-US" b="1" dirty="0"/>
              <a:t>onscreen</a:t>
            </a:r>
            <a:r>
              <a:rPr lang="en-US" dirty="0"/>
              <a:t>. </a:t>
            </a:r>
          </a:p>
          <a:p>
            <a:r>
              <a:rPr lang="en-US" dirty="0"/>
              <a:t>If not, display the message </a:t>
            </a:r>
            <a:r>
              <a:rPr lang="en-US" b="1" dirty="0"/>
              <a:t>“All items NOT in stock!”</a:t>
            </a:r>
            <a:r>
              <a:rPr lang="en-US" dirty="0"/>
              <a:t> </a:t>
            </a:r>
            <a:r>
              <a:rPr lang="en-US" b="1" dirty="0"/>
              <a:t>onscreen</a:t>
            </a:r>
            <a:r>
              <a:rPr lang="en-US" dirty="0"/>
              <a:t>.</a:t>
            </a:r>
          </a:p>
          <a:p>
            <a:r>
              <a:rPr lang="en-US" dirty="0"/>
              <a:t> </a:t>
            </a:r>
          </a:p>
          <a:p>
            <a:r>
              <a:rPr lang="en-US" dirty="0"/>
              <a:t>The basket number will be entered by End User on the screen and then used as INPUT parameter for procedure (Either edit box or make drop down menu item where you bring all basket numbers from database – Up to you) . </a:t>
            </a:r>
          </a:p>
          <a:p>
            <a:endParaRPr lang="en-US" dirty="0"/>
          </a:p>
        </p:txBody>
      </p:sp>
    </p:spTree>
    <p:extLst>
      <p:ext uri="{BB962C8B-B14F-4D97-AF65-F5344CB8AC3E}">
        <p14:creationId xmlns:p14="http://schemas.microsoft.com/office/powerpoint/2010/main" val="399419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9787-A059-49D7-9DAA-942AD12DF7D4}"/>
              </a:ext>
            </a:extLst>
          </p:cNvPr>
          <p:cNvSpPr>
            <a:spLocks noGrp="1"/>
          </p:cNvSpPr>
          <p:nvPr>
            <p:ph type="title"/>
          </p:nvPr>
        </p:nvSpPr>
        <p:spPr/>
        <p:txBody>
          <a:bodyPr/>
          <a:lstStyle/>
          <a:p>
            <a:r>
              <a:rPr lang="en-US" dirty="0"/>
              <a:t>REPORT01</a:t>
            </a:r>
          </a:p>
        </p:txBody>
      </p:sp>
      <p:pic>
        <p:nvPicPr>
          <p:cNvPr id="5" name="Content Placeholder 4">
            <a:extLst>
              <a:ext uri="{FF2B5EF4-FFF2-40B4-BE49-F238E27FC236}">
                <a16:creationId xmlns:a16="http://schemas.microsoft.com/office/drawing/2014/main" id="{16F90A11-F008-49C7-A016-08401A641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928" y="2052638"/>
            <a:ext cx="6905920" cy="4195762"/>
          </a:xfrm>
        </p:spPr>
      </p:pic>
    </p:spTree>
    <p:extLst>
      <p:ext uri="{BB962C8B-B14F-4D97-AF65-F5344CB8AC3E}">
        <p14:creationId xmlns:p14="http://schemas.microsoft.com/office/powerpoint/2010/main" val="404533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9CA1-D4E9-40EE-A354-31B096397296}"/>
              </a:ext>
            </a:extLst>
          </p:cNvPr>
          <p:cNvSpPr>
            <a:spLocks noGrp="1"/>
          </p:cNvSpPr>
          <p:nvPr>
            <p:ph type="title"/>
          </p:nvPr>
        </p:nvSpPr>
        <p:spPr/>
        <p:txBody>
          <a:bodyPr>
            <a:normAutofit fontScale="90000"/>
          </a:bodyPr>
          <a:lstStyle/>
          <a:p>
            <a:r>
              <a:rPr lang="en-US" b="1" dirty="0"/>
              <a:t>Report 2: Calculating a Shopper’s Total Spending</a:t>
            </a:r>
            <a:br>
              <a:rPr lang="en-US" dirty="0"/>
            </a:br>
            <a:endParaRPr lang="en-US" dirty="0"/>
          </a:p>
        </p:txBody>
      </p:sp>
      <p:sp>
        <p:nvSpPr>
          <p:cNvPr id="3" name="Content Placeholder 2">
            <a:extLst>
              <a:ext uri="{FF2B5EF4-FFF2-40B4-BE49-F238E27FC236}">
                <a16:creationId xmlns:a16="http://schemas.microsoft.com/office/drawing/2014/main" id="{F23507E7-085B-40C9-8E5A-61748CE9AF89}"/>
              </a:ext>
            </a:extLst>
          </p:cNvPr>
          <p:cNvSpPr>
            <a:spLocks noGrp="1"/>
          </p:cNvSpPr>
          <p:nvPr>
            <p:ph idx="1"/>
          </p:nvPr>
        </p:nvSpPr>
        <p:spPr/>
        <p:txBody>
          <a:bodyPr/>
          <a:lstStyle/>
          <a:p>
            <a:r>
              <a:rPr lang="en-US" dirty="0"/>
              <a:t>Many of the reports generated from the system calculate the total dollars in a shopper’s</a:t>
            </a:r>
          </a:p>
          <a:p>
            <a:r>
              <a:rPr lang="en-US" dirty="0"/>
              <a:t>purchases. Follow these steps to create a function named </a:t>
            </a:r>
            <a:r>
              <a:rPr lang="en-US" b="1" dirty="0"/>
              <a:t>TOT_PURCH_SF</a:t>
            </a:r>
            <a:r>
              <a:rPr lang="en-US" dirty="0"/>
              <a:t> that accepts a</a:t>
            </a:r>
          </a:p>
          <a:p>
            <a:r>
              <a:rPr lang="en-US" dirty="0"/>
              <a:t>shopper ID as input and returns the total dollars the shopper has spent with </a:t>
            </a:r>
            <a:r>
              <a:rPr lang="en-US" dirty="0" err="1"/>
              <a:t>Brewbean’s</a:t>
            </a:r>
            <a:r>
              <a:rPr lang="en-US" dirty="0"/>
              <a:t>. </a:t>
            </a:r>
          </a:p>
          <a:p>
            <a:endParaRPr lang="en-US" dirty="0"/>
          </a:p>
        </p:txBody>
      </p:sp>
    </p:spTree>
    <p:extLst>
      <p:ext uri="{BB962C8B-B14F-4D97-AF65-F5344CB8AC3E}">
        <p14:creationId xmlns:p14="http://schemas.microsoft.com/office/powerpoint/2010/main" val="192872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9787-A059-49D7-9DAA-942AD12DF7D4}"/>
              </a:ext>
            </a:extLst>
          </p:cNvPr>
          <p:cNvSpPr>
            <a:spLocks noGrp="1"/>
          </p:cNvSpPr>
          <p:nvPr>
            <p:ph type="title"/>
          </p:nvPr>
        </p:nvSpPr>
        <p:spPr/>
        <p:txBody>
          <a:bodyPr/>
          <a:lstStyle/>
          <a:p>
            <a:r>
              <a:rPr lang="en-US" dirty="0"/>
              <a:t>REPORT02</a:t>
            </a:r>
          </a:p>
        </p:txBody>
      </p:sp>
      <p:pic>
        <p:nvPicPr>
          <p:cNvPr id="5" name="Content Placeholder 4">
            <a:extLst>
              <a:ext uri="{FF2B5EF4-FFF2-40B4-BE49-F238E27FC236}">
                <a16:creationId xmlns:a16="http://schemas.microsoft.com/office/drawing/2014/main" id="{6F52F289-7019-4627-86C1-7102F83EE6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740" y="2052638"/>
            <a:ext cx="7916296" cy="4195762"/>
          </a:xfrm>
        </p:spPr>
      </p:pic>
    </p:spTree>
    <p:extLst>
      <p:ext uri="{BB962C8B-B14F-4D97-AF65-F5344CB8AC3E}">
        <p14:creationId xmlns:p14="http://schemas.microsoft.com/office/powerpoint/2010/main" val="3102567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99F77-08CF-452E-B7A6-6FB80DC24B49}"/>
              </a:ext>
            </a:extLst>
          </p:cNvPr>
          <p:cNvSpPr>
            <a:spLocks noGrp="1"/>
          </p:cNvSpPr>
          <p:nvPr>
            <p:ph type="ctrTitle"/>
          </p:nvPr>
        </p:nvSpPr>
        <p:spPr/>
        <p:txBody>
          <a:bodyPr/>
          <a:lstStyle/>
          <a:p>
            <a:r>
              <a:rPr lang="en-US" dirty="0"/>
              <a:t>The End</a:t>
            </a:r>
          </a:p>
        </p:txBody>
      </p:sp>
      <p:sp>
        <p:nvSpPr>
          <p:cNvPr id="5" name="Subtitle 4">
            <a:extLst>
              <a:ext uri="{FF2B5EF4-FFF2-40B4-BE49-F238E27FC236}">
                <a16:creationId xmlns:a16="http://schemas.microsoft.com/office/drawing/2014/main" id="{0F9EE4C8-F2CB-4343-8454-B0BFABFCB3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731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nodejs logo&quot;">
            <a:extLst>
              <a:ext uri="{FF2B5EF4-FFF2-40B4-BE49-F238E27FC236}">
                <a16:creationId xmlns:a16="http://schemas.microsoft.com/office/drawing/2014/main" id="{C7BEF8DE-694E-437A-AB04-85058C6DF1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1989458"/>
            <a:ext cx="2879083" cy="2879083"/>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oracledb logo&quot;">
            <a:extLst>
              <a:ext uri="{FF2B5EF4-FFF2-40B4-BE49-F238E27FC236}">
                <a16:creationId xmlns:a16="http://schemas.microsoft.com/office/drawing/2014/main" id="{AACC9AD2-2A93-4A71-B5F4-A0C8F0644B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7976" y="1989327"/>
            <a:ext cx="2880360" cy="288036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react logo&quot;">
            <a:extLst>
              <a:ext uri="{FF2B5EF4-FFF2-40B4-BE49-F238E27FC236}">
                <a16:creationId xmlns:a16="http://schemas.microsoft.com/office/drawing/2014/main" id="{92F48136-358F-4F43-ACBA-310BCBE54A9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43941" y="2619801"/>
            <a:ext cx="2880360" cy="161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5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3FC7-526F-4D51-9ECC-BBD9BE204DEE}"/>
              </a:ext>
            </a:extLst>
          </p:cNvPr>
          <p:cNvSpPr>
            <a:spLocks noGrp="1"/>
          </p:cNvSpPr>
          <p:nvPr>
            <p:ph type="title"/>
          </p:nvPr>
        </p:nvSpPr>
        <p:spPr/>
        <p:txBody>
          <a:bodyPr>
            <a:normAutofit fontScale="90000"/>
          </a:bodyPr>
          <a:lstStyle/>
          <a:p>
            <a:r>
              <a:rPr lang="en-US" b="1" dirty="0"/>
              <a:t>Task1 :  Creating a Procedure and GUI screen for Product Description change ability.</a:t>
            </a:r>
            <a:br>
              <a:rPr lang="en-US" dirty="0"/>
            </a:br>
            <a:endParaRPr lang="en-US" dirty="0"/>
          </a:p>
        </p:txBody>
      </p:sp>
      <p:sp>
        <p:nvSpPr>
          <p:cNvPr id="3" name="Content Placeholder 2">
            <a:extLst>
              <a:ext uri="{FF2B5EF4-FFF2-40B4-BE49-F238E27FC236}">
                <a16:creationId xmlns:a16="http://schemas.microsoft.com/office/drawing/2014/main" id="{3BC38ED1-069E-4B35-AFD9-7AA6CBDE5988}"/>
              </a:ext>
            </a:extLst>
          </p:cNvPr>
          <p:cNvSpPr>
            <a:spLocks noGrp="1"/>
          </p:cNvSpPr>
          <p:nvPr>
            <p:ph idx="1"/>
          </p:nvPr>
        </p:nvSpPr>
        <p:spPr/>
        <p:txBody>
          <a:bodyPr>
            <a:normAutofit fontScale="85000" lnSpcReduction="10000"/>
          </a:bodyPr>
          <a:lstStyle/>
          <a:p>
            <a:pPr marL="0" indent="0">
              <a:buNone/>
            </a:pPr>
            <a:endParaRPr lang="en-US" dirty="0"/>
          </a:p>
          <a:p>
            <a:r>
              <a:rPr lang="en-US" dirty="0"/>
              <a:t>GUI will have two edit box. One for Product ID (Primary Key) and then another edit box for New Description to overwrite old one. </a:t>
            </a:r>
          </a:p>
          <a:p>
            <a:r>
              <a:rPr lang="en-US" dirty="0"/>
              <a:t> </a:t>
            </a:r>
          </a:p>
          <a:p>
            <a:r>
              <a:rPr lang="en-CA" dirty="0"/>
              <a:t>Use these below steps to create a procedure that allows a company employee to make corrections to</a:t>
            </a:r>
            <a:endParaRPr lang="en-US" dirty="0"/>
          </a:p>
          <a:p>
            <a:r>
              <a:rPr lang="en-CA" dirty="0"/>
              <a:t>a product’s assigned name </a:t>
            </a:r>
            <a:r>
              <a:rPr lang="en-US" dirty="0"/>
              <a:t>(Change Product Description).</a:t>
            </a:r>
            <a:r>
              <a:rPr lang="en-CA" dirty="0"/>
              <a:t> Review the BB_PRODUCT table and identify the PRODUCT NAME  and PRIMARY KEY columns. The procedure needs two IN parameters to identify the product  ID and supply the new description. This procedure needs to perform only a DML action, so no</a:t>
            </a:r>
            <a:endParaRPr lang="en-US" dirty="0"/>
          </a:p>
          <a:p>
            <a:r>
              <a:rPr lang="en-CA" dirty="0"/>
              <a:t>OUT parameters are necessary. (</a:t>
            </a:r>
            <a:r>
              <a:rPr lang="en-CA" b="1" dirty="0"/>
              <a:t>Optional</a:t>
            </a:r>
            <a:r>
              <a:rPr lang="en-CA" dirty="0"/>
              <a:t> : It is best to list Product code name from Drop down list menu and let user choose one product name but find proper Product Code and pass that code as Product Code)</a:t>
            </a:r>
            <a:endParaRPr lang="en-US" dirty="0"/>
          </a:p>
          <a:p>
            <a:endParaRPr lang="en-US" dirty="0"/>
          </a:p>
        </p:txBody>
      </p:sp>
    </p:spTree>
    <p:extLst>
      <p:ext uri="{BB962C8B-B14F-4D97-AF65-F5344CB8AC3E}">
        <p14:creationId xmlns:p14="http://schemas.microsoft.com/office/powerpoint/2010/main" val="374816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7B36-7052-473A-9CF2-D910539DBBDD}"/>
              </a:ext>
            </a:extLst>
          </p:cNvPr>
          <p:cNvSpPr>
            <a:spLocks noGrp="1"/>
          </p:cNvSpPr>
          <p:nvPr>
            <p:ph type="title"/>
          </p:nvPr>
        </p:nvSpPr>
        <p:spPr/>
        <p:txBody>
          <a:bodyPr/>
          <a:lstStyle/>
          <a:p>
            <a:r>
              <a:rPr lang="en-US" dirty="0"/>
              <a:t>01 </a:t>
            </a:r>
            <a:r>
              <a:rPr lang="en-US" dirty="0" err="1"/>
              <a:t>sp_update_product</a:t>
            </a:r>
            <a:endParaRPr lang="en-US" dirty="0"/>
          </a:p>
        </p:txBody>
      </p:sp>
      <p:pic>
        <p:nvPicPr>
          <p:cNvPr id="5" name="Content Placeholder 4">
            <a:extLst>
              <a:ext uri="{FF2B5EF4-FFF2-40B4-BE49-F238E27FC236}">
                <a16:creationId xmlns:a16="http://schemas.microsoft.com/office/drawing/2014/main" id="{2DF7D38F-4A71-43E3-962F-7DD83E9E6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704" y="2052638"/>
            <a:ext cx="8698368" cy="4195762"/>
          </a:xfrm>
        </p:spPr>
      </p:pic>
    </p:spTree>
    <p:extLst>
      <p:ext uri="{BB962C8B-B14F-4D97-AF65-F5344CB8AC3E}">
        <p14:creationId xmlns:p14="http://schemas.microsoft.com/office/powerpoint/2010/main" val="352106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4203-F476-45F2-ADD1-609F30B4EF8F}"/>
              </a:ext>
            </a:extLst>
          </p:cNvPr>
          <p:cNvSpPr>
            <a:spLocks noGrp="1"/>
          </p:cNvSpPr>
          <p:nvPr>
            <p:ph type="title"/>
          </p:nvPr>
        </p:nvSpPr>
        <p:spPr/>
        <p:txBody>
          <a:bodyPr>
            <a:normAutofit fontScale="90000"/>
          </a:bodyPr>
          <a:lstStyle/>
          <a:p>
            <a:r>
              <a:rPr lang="en-US" b="1" dirty="0"/>
              <a:t>Task 2: Create(Enter) new product by using a Procedure with IN Parameters</a:t>
            </a:r>
            <a:br>
              <a:rPr lang="en-US" dirty="0"/>
            </a:br>
            <a:endParaRPr lang="en-US" dirty="0"/>
          </a:p>
        </p:txBody>
      </p:sp>
      <p:sp>
        <p:nvSpPr>
          <p:cNvPr id="3" name="Content Placeholder 2">
            <a:extLst>
              <a:ext uri="{FF2B5EF4-FFF2-40B4-BE49-F238E27FC236}">
                <a16:creationId xmlns:a16="http://schemas.microsoft.com/office/drawing/2014/main" id="{563950C8-BAF5-4156-BE36-4F377FB9D669}"/>
              </a:ext>
            </a:extLst>
          </p:cNvPr>
          <p:cNvSpPr>
            <a:spLocks noGrp="1"/>
          </p:cNvSpPr>
          <p:nvPr>
            <p:ph idx="1"/>
          </p:nvPr>
        </p:nvSpPr>
        <p:spPr/>
        <p:txBody>
          <a:bodyPr>
            <a:normAutofit fontScale="70000" lnSpcReduction="20000"/>
          </a:bodyPr>
          <a:lstStyle/>
          <a:p>
            <a:r>
              <a:rPr lang="en-US" dirty="0"/>
              <a:t>Follow these steps to create a procedure that allows a company employee to </a:t>
            </a:r>
            <a:r>
              <a:rPr lang="en-US" b="1" dirty="0"/>
              <a:t>add a new</a:t>
            </a:r>
            <a:endParaRPr lang="en-US" dirty="0"/>
          </a:p>
          <a:p>
            <a:r>
              <a:rPr lang="en-US" b="1" dirty="0"/>
              <a:t>product to the database</a:t>
            </a:r>
            <a:r>
              <a:rPr lang="en-US" dirty="0"/>
              <a:t>. This procedure needs only IN parameters.</a:t>
            </a:r>
          </a:p>
          <a:p>
            <a:r>
              <a:rPr lang="en-US" dirty="0"/>
              <a:t> </a:t>
            </a:r>
          </a:p>
          <a:p>
            <a:r>
              <a:rPr lang="en-US" dirty="0"/>
              <a:t>1. In SQL Developer, create a procedure named </a:t>
            </a:r>
            <a:r>
              <a:rPr lang="en-US" b="1" dirty="0"/>
              <a:t>PROD_ADD_SP </a:t>
            </a:r>
            <a:r>
              <a:rPr lang="en-US" dirty="0"/>
              <a:t>that adds a row for a new</a:t>
            </a:r>
          </a:p>
          <a:p>
            <a:r>
              <a:rPr lang="en-US" dirty="0"/>
              <a:t>product in the BB_PRODUCT table. Keep in mind that the user provides values for the</a:t>
            </a:r>
          </a:p>
          <a:p>
            <a:r>
              <a:rPr lang="en-US" dirty="0"/>
              <a:t>product name, description, image filename (use same template for file name as  ‘roasted.jpg’ or ‘double-roasted.jpg’ ) , price, and active status. Address the input values or parameters in the same order as in the preceding sentence.</a:t>
            </a:r>
          </a:p>
          <a:p>
            <a:r>
              <a:rPr lang="en-US" dirty="0"/>
              <a:t> </a:t>
            </a:r>
          </a:p>
          <a:p>
            <a:r>
              <a:rPr lang="en-US" dirty="0"/>
              <a:t>2. Call the procedure with these parameter values: </a:t>
            </a:r>
          </a:p>
          <a:p>
            <a:r>
              <a:rPr lang="en-US" b="1" dirty="0"/>
              <a:t>('Roasted Blend', 'Well-balanced mix of roasted beans, a medium body', 'roasted.jpg',9.50,1)</a:t>
            </a:r>
            <a:r>
              <a:rPr lang="en-US" dirty="0"/>
              <a:t>.</a:t>
            </a:r>
          </a:p>
          <a:p>
            <a:r>
              <a:rPr lang="en-US" dirty="0"/>
              <a:t>3. Check whether the Insert/Update was successful by querying the BB_PRODUCT table.</a:t>
            </a:r>
          </a:p>
          <a:p>
            <a:endParaRPr lang="en-US" dirty="0"/>
          </a:p>
        </p:txBody>
      </p:sp>
    </p:spTree>
    <p:extLst>
      <p:ext uri="{BB962C8B-B14F-4D97-AF65-F5344CB8AC3E}">
        <p14:creationId xmlns:p14="http://schemas.microsoft.com/office/powerpoint/2010/main" val="292550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1867-7BC0-4B77-9FC7-6E4F3953C2DD}"/>
              </a:ext>
            </a:extLst>
          </p:cNvPr>
          <p:cNvSpPr>
            <a:spLocks noGrp="1"/>
          </p:cNvSpPr>
          <p:nvPr>
            <p:ph type="title"/>
          </p:nvPr>
        </p:nvSpPr>
        <p:spPr/>
        <p:txBody>
          <a:bodyPr/>
          <a:lstStyle/>
          <a:p>
            <a:r>
              <a:rPr lang="en-US" dirty="0"/>
              <a:t>02 PROD_ADD_SP</a:t>
            </a:r>
          </a:p>
        </p:txBody>
      </p:sp>
      <p:pic>
        <p:nvPicPr>
          <p:cNvPr id="5" name="Content Placeholder 4">
            <a:extLst>
              <a:ext uri="{FF2B5EF4-FFF2-40B4-BE49-F238E27FC236}">
                <a16:creationId xmlns:a16="http://schemas.microsoft.com/office/drawing/2014/main" id="{3AC80FEA-0F2E-4A12-8E3D-649AE1B672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2017" y="2052638"/>
            <a:ext cx="7029741" cy="4195762"/>
          </a:xfrm>
        </p:spPr>
      </p:pic>
    </p:spTree>
    <p:extLst>
      <p:ext uri="{BB962C8B-B14F-4D97-AF65-F5344CB8AC3E}">
        <p14:creationId xmlns:p14="http://schemas.microsoft.com/office/powerpoint/2010/main" val="409103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75CC-8DEA-4BCB-ACA7-460C746A96BF}"/>
              </a:ext>
            </a:extLst>
          </p:cNvPr>
          <p:cNvSpPr>
            <a:spLocks noGrp="1"/>
          </p:cNvSpPr>
          <p:nvPr>
            <p:ph type="title"/>
          </p:nvPr>
        </p:nvSpPr>
        <p:spPr/>
        <p:txBody>
          <a:bodyPr/>
          <a:lstStyle/>
          <a:p>
            <a:r>
              <a:rPr lang="en-US" b="1" dirty="0"/>
              <a:t>Task 3: Calculating the Tax on an Order</a:t>
            </a:r>
            <a:br>
              <a:rPr lang="en-US" dirty="0"/>
            </a:br>
            <a:endParaRPr lang="en-US" dirty="0"/>
          </a:p>
        </p:txBody>
      </p:sp>
      <p:sp>
        <p:nvSpPr>
          <p:cNvPr id="3" name="Content Placeholder 2">
            <a:extLst>
              <a:ext uri="{FF2B5EF4-FFF2-40B4-BE49-F238E27FC236}">
                <a16:creationId xmlns:a16="http://schemas.microsoft.com/office/drawing/2014/main" id="{C31E92B3-CF19-4ABF-B369-B5B8CF7B0E2E}"/>
              </a:ext>
            </a:extLst>
          </p:cNvPr>
          <p:cNvSpPr>
            <a:spLocks noGrp="1"/>
          </p:cNvSpPr>
          <p:nvPr>
            <p:ph idx="1"/>
          </p:nvPr>
        </p:nvSpPr>
        <p:spPr/>
        <p:txBody>
          <a:bodyPr>
            <a:normAutofit fontScale="77500" lnSpcReduction="20000"/>
          </a:bodyPr>
          <a:lstStyle/>
          <a:p>
            <a:r>
              <a:rPr lang="en-US" dirty="0"/>
              <a:t>Follow these steps to create a procedure for calculating the tax on an order. The BB_TAX table</a:t>
            </a:r>
          </a:p>
          <a:p>
            <a:r>
              <a:rPr lang="en-US" dirty="0"/>
              <a:t>contains states that require submitting taxes for Internet sales. If the state isn’t listed in the</a:t>
            </a:r>
          </a:p>
          <a:p>
            <a:r>
              <a:rPr lang="en-US" dirty="0"/>
              <a:t>table</a:t>
            </a:r>
            <a:r>
              <a:rPr lang="en-US" b="1" dirty="0"/>
              <a:t>, no tax should be assessed on the order</a:t>
            </a:r>
            <a:r>
              <a:rPr lang="en-US" dirty="0"/>
              <a:t>. The </a:t>
            </a:r>
            <a:r>
              <a:rPr lang="en-US" b="1" dirty="0"/>
              <a:t>shopper’s state</a:t>
            </a:r>
            <a:r>
              <a:rPr lang="en-US" dirty="0"/>
              <a:t> and </a:t>
            </a:r>
            <a:r>
              <a:rPr lang="en-US" b="1" dirty="0"/>
              <a:t>basket subtotal</a:t>
            </a:r>
            <a:r>
              <a:rPr lang="en-US" dirty="0"/>
              <a:t> are the</a:t>
            </a:r>
          </a:p>
          <a:p>
            <a:r>
              <a:rPr lang="en-US" dirty="0"/>
              <a:t>inputs to the procedure, and the tax amount should be returned.</a:t>
            </a:r>
          </a:p>
          <a:p>
            <a:r>
              <a:rPr lang="en-US" dirty="0"/>
              <a:t> </a:t>
            </a:r>
          </a:p>
          <a:p>
            <a:r>
              <a:rPr lang="en-US" dirty="0"/>
              <a:t>Make two edit box in your GUI form to accept </a:t>
            </a:r>
            <a:r>
              <a:rPr lang="en-US" b="1" dirty="0"/>
              <a:t>Shopper’s state</a:t>
            </a:r>
            <a:r>
              <a:rPr lang="en-US" dirty="0"/>
              <a:t> and </a:t>
            </a:r>
            <a:r>
              <a:rPr lang="en-US" b="1" dirty="0"/>
              <a:t>basket subtotal</a:t>
            </a:r>
            <a:r>
              <a:rPr lang="en-US" dirty="0"/>
              <a:t> </a:t>
            </a:r>
          </a:p>
          <a:p>
            <a:r>
              <a:rPr lang="en-US" dirty="0"/>
              <a:t> </a:t>
            </a:r>
          </a:p>
          <a:p>
            <a:r>
              <a:rPr lang="en-US" dirty="0"/>
              <a:t>1. In SQL Developer, create a procedure named </a:t>
            </a:r>
            <a:r>
              <a:rPr lang="en-US" b="1" dirty="0"/>
              <a:t>TAX_COST_SP</a:t>
            </a:r>
            <a:r>
              <a:rPr lang="en-US" dirty="0"/>
              <a:t>. Remember that the state</a:t>
            </a:r>
          </a:p>
          <a:p>
            <a:r>
              <a:rPr lang="en-US" dirty="0"/>
              <a:t>and subtotal values </a:t>
            </a:r>
            <a:r>
              <a:rPr lang="en-US" b="1" dirty="0"/>
              <a:t>are inputs to the procedure</a:t>
            </a:r>
            <a:r>
              <a:rPr lang="en-US" dirty="0"/>
              <a:t>, which should </a:t>
            </a:r>
            <a:r>
              <a:rPr lang="en-US" b="1" dirty="0"/>
              <a:t>return the tax amount</a:t>
            </a:r>
            <a:r>
              <a:rPr lang="en-US" dirty="0"/>
              <a:t>.</a:t>
            </a:r>
          </a:p>
          <a:p>
            <a:r>
              <a:rPr lang="en-US" dirty="0"/>
              <a:t>Review the BB_TAX table, which contains the tax rate for each applicable state.</a:t>
            </a:r>
          </a:p>
          <a:p>
            <a:endParaRPr lang="en-US" dirty="0"/>
          </a:p>
        </p:txBody>
      </p:sp>
    </p:spTree>
    <p:extLst>
      <p:ext uri="{BB962C8B-B14F-4D97-AF65-F5344CB8AC3E}">
        <p14:creationId xmlns:p14="http://schemas.microsoft.com/office/powerpoint/2010/main" val="156665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CD42-616B-45C1-99FD-90A175836556}"/>
              </a:ext>
            </a:extLst>
          </p:cNvPr>
          <p:cNvSpPr>
            <a:spLocks noGrp="1"/>
          </p:cNvSpPr>
          <p:nvPr>
            <p:ph type="title"/>
          </p:nvPr>
        </p:nvSpPr>
        <p:spPr/>
        <p:txBody>
          <a:bodyPr/>
          <a:lstStyle/>
          <a:p>
            <a:r>
              <a:rPr lang="en-US" dirty="0"/>
              <a:t>03 </a:t>
            </a:r>
            <a:r>
              <a:rPr lang="en-US" dirty="0" err="1"/>
              <a:t>tax_cost_sp</a:t>
            </a:r>
            <a:endParaRPr lang="en-US" dirty="0"/>
          </a:p>
        </p:txBody>
      </p:sp>
      <p:pic>
        <p:nvPicPr>
          <p:cNvPr id="5" name="Content Placeholder 4">
            <a:extLst>
              <a:ext uri="{FF2B5EF4-FFF2-40B4-BE49-F238E27FC236}">
                <a16:creationId xmlns:a16="http://schemas.microsoft.com/office/drawing/2014/main" id="{E480C5F5-8736-47D6-B775-F24A817143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6575" y="2052638"/>
            <a:ext cx="5640626" cy="4195762"/>
          </a:xfrm>
        </p:spPr>
      </p:pic>
    </p:spTree>
    <p:extLst>
      <p:ext uri="{BB962C8B-B14F-4D97-AF65-F5344CB8AC3E}">
        <p14:creationId xmlns:p14="http://schemas.microsoft.com/office/powerpoint/2010/main" val="97069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B699-0390-4097-B2EB-93FB74B92515}"/>
              </a:ext>
            </a:extLst>
          </p:cNvPr>
          <p:cNvSpPr>
            <a:spLocks noGrp="1"/>
          </p:cNvSpPr>
          <p:nvPr>
            <p:ph type="title"/>
          </p:nvPr>
        </p:nvSpPr>
        <p:spPr/>
        <p:txBody>
          <a:bodyPr/>
          <a:lstStyle/>
          <a:p>
            <a:r>
              <a:rPr lang="en-US" b="1" dirty="0"/>
              <a:t>Task 4: Updating Order Status</a:t>
            </a:r>
            <a:br>
              <a:rPr lang="en-US" dirty="0"/>
            </a:br>
            <a:endParaRPr lang="en-US" dirty="0"/>
          </a:p>
        </p:txBody>
      </p:sp>
      <p:sp>
        <p:nvSpPr>
          <p:cNvPr id="3" name="Content Placeholder 2">
            <a:extLst>
              <a:ext uri="{FF2B5EF4-FFF2-40B4-BE49-F238E27FC236}">
                <a16:creationId xmlns:a16="http://schemas.microsoft.com/office/drawing/2014/main" id="{65912556-C768-4CAB-A2FE-43007F08275E}"/>
              </a:ext>
            </a:extLst>
          </p:cNvPr>
          <p:cNvSpPr>
            <a:spLocks noGrp="1"/>
          </p:cNvSpPr>
          <p:nvPr>
            <p:ph idx="1"/>
          </p:nvPr>
        </p:nvSpPr>
        <p:spPr/>
        <p:txBody>
          <a:bodyPr>
            <a:normAutofit fontScale="77500" lnSpcReduction="20000"/>
          </a:bodyPr>
          <a:lstStyle/>
          <a:p>
            <a:r>
              <a:rPr lang="en-US" dirty="0"/>
              <a:t>Create a procedure named </a:t>
            </a:r>
            <a:r>
              <a:rPr lang="en-US" b="1" dirty="0"/>
              <a:t>STATUS_SHIP_SP </a:t>
            </a:r>
            <a:r>
              <a:rPr lang="en-US" dirty="0"/>
              <a:t>that allows an employee in the Shipping</a:t>
            </a:r>
          </a:p>
          <a:p>
            <a:r>
              <a:rPr lang="en-US" dirty="0"/>
              <a:t>Department to update an </a:t>
            </a:r>
            <a:r>
              <a:rPr lang="en-US" b="1" dirty="0"/>
              <a:t>order status</a:t>
            </a:r>
            <a:r>
              <a:rPr lang="en-US" dirty="0"/>
              <a:t> to add </a:t>
            </a:r>
            <a:r>
              <a:rPr lang="en-US" b="1" dirty="0"/>
              <a:t>shipping information.</a:t>
            </a:r>
            <a:r>
              <a:rPr lang="en-US" dirty="0"/>
              <a:t> The BB_BASKETSTATUS</a:t>
            </a:r>
          </a:p>
          <a:p>
            <a:r>
              <a:rPr lang="en-US" dirty="0"/>
              <a:t>table lists events for each order so that a shopper can see the </a:t>
            </a:r>
            <a:r>
              <a:rPr lang="en-US" b="1" dirty="0"/>
              <a:t>current status</a:t>
            </a:r>
            <a:r>
              <a:rPr lang="en-US" dirty="0"/>
              <a:t>, </a:t>
            </a:r>
            <a:r>
              <a:rPr lang="en-US" b="1" dirty="0"/>
              <a:t>date</a:t>
            </a:r>
            <a:r>
              <a:rPr lang="en-US" dirty="0"/>
              <a:t>, and</a:t>
            </a:r>
          </a:p>
          <a:p>
            <a:r>
              <a:rPr lang="en-US" b="1" dirty="0"/>
              <a:t>comments as each stage</a:t>
            </a:r>
            <a:r>
              <a:rPr lang="en-US" dirty="0"/>
              <a:t> of the order process is finished. The IDSTAGE column of the</a:t>
            </a:r>
          </a:p>
          <a:p>
            <a:r>
              <a:rPr lang="en-US" dirty="0"/>
              <a:t>BB_BASKETSTATUS table identifies each stage; the value 3 in this column indicates that an</a:t>
            </a:r>
          </a:p>
          <a:p>
            <a:r>
              <a:rPr lang="en-US" dirty="0"/>
              <a:t>order has been shipped.</a:t>
            </a:r>
          </a:p>
          <a:p>
            <a:r>
              <a:rPr lang="en-US" dirty="0"/>
              <a:t> </a:t>
            </a:r>
          </a:p>
          <a:p>
            <a:r>
              <a:rPr lang="en-US" dirty="0"/>
              <a:t> </a:t>
            </a:r>
          </a:p>
          <a:p>
            <a:r>
              <a:rPr lang="en-US" dirty="0"/>
              <a:t>The procedure should allow adding a row with an IDSTAGE of 3, date shipped, tracking</a:t>
            </a:r>
          </a:p>
          <a:p>
            <a:r>
              <a:rPr lang="en-US" dirty="0"/>
              <a:t>number, and shipper. The BB_STATUS_SEQ sequence is used to provide an incremental unique auto increment value for the primary key column. </a:t>
            </a:r>
          </a:p>
          <a:p>
            <a:endParaRPr lang="en-US" dirty="0"/>
          </a:p>
        </p:txBody>
      </p:sp>
    </p:spTree>
    <p:extLst>
      <p:ext uri="{BB962C8B-B14F-4D97-AF65-F5344CB8AC3E}">
        <p14:creationId xmlns:p14="http://schemas.microsoft.com/office/powerpoint/2010/main" val="1893148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TotalTime>
  <Words>1099</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Advanced  Database Concept </vt:lpstr>
      <vt:lpstr>PowerPoint Presentation</vt:lpstr>
      <vt:lpstr>Task1 :  Creating a Procedure and GUI screen for Product Description change ability. </vt:lpstr>
      <vt:lpstr>01 sp_update_product</vt:lpstr>
      <vt:lpstr>Task 2: Create(Enter) new product by using a Procedure with IN Parameters </vt:lpstr>
      <vt:lpstr>02 PROD_ADD_SP</vt:lpstr>
      <vt:lpstr>Task 3: Calculating the Tax on an Order </vt:lpstr>
      <vt:lpstr>03 tax_cost_sp</vt:lpstr>
      <vt:lpstr>Task 4: Updating Order Status </vt:lpstr>
      <vt:lpstr>04 BASKET_ADD_SP</vt:lpstr>
      <vt:lpstr>Task 5: Adding Items to a Basket </vt:lpstr>
      <vt:lpstr>05 STATUS_SHIP_SP</vt:lpstr>
      <vt:lpstr>Task 6: Identifying Sale Products </vt:lpstr>
      <vt:lpstr>06 CK_SALE_SF</vt:lpstr>
      <vt:lpstr>Report 1: Report to show whether all items in her/his basket are in Stock or not? Using an Explicit Cursor </vt:lpstr>
      <vt:lpstr>REPORT01</vt:lpstr>
      <vt:lpstr>Report 2: Calculating a Shopper’s Total Spending </vt:lpstr>
      <vt:lpstr>REPORT02</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Concept </dc:title>
  <dc:creator>vincent wang</dc:creator>
  <cp:lastModifiedBy>vincent wang</cp:lastModifiedBy>
  <cp:revision>1</cp:revision>
  <dcterms:created xsi:type="dcterms:W3CDTF">2019-12-04T00:23:32Z</dcterms:created>
  <dcterms:modified xsi:type="dcterms:W3CDTF">2019-12-04T00:28:02Z</dcterms:modified>
</cp:coreProperties>
</file>