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4F3C1E-D4A7-4708-9CA6-3A04755535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C29F82-A488-4801-9998-6686FD35A2D8}" type="datetimeFigureOut">
              <a:rPr lang="pl-PL" smtClean="0"/>
              <a:t>2014-06-10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Aplikacje i usługi GIS - Karol </a:t>
            </a:r>
            <a:r>
              <a:rPr lang="pl-PL" dirty="0" err="1" smtClean="0"/>
              <a:t>Dzitkowski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indeksów przestrzennych z indeksem używanym w QGIS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142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88640"/>
            <a:ext cx="8208912" cy="2808312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3573016"/>
            <a:ext cx="78488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4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7848872" cy="2808312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645024"/>
            <a:ext cx="806489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Znaczący wzrost wydajności dzięki zastosowaniu indeksów przestrzennych dla dużych danych</a:t>
            </a:r>
          </a:p>
          <a:p>
            <a:r>
              <a:rPr lang="pl-PL" dirty="0" smtClean="0"/>
              <a:t>Indeksy działają poprawnie tylko dla pewnych zapytań, zależnie od indeksu</a:t>
            </a:r>
          </a:p>
          <a:p>
            <a:r>
              <a:rPr lang="pl-PL" dirty="0" smtClean="0"/>
              <a:t>Zastosowanie indeksu </a:t>
            </a:r>
            <a:r>
              <a:rPr lang="pl-PL" dirty="0" err="1" smtClean="0"/>
              <a:t>Btree</a:t>
            </a:r>
            <a:r>
              <a:rPr lang="pl-PL" dirty="0" smtClean="0"/>
              <a:t> do danych geometry nie daje efektów</a:t>
            </a:r>
          </a:p>
          <a:p>
            <a:r>
              <a:rPr lang="pl-PL" dirty="0" smtClean="0"/>
              <a:t>Do tworzenia własnych (specjalistycznych indeksów) można użyć </a:t>
            </a:r>
            <a:r>
              <a:rPr lang="pl-PL" dirty="0"/>
              <a:t>API QGIS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7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Przedstawienie projektu</a:t>
            </a:r>
          </a:p>
          <a:p>
            <a:r>
              <a:rPr lang="pl-PL" dirty="0" smtClean="0"/>
              <a:t>Opis przyjętego rozwiązania</a:t>
            </a:r>
          </a:p>
          <a:p>
            <a:r>
              <a:rPr lang="pl-PL" dirty="0" smtClean="0"/>
              <a:t>Ciekawostki</a:t>
            </a:r>
          </a:p>
          <a:p>
            <a:r>
              <a:rPr lang="pl-PL" dirty="0" smtClean="0"/>
              <a:t>Wyniki</a:t>
            </a:r>
          </a:p>
          <a:p>
            <a:r>
              <a:rPr lang="pl-PL" dirty="0" smtClean="0"/>
              <a:t>Podsumowanie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816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napisana w MVC 4</a:t>
            </a:r>
          </a:p>
          <a:p>
            <a:r>
              <a:rPr lang="pl-PL" dirty="0" smtClean="0"/>
              <a:t>Automatycznie odpalane skrypty </a:t>
            </a:r>
            <a:r>
              <a:rPr lang="pl-PL" dirty="0" err="1" smtClean="0"/>
              <a:t>Python</a:t>
            </a:r>
            <a:r>
              <a:rPr lang="pl-PL" dirty="0" smtClean="0"/>
              <a:t> w celu wykorzystania indeksu z aplikacji QGIS</a:t>
            </a:r>
          </a:p>
          <a:p>
            <a:r>
              <a:rPr lang="pl-PL" dirty="0" smtClean="0"/>
              <a:t>API QGIS.CORE</a:t>
            </a:r>
          </a:p>
          <a:p>
            <a:r>
              <a:rPr lang="pl-PL" dirty="0" smtClean="0"/>
              <a:t>Użycie bazy </a:t>
            </a:r>
            <a:r>
              <a:rPr lang="pl-PL" dirty="0" err="1" smtClean="0"/>
              <a:t>PostgreSQL</a:t>
            </a:r>
            <a:r>
              <a:rPr lang="pl-PL" dirty="0" smtClean="0"/>
              <a:t> z </a:t>
            </a:r>
            <a:r>
              <a:rPr lang="pl-PL" dirty="0" err="1" smtClean="0"/>
              <a:t>PostGIS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375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Połączenie z bazą </a:t>
            </a:r>
            <a:r>
              <a:rPr lang="pl-PL" dirty="0" err="1" smtClean="0"/>
              <a:t>PostgeSQL</a:t>
            </a:r>
            <a:r>
              <a:rPr lang="pl-PL" dirty="0" smtClean="0"/>
              <a:t> z użyciem biblioteki </a:t>
            </a:r>
            <a:r>
              <a:rPr lang="pl-PL" dirty="0" err="1" smtClean="0"/>
              <a:t>NpgSql</a:t>
            </a:r>
            <a:endParaRPr lang="pl-PL" dirty="0" smtClean="0"/>
          </a:p>
          <a:p>
            <a:r>
              <a:rPr lang="pl-PL" dirty="0" smtClean="0"/>
              <a:t>Od strony QGIS połączenie z bazą przy pomocy </a:t>
            </a:r>
            <a:r>
              <a:rPr lang="pl-PL" dirty="0" err="1" smtClean="0"/>
              <a:t>Pythonowego</a:t>
            </a:r>
            <a:r>
              <a:rPr lang="pl-PL" dirty="0" smtClean="0"/>
              <a:t> API</a:t>
            </a:r>
          </a:p>
          <a:p>
            <a:r>
              <a:rPr lang="pl-PL" dirty="0" smtClean="0"/>
              <a:t>Dane: 1 tabela z dużymi obiektami + N tabel z punktami losowymi</a:t>
            </a:r>
          </a:p>
          <a:p>
            <a:r>
              <a:rPr lang="pl-PL" dirty="0" smtClean="0"/>
              <a:t>Użycie </a:t>
            </a:r>
            <a:r>
              <a:rPr lang="pl-PL" dirty="0" err="1" smtClean="0"/>
              <a:t>DotNet.HighCharts</a:t>
            </a:r>
            <a:r>
              <a:rPr lang="pl-PL" dirty="0" smtClean="0"/>
              <a:t> do prezentacji wyników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32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53055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56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pl-PL" dirty="0" smtClean="0"/>
              <a:t>Indeks w QGIS to R-Drzewo budujące się bardzo wolno</a:t>
            </a:r>
          </a:p>
          <a:p>
            <a:r>
              <a:rPr lang="pl-PL" dirty="0"/>
              <a:t>Dokładnie zbudowanie indeksu GIST zajęło 154,5 sekundy, zaś zbudowanie indeksu </a:t>
            </a:r>
            <a:r>
              <a:rPr lang="pl-PL" dirty="0" err="1"/>
              <a:t>RTree</a:t>
            </a:r>
            <a:r>
              <a:rPr lang="pl-PL" dirty="0"/>
              <a:t> za pomocą QGIS 243,3 sekundy. </a:t>
            </a:r>
            <a:endParaRPr lang="pl-PL" dirty="0" smtClean="0"/>
          </a:p>
          <a:p>
            <a:r>
              <a:rPr lang="pl-PL" dirty="0" smtClean="0"/>
              <a:t>Zapytanie: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Ciekawostki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3568" y="2852936"/>
            <a:ext cx="4320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DO $</a:t>
            </a:r>
            <a:r>
              <a:rPr lang="en-GB" sz="1400" dirty="0" err="1">
                <a:solidFill>
                  <a:srgbClr val="C00000"/>
                </a:solidFill>
              </a:rPr>
              <a:t>proc</a:t>
            </a:r>
            <a:r>
              <a:rPr lang="en-GB" sz="1400" dirty="0">
                <a:solidFill>
                  <a:srgbClr val="C00000"/>
                </a:solidFill>
              </a:rPr>
              <a:t>$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DECLARE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</a:t>
            </a:r>
            <a:r>
              <a:rPr lang="en-GB" sz="1400" dirty="0" err="1">
                <a:solidFill>
                  <a:srgbClr val="C00000"/>
                </a:solidFill>
              </a:rPr>
              <a:t>StartTime</a:t>
            </a:r>
            <a:r>
              <a:rPr lang="en-GB" sz="1400" dirty="0">
                <a:solidFill>
                  <a:srgbClr val="C00000"/>
                </a:solidFill>
              </a:rPr>
              <a:t> </a:t>
            </a:r>
            <a:r>
              <a:rPr lang="en-GB" sz="1400" dirty="0" err="1">
                <a:solidFill>
                  <a:srgbClr val="C00000"/>
                </a:solidFill>
              </a:rPr>
              <a:t>timestamptz</a:t>
            </a:r>
            <a:r>
              <a:rPr lang="en-GB" sz="1400" dirty="0">
                <a:solidFill>
                  <a:srgbClr val="C00000"/>
                </a:solidFill>
              </a:rPr>
              <a:t>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</a:t>
            </a:r>
            <a:r>
              <a:rPr lang="en-GB" sz="1400" dirty="0" err="1">
                <a:solidFill>
                  <a:srgbClr val="C00000"/>
                </a:solidFill>
              </a:rPr>
              <a:t>EndTime</a:t>
            </a:r>
            <a:r>
              <a:rPr lang="en-GB" sz="1400" dirty="0">
                <a:solidFill>
                  <a:srgbClr val="C00000"/>
                </a:solidFill>
              </a:rPr>
              <a:t> </a:t>
            </a:r>
            <a:r>
              <a:rPr lang="en-GB" sz="1400" dirty="0" err="1">
                <a:solidFill>
                  <a:srgbClr val="C00000"/>
                </a:solidFill>
              </a:rPr>
              <a:t>timestamptz</a:t>
            </a:r>
            <a:r>
              <a:rPr lang="en-GB" sz="1400" dirty="0">
                <a:solidFill>
                  <a:srgbClr val="C00000"/>
                </a:solidFill>
              </a:rPr>
              <a:t>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Delta interval;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BEGIN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</a:t>
            </a:r>
            <a:r>
              <a:rPr lang="en-GB" sz="1400" dirty="0" err="1">
                <a:solidFill>
                  <a:srgbClr val="C00000"/>
                </a:solidFill>
              </a:rPr>
              <a:t>StartTime</a:t>
            </a:r>
            <a:r>
              <a:rPr lang="en-GB" sz="1400" dirty="0">
                <a:solidFill>
                  <a:srgbClr val="C00000"/>
                </a:solidFill>
              </a:rPr>
              <a:t> := </a:t>
            </a:r>
            <a:r>
              <a:rPr lang="en-GB" sz="1400" dirty="0" err="1">
                <a:solidFill>
                  <a:srgbClr val="C00000"/>
                </a:solidFill>
              </a:rPr>
              <a:t>clock_timestamp</a:t>
            </a:r>
            <a:r>
              <a:rPr lang="en-GB" sz="1400" dirty="0" smtClean="0">
                <a:solidFill>
                  <a:srgbClr val="C00000"/>
                </a:solidFill>
              </a:rPr>
              <a:t>();</a:t>
            </a:r>
            <a:endParaRPr lang="pl-PL" sz="1400" dirty="0" smtClean="0">
              <a:solidFill>
                <a:srgbClr val="C00000"/>
              </a:solidFill>
            </a:endParaRPr>
          </a:p>
          <a:p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CREATE INDEX random_points_5000000_gist_idx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ON public.random_points_5000000 USING gist (</a:t>
            </a:r>
            <a:r>
              <a:rPr lang="en-GB" sz="1400" dirty="0" err="1">
                <a:solidFill>
                  <a:srgbClr val="C00000"/>
                </a:solidFill>
              </a:rPr>
              <a:t>geom</a:t>
            </a:r>
            <a:r>
              <a:rPr lang="en-GB" sz="1400" dirty="0">
                <a:solidFill>
                  <a:srgbClr val="C00000"/>
                </a:solidFill>
              </a:rPr>
              <a:t>);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</a:t>
            </a:r>
            <a:endParaRPr lang="pl-PL" sz="1400" dirty="0" smtClean="0">
              <a:solidFill>
                <a:srgbClr val="C00000"/>
              </a:solidFill>
            </a:endParaRPr>
          </a:p>
          <a:p>
            <a:r>
              <a:rPr lang="en-GB" sz="1400" dirty="0" err="1" smtClean="0">
                <a:solidFill>
                  <a:srgbClr val="C00000"/>
                </a:solidFill>
              </a:rPr>
              <a:t>EndTime</a:t>
            </a:r>
            <a:r>
              <a:rPr lang="en-GB" sz="1400" dirty="0" smtClean="0">
                <a:solidFill>
                  <a:srgbClr val="C00000"/>
                </a:solidFill>
              </a:rPr>
              <a:t> </a:t>
            </a:r>
            <a:r>
              <a:rPr lang="en-GB" sz="1400" dirty="0">
                <a:solidFill>
                  <a:srgbClr val="C00000"/>
                </a:solidFill>
              </a:rPr>
              <a:t>:= </a:t>
            </a:r>
            <a:r>
              <a:rPr lang="en-GB" sz="1400" dirty="0" err="1">
                <a:solidFill>
                  <a:srgbClr val="C00000"/>
                </a:solidFill>
              </a:rPr>
              <a:t>clock_timestamp</a:t>
            </a:r>
            <a:r>
              <a:rPr lang="en-GB" sz="1400" dirty="0">
                <a:solidFill>
                  <a:srgbClr val="C00000"/>
                </a:solidFill>
              </a:rPr>
              <a:t>();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Delta := 1000 * ( extract(epoch from </a:t>
            </a:r>
            <a:r>
              <a:rPr lang="en-GB" sz="1400" dirty="0" err="1">
                <a:solidFill>
                  <a:srgbClr val="C00000"/>
                </a:solidFill>
              </a:rPr>
              <a:t>EndTime</a:t>
            </a:r>
            <a:r>
              <a:rPr lang="en-GB" sz="1400" dirty="0">
                <a:solidFill>
                  <a:srgbClr val="C00000"/>
                </a:solidFill>
              </a:rPr>
              <a:t>) - extract(epoch from </a:t>
            </a:r>
            <a:r>
              <a:rPr lang="en-GB" sz="1400" dirty="0" err="1">
                <a:solidFill>
                  <a:srgbClr val="C00000"/>
                </a:solidFill>
              </a:rPr>
              <a:t>StartTime</a:t>
            </a:r>
            <a:r>
              <a:rPr lang="en-GB" sz="1400" dirty="0">
                <a:solidFill>
                  <a:srgbClr val="C00000"/>
                </a:solidFill>
              </a:rPr>
              <a:t>) );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  RAISE NOTICE 'Duration in </a:t>
            </a:r>
            <a:r>
              <a:rPr lang="en-GB" sz="1400" dirty="0" err="1">
                <a:solidFill>
                  <a:srgbClr val="C00000"/>
                </a:solidFill>
              </a:rPr>
              <a:t>millisecs</a:t>
            </a:r>
            <a:r>
              <a:rPr lang="en-GB" sz="1400" dirty="0">
                <a:solidFill>
                  <a:srgbClr val="C00000"/>
                </a:solidFill>
              </a:rPr>
              <a:t>=%', Delta;</a:t>
            </a:r>
            <a:endParaRPr lang="pl-PL" sz="1400" dirty="0">
              <a:solidFill>
                <a:srgbClr val="C00000"/>
              </a:solidFill>
            </a:endParaRPr>
          </a:p>
          <a:p>
            <a:r>
              <a:rPr lang="pl-PL" sz="1400" dirty="0">
                <a:solidFill>
                  <a:srgbClr val="C00000"/>
                </a:solidFill>
              </a:rPr>
              <a:t>END;</a:t>
            </a:r>
          </a:p>
          <a:p>
            <a:r>
              <a:rPr lang="pl-PL" sz="1400" dirty="0">
                <a:solidFill>
                  <a:srgbClr val="C00000"/>
                </a:solidFill>
              </a:rPr>
              <a:t>$proc</a:t>
            </a:r>
            <a:r>
              <a:rPr lang="pl-PL" sz="1400" dirty="0" smtClean="0">
                <a:solidFill>
                  <a:srgbClr val="C00000"/>
                </a:solidFill>
              </a:rPr>
              <a:t>$;</a:t>
            </a:r>
            <a:endParaRPr lang="pl-P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testowane indeksy są z góry utworzone przez program na kolumnie geometry we wszystkich tabelach</a:t>
            </a:r>
          </a:p>
          <a:p>
            <a:r>
              <a:rPr lang="pl-PL" dirty="0" smtClean="0"/>
              <a:t>Indeksy są włączane/wyłączane zależnie który indeks jest testowany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Ciekawostki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3568" y="479715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>
                <a:solidFill>
                  <a:srgbClr val="C00000"/>
                </a:solidFill>
              </a:rPr>
              <a:t>UPDATE </a:t>
            </a:r>
            <a:r>
              <a:rPr lang="pl-PL" dirty="0" err="1">
                <a:solidFill>
                  <a:srgbClr val="C00000"/>
                </a:solidFill>
              </a:rPr>
              <a:t>pg_index</a:t>
            </a:r>
            <a:r>
              <a:rPr lang="pl-PL" dirty="0">
                <a:solidFill>
                  <a:srgbClr val="C00000"/>
                </a:solidFill>
              </a:rPr>
              <a:t> </a:t>
            </a:r>
            <a:endParaRPr lang="pl-PL" dirty="0" smtClean="0">
              <a:solidFill>
                <a:srgbClr val="C00000"/>
              </a:solidFill>
            </a:endParaRPr>
          </a:p>
          <a:p>
            <a:pPr lvl="0"/>
            <a:r>
              <a:rPr lang="pl-PL" dirty="0" smtClean="0">
                <a:solidFill>
                  <a:srgbClr val="C00000"/>
                </a:solidFill>
              </a:rPr>
              <a:t>SET </a:t>
            </a:r>
            <a:r>
              <a:rPr lang="pl-PL" dirty="0" err="1">
                <a:solidFill>
                  <a:srgbClr val="C00000"/>
                </a:solidFill>
              </a:rPr>
              <a:t>indislive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smtClean="0">
                <a:solidFill>
                  <a:srgbClr val="C00000"/>
                </a:solidFill>
              </a:rPr>
              <a:t>= </a:t>
            </a:r>
            <a:r>
              <a:rPr lang="pl-PL" dirty="0" err="1" smtClean="0">
                <a:solidFill>
                  <a:srgbClr val="C00000"/>
                </a:solidFill>
              </a:rPr>
              <a:t>false</a:t>
            </a:r>
            <a:r>
              <a:rPr lang="pl-PL" dirty="0" smtClean="0">
                <a:solidFill>
                  <a:srgbClr val="C00000"/>
                </a:solidFill>
              </a:rPr>
              <a:t>, </a:t>
            </a:r>
            <a:r>
              <a:rPr lang="pl-PL" dirty="0" err="1">
                <a:solidFill>
                  <a:srgbClr val="C00000"/>
                </a:solidFill>
              </a:rPr>
              <a:t>indisvalid</a:t>
            </a:r>
            <a:r>
              <a:rPr lang="pl-PL" dirty="0">
                <a:solidFill>
                  <a:srgbClr val="C00000"/>
                </a:solidFill>
              </a:rPr>
              <a:t> = </a:t>
            </a:r>
            <a:r>
              <a:rPr lang="pl-PL" dirty="0" err="1" smtClean="0">
                <a:solidFill>
                  <a:srgbClr val="C00000"/>
                </a:solidFill>
              </a:rPr>
              <a:t>false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</a:p>
          <a:p>
            <a:pPr lvl="0"/>
            <a:r>
              <a:rPr lang="pl-PL" dirty="0" smtClean="0">
                <a:solidFill>
                  <a:srgbClr val="C00000"/>
                </a:solidFill>
              </a:rPr>
              <a:t>WHERE </a:t>
            </a:r>
            <a:r>
              <a:rPr lang="pl-PL" dirty="0" err="1">
                <a:solidFill>
                  <a:srgbClr val="C00000"/>
                </a:solidFill>
              </a:rPr>
              <a:t>indexrelid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smtClean="0">
                <a:solidFill>
                  <a:srgbClr val="C00000"/>
                </a:solidFill>
              </a:rPr>
              <a:t>=</a:t>
            </a:r>
            <a:r>
              <a:rPr lang="pl-PL" dirty="0" smtClean="0">
                <a:solidFill>
                  <a:srgbClr val="C00000"/>
                </a:solidFill>
              </a:rPr>
              <a:t>'random_points_5000_idx</a:t>
            </a:r>
            <a:r>
              <a:rPr lang="pl-PL" dirty="0" smtClean="0">
                <a:solidFill>
                  <a:srgbClr val="C00000"/>
                </a:solidFill>
              </a:rPr>
              <a:t>'::</a:t>
            </a:r>
            <a:r>
              <a:rPr lang="pl-PL" dirty="0" err="1">
                <a:solidFill>
                  <a:srgbClr val="C00000"/>
                </a:solidFill>
              </a:rPr>
              <a:t>regclass</a:t>
            </a:r>
            <a:r>
              <a:rPr lang="pl-PL" dirty="0">
                <a:solidFill>
                  <a:srgbClr val="C00000"/>
                </a:solidFill>
              </a:rPr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706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Testowane zapytania:</a:t>
            </a:r>
          </a:p>
          <a:p>
            <a:pPr lvl="1"/>
            <a:r>
              <a:rPr lang="pl-PL" dirty="0" smtClean="0"/>
              <a:t>Wyszukiwanie najbliższego punktu do losowo wybranego punktu</a:t>
            </a:r>
          </a:p>
          <a:p>
            <a:pPr lvl="1"/>
            <a:r>
              <a:rPr lang="pl-PL" dirty="0" smtClean="0"/>
              <a:t>Wyszukiwanie 5 najbliższych sąsiadów</a:t>
            </a:r>
          </a:p>
          <a:p>
            <a:pPr lvl="1"/>
            <a:r>
              <a:rPr lang="pl-PL" dirty="0" smtClean="0"/>
              <a:t>Sprawdzanie które figury stykają się</a:t>
            </a:r>
          </a:p>
          <a:p>
            <a:r>
              <a:rPr lang="pl-PL" dirty="0" smtClean="0"/>
              <a:t>Testowane indeksy:</a:t>
            </a:r>
          </a:p>
          <a:p>
            <a:pPr lvl="1"/>
            <a:r>
              <a:rPr lang="pl-PL" dirty="0" smtClean="0"/>
              <a:t>B-drzewo</a:t>
            </a:r>
          </a:p>
          <a:p>
            <a:pPr lvl="1"/>
            <a:r>
              <a:rPr lang="pl-PL" dirty="0" smtClean="0"/>
              <a:t>R-drzewo</a:t>
            </a:r>
          </a:p>
          <a:p>
            <a:pPr lvl="1"/>
            <a:r>
              <a:rPr lang="pl-PL" dirty="0" smtClean="0"/>
              <a:t>GIST</a:t>
            </a:r>
          </a:p>
          <a:p>
            <a:pPr lvl="1"/>
            <a:r>
              <a:rPr lang="pl-PL" dirty="0" smtClean="0"/>
              <a:t>Porównanie z zapytaniem bez indeksu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775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Problem </a:t>
            </a:r>
            <a:r>
              <a:rPr lang="pl-PL" dirty="0"/>
              <a:t>z zastosowaniem </a:t>
            </a:r>
            <a:r>
              <a:rPr lang="pl-PL" dirty="0" err="1"/>
              <a:t>ST_Touches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dirty="0" smtClean="0"/>
              <a:t>GIST – około 15 minut!</a:t>
            </a:r>
          </a:p>
          <a:p>
            <a:r>
              <a:rPr lang="pl-PL" dirty="0" err="1" smtClean="0"/>
              <a:t>Rtree</a:t>
            </a:r>
            <a:r>
              <a:rPr lang="pl-PL" dirty="0" smtClean="0"/>
              <a:t> – 1 s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4221088"/>
            <a:ext cx="2974340" cy="17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21431"/>
      </p:ext>
    </p:extLst>
  </p:cSld>
  <p:clrMapOvr>
    <a:masterClrMapping/>
  </p:clrMapOvr>
</p:sld>
</file>

<file path=ppt/theme/theme1.xml><?xml version="1.0" encoding="utf-8"?>
<a:theme xmlns:a="http://schemas.openxmlformats.org/drawingml/2006/main" name="Złożony">
  <a:themeElements>
    <a:clrScheme name="Złożony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Złożony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łoż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40</TotalTime>
  <Words>320</Words>
  <Application>Microsoft Office PowerPoint</Application>
  <PresentationFormat>Pokaz na ekranie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Złożony</vt:lpstr>
      <vt:lpstr>Porównanie indeksów przestrzennych z indeksem używanym w QGIS</vt:lpstr>
      <vt:lpstr>Plan prezentacji</vt:lpstr>
      <vt:lpstr>Projekt</vt:lpstr>
      <vt:lpstr>Projekt</vt:lpstr>
      <vt:lpstr>Projekt</vt:lpstr>
      <vt:lpstr>Ciekawostki</vt:lpstr>
      <vt:lpstr>Ciekawostki</vt:lpstr>
      <vt:lpstr>Wyniki</vt:lpstr>
      <vt:lpstr>Wyniki</vt:lpstr>
      <vt:lpstr>Wyniki</vt:lpstr>
      <vt:lpstr>Wyniki</vt:lpstr>
      <vt:lpstr>Podsumowanie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Porównanie indeksów przestrzennych z indeksem używanym w QGIS</dc:title>
  <dc:creator>Karol Dzitkowski</dc:creator>
  <cp:lastModifiedBy>Karol Dzitkowski</cp:lastModifiedBy>
  <cp:revision>5</cp:revision>
  <dcterms:created xsi:type="dcterms:W3CDTF">2014-06-10T07:44:58Z</dcterms:created>
  <dcterms:modified xsi:type="dcterms:W3CDTF">2014-06-10T08:25:25Z</dcterms:modified>
</cp:coreProperties>
</file>