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778" r:id="rId1"/>
    <p:sldMasterId id="2147483779" r:id="rId2"/>
    <p:sldMasterId id="2147483780" r:id="rId3"/>
  </p:sldMasterIdLst>
  <p:notesMasterIdLst>
    <p:notesMasterId r:id="rId4"/>
  </p:notesMasterIdLst>
  <p:handoutMasterIdLst>
    <p:handoutMasterId r:id="rId5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E60C5B5D-4549-4628-A59E-14FB339A8061}" styleName="Table_1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6BDF9C-5653-4CA5-880A-865409CD43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431"/>
    <p:restoredTop sz="90000"/>
  </p:normalViewPr>
  <p:slideViewPr>
    <p:cSldViewPr snapToGrid="0">
      <p:cViewPr varScale="1">
        <p:scale>
          <a:sx n="100" d="100"/>
          <a:sy n="100" d="100"/>
        </p:scale>
        <p:origin x="656" y="64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slide" Target="slides/slide8.xml"  /><Relationship Id="rId14" Type="http://schemas.openxmlformats.org/officeDocument/2006/relationships/slide" Target="slides/slide9.xml"  /><Relationship Id="rId15" Type="http://schemas.openxmlformats.org/officeDocument/2006/relationships/slide" Target="slides/slide10.xml"  /><Relationship Id="rId16" Type="http://schemas.openxmlformats.org/officeDocument/2006/relationships/slide" Target="slides/slide11.xml"  /><Relationship Id="rId17" Type="http://schemas.openxmlformats.org/officeDocument/2006/relationships/slide" Target="slides/slide12.xml"  /><Relationship Id="rId18" Type="http://schemas.openxmlformats.org/officeDocument/2006/relationships/slide" Target="slides/slide13.xml"  /><Relationship Id="rId19" Type="http://schemas.openxmlformats.org/officeDocument/2006/relationships/slide" Target="slides/slide14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5.xml"  /><Relationship Id="rId21" Type="http://schemas.openxmlformats.org/officeDocument/2006/relationships/slide" Target="slides/slide16.xml"  /><Relationship Id="rId22" Type="http://schemas.openxmlformats.org/officeDocument/2006/relationships/slide" Target="slides/slide17.xml"  /><Relationship Id="rId23" Type="http://schemas.openxmlformats.org/officeDocument/2006/relationships/slide" Target="slides/slide18.xml"  /><Relationship Id="rId24" Type="http://schemas.openxmlformats.org/officeDocument/2006/relationships/slide" Target="slides/slide19.xml"  /><Relationship Id="rId25" Type="http://schemas.openxmlformats.org/officeDocument/2006/relationships/slide" Target="slides/slide20.xml"  /><Relationship Id="rId26" Type="http://schemas.openxmlformats.org/officeDocument/2006/relationships/slide" Target="slides/slide21.xml"  /><Relationship Id="rId27" Type="http://schemas.openxmlformats.org/officeDocument/2006/relationships/slide" Target="slides/slide22.xml"  /><Relationship Id="rId28" Type="http://schemas.openxmlformats.org/officeDocument/2006/relationships/slide" Target="slides/slide23.xml"  /><Relationship Id="rId29" Type="http://schemas.openxmlformats.org/officeDocument/2006/relationships/slide" Target="slides/slide24.xml"  /><Relationship Id="rId3" Type="http://schemas.openxmlformats.org/officeDocument/2006/relationships/slideMaster" Target="slideMasters/slideMaster3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notesMaster" Target="notesMasters/notesMaster1.xml"  /><Relationship Id="rId5" Type="http://schemas.openxmlformats.org/officeDocument/2006/relationships/handoutMaster" Target="handoutMasters/handout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d6d59dd76_4_91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9" name="Google Shape;79;g32d6d59dd76_4_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03196d039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94" name="Google Shape;94;g3303196d039_0_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8950" tIns="44475" rIns="88950" bIns="44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5" name="Google Shape;95;g3303196d039_0_0:notes"/>
          <p:cNvSpPr txBox="1">
            <a:spLocks noGrp="1"/>
          </p:cNvSpPr>
          <p:nvPr>
            <p:ph type="sldNum" idx="12"/>
          </p:nvPr>
        </p:nvSpPr>
        <p:spPr>
          <a:xfrm>
            <a:off x="3884621" y="86852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8950" tIns="44475" rIns="88950" bIns="444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4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 sz="1400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d6d59dd76_4_252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" name="Google Shape;101;g32d6d59dd76_4_2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d6d59dd76_4_169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4" name="Google Shape;114;g32d6d59dd76_4_16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제목 슬라이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30"/>
            <a:ext cx="9140710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1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24204" y="4822058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553207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rmAutofit lnSpcReduction="10000"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19583" y="2355780"/>
            <a:ext cx="49488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Gulimche"/>
              <a:buNone/>
              <a:defRPr sz="90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899114" y="877941"/>
            <a:ext cx="37809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Gulimche"/>
              <a:buNone/>
              <a:defRPr sz="4400">
                <a:solidFill>
                  <a:srgbClr val="8733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30"/>
            <a:ext cx="9140710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1" y="4875637"/>
            <a:ext cx="2133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4" y="4875637"/>
            <a:ext cx="2895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7" y="4875637"/>
            <a:ext cx="2133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rmAutofit fontScale="70000" lnSpcReduction="20000"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57201" y="142043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57201" y="1113928"/>
            <a:ext cx="8229600" cy="3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37325" rIns="74675" bIns="3732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2">
  <p:cSld name="제목 슬라이드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708401" y="4731990"/>
            <a:ext cx="1763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50" tIns="43075" rIns="86150" bIns="43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3">
  <p:cSld name="제목 슬라이드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3708401" y="4731990"/>
            <a:ext cx="1763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50" tIns="43075" rIns="86150" bIns="43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31194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/>
        </p:nvSpPr>
        <p:spPr>
          <a:xfrm>
            <a:off x="3708401" y="4731990"/>
            <a:ext cx="1763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50" tIns="43075" rIns="86150" bIns="43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31194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/>
        </p:nvSpPr>
        <p:spPr>
          <a:xfrm>
            <a:off x="3708401" y="4731990"/>
            <a:ext cx="1763700" cy="426300"/>
          </a:xfrm>
          <a:prstGeom prst="rect">
            <a:avLst/>
          </a:prstGeom>
          <a:noFill/>
          <a:ln>
            <a:noFill/>
          </a:ln>
        </p:spPr>
        <p:txBody>
          <a:bodyPr wrap="square" lIns="86150" tIns="43075" rIns="86150" bIns="43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slideLayout" Target="../slideLayouts/slideLayout17.xml"  /><Relationship Id="rId3" Type="http://schemas.openxmlformats.org/officeDocument/2006/relationships/theme" Target="../theme/theme2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slideLayout" Target="../slideLayouts/slideLayout19.xml"  /><Relationship Id="rId3" Type="http://schemas.openxmlformats.org/officeDocument/2006/relationships/theme" Target="../theme/theme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기본 디자인"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6378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6366661" y="58900"/>
            <a:ext cx="2777400" cy="233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종합게임</a:t>
            </a:r>
            <a:r>
              <a:rPr lang="ko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JAVA</a:t>
            </a:r>
            <a:endParaRPr lang="ko"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52113" y="39877"/>
            <a:ext cx="6580500" cy="946500"/>
          </a:xfrm>
          <a:prstGeom prst="roundRect">
            <a:avLst>
              <a:gd name="adj" fmla="val 8543"/>
            </a:avLst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52113" y="273058"/>
            <a:ext cx="9039900" cy="48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기본 디자인"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6378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6366661" y="58900"/>
            <a:ext cx="2777400" cy="233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종합게임</a:t>
            </a:r>
            <a:r>
              <a:rPr lang="ko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JAVA</a:t>
            </a:r>
            <a:endParaRPr lang="ko"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52113" y="39877"/>
            <a:ext cx="6580500" cy="946500"/>
          </a:xfrm>
          <a:prstGeom prst="roundRect">
            <a:avLst>
              <a:gd name="adj" fmla="val 8543"/>
            </a:avLst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52113" y="273058"/>
            <a:ext cx="9039900" cy="48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2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2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3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3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/>
        </p:nvSpPr>
        <p:spPr>
          <a:xfrm>
            <a:off x="5501799" y="4212318"/>
            <a:ext cx="3256800" cy="3261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0" i="0" u="none" strike="noStrike" cap="none" dirty="0">
                <a:solidFill>
                  <a:srgbClr val="262626"/>
                </a:solidFill>
                <a:latin typeface="Rix러브레터 M"/>
                <a:ea typeface="맑은 고딕"/>
                <a:cs typeface="맑은 고딕"/>
                <a:sym typeface="맑은 고딕"/>
              </a:rPr>
              <a:t>작성자 : 서익희;</a:t>
            </a:r>
            <a:endParaRPr sz="1600" b="0" i="0" u="none" strike="noStrike" cap="none" dirty="0">
              <a:solidFill>
                <a:srgbClr val="262626"/>
              </a:solidFill>
              <a:latin typeface="Rix러브레터 M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2662" y="980514"/>
            <a:ext cx="3279587" cy="2459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좌표이동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6495317" y="2010193"/>
            <a:ext cx="1778087" cy="11326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가로와 세로의 중복여부 판단후 중복길이 </a:t>
            </a:r>
            <a:r>
              <a:rPr lang="en-US" altLang="ko-KR" sz="1100" b="1">
                <a:solidFill>
                  <a:schemeClr val="dk1"/>
                </a:solidFill>
              </a:rPr>
              <a:t>3</a:t>
            </a:r>
            <a:r>
              <a:rPr lang="ko-KR" altLang="en-US" sz="1100" b="1">
                <a:solidFill>
                  <a:schemeClr val="dk1"/>
                </a:solidFill>
              </a:rPr>
              <a:t> 이상이면 원본 배열말고 두번째배열에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100" b="1">
                <a:solidFill>
                  <a:schemeClr val="dk1"/>
                </a:solidFill>
              </a:rPr>
              <a:t>0</a:t>
            </a:r>
            <a:r>
              <a:rPr lang="ko-KR" altLang="en-US" sz="1100" b="1">
                <a:solidFill>
                  <a:schemeClr val="dk1"/>
                </a:solidFill>
              </a:rPr>
              <a:t>으로 변경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35" name="직사각형 191"/>
          <p:cNvSpPr/>
          <p:nvPr/>
        </p:nvSpPr>
        <p:spPr>
          <a:xfrm>
            <a:off x="1849433" y="3777753"/>
            <a:ext cx="331876" cy="27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2413972" y="4168278"/>
            <a:ext cx="359352" cy="316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7" name=""/>
          <p:cNvCxnSpPr>
            <a:stCxn id="335" idx="3"/>
            <a:endCxn id="336" idx="0"/>
          </p:cNvCxnSpPr>
          <p:nvPr/>
        </p:nvCxnSpPr>
        <p:spPr>
          <a:xfrm>
            <a:off x="2181309" y="3917497"/>
            <a:ext cx="412339" cy="250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893" y="797607"/>
            <a:ext cx="2919213" cy="3823848"/>
          </a:xfrm>
          <a:prstGeom prst="rect">
            <a:avLst/>
          </a:prstGeom>
        </p:spPr>
      </p:pic>
      <p:pic>
        <p:nvPicPr>
          <p:cNvPr id="3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1286" y="754119"/>
            <a:ext cx="2781427" cy="3864227"/>
          </a:xfrm>
          <a:prstGeom prst="rect">
            <a:avLst/>
          </a:prstGeom>
        </p:spPr>
      </p:pic>
      <p:sp>
        <p:nvSpPr>
          <p:cNvPr id="342" name="직사각형 191"/>
          <p:cNvSpPr/>
          <p:nvPr/>
        </p:nvSpPr>
        <p:spPr>
          <a:xfrm>
            <a:off x="673828" y="2457118"/>
            <a:ext cx="2319304" cy="1177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3" name="직사각형 191"/>
          <p:cNvSpPr/>
          <p:nvPr/>
        </p:nvSpPr>
        <p:spPr>
          <a:xfrm>
            <a:off x="3412348" y="2252330"/>
            <a:ext cx="2319304" cy="1177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좌표이동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404813" y="4226590"/>
            <a:ext cx="3792990" cy="67146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 각 열에 마지막 행 인덱스부터 </a:t>
            </a:r>
            <a:r>
              <a:rPr lang="en-US" altLang="ko-KR" sz="1100" b="1">
                <a:solidFill>
                  <a:schemeClr val="dk1"/>
                </a:solidFill>
              </a:rPr>
              <a:t>0</a:t>
            </a:r>
            <a:r>
              <a:rPr lang="ko-KR" altLang="en-US" sz="1100" b="1">
                <a:solidFill>
                  <a:schemeClr val="dk1"/>
                </a:solidFill>
              </a:rPr>
              <a:t>이 발견되는 시점의 인덱스를 임의의 변수에 저장후 </a:t>
            </a:r>
            <a:r>
              <a:rPr lang="en-US" altLang="ko-KR" sz="1100" b="1">
                <a:solidFill>
                  <a:schemeClr val="dk1"/>
                </a:solidFill>
              </a:rPr>
              <a:t>0</a:t>
            </a:r>
            <a:r>
              <a:rPr lang="ko-KR" altLang="en-US" sz="1100" b="1">
                <a:solidFill>
                  <a:schemeClr val="dk1"/>
                </a:solidFill>
              </a:rPr>
              <a:t>이 아닐시 스왑 그리고 스왑 할때마다 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임의의 변수는 </a:t>
            </a:r>
            <a:r>
              <a:rPr lang="en-US" altLang="ko-KR" sz="1100" b="1">
                <a:solidFill>
                  <a:schemeClr val="dk1"/>
                </a:solidFill>
              </a:rPr>
              <a:t>--</a:t>
            </a:r>
            <a:r>
              <a:rPr lang="ko-KR" altLang="en-US" sz="1100" b="1">
                <a:solidFill>
                  <a:schemeClr val="dk1"/>
                </a:solidFill>
              </a:rPr>
              <a:t>로 인덱스조절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1220" y="632423"/>
            <a:ext cx="3343805" cy="3530626"/>
          </a:xfrm>
          <a:prstGeom prst="rect">
            <a:avLst/>
          </a:prstGeom>
        </p:spPr>
      </p:pic>
      <p:sp>
        <p:nvSpPr>
          <p:cNvPr id="339" name="직사각형 191"/>
          <p:cNvSpPr/>
          <p:nvPr/>
        </p:nvSpPr>
        <p:spPr>
          <a:xfrm>
            <a:off x="1388203" y="1477142"/>
            <a:ext cx="808126" cy="206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1623031" y="1867667"/>
            <a:ext cx="2072021" cy="948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93401" y="617131"/>
            <a:ext cx="3196159" cy="3552048"/>
          </a:xfrm>
          <a:prstGeom prst="rect">
            <a:avLst/>
          </a:prstGeom>
        </p:spPr>
      </p:pic>
      <p:cxnSp>
        <p:nvCxnSpPr>
          <p:cNvPr id="342" name=""/>
          <p:cNvCxnSpPr>
            <a:stCxn id="338" idx="3"/>
            <a:endCxn id="341" idx="1"/>
          </p:cNvCxnSpPr>
          <p:nvPr/>
        </p:nvCxnSpPr>
        <p:spPr>
          <a:xfrm flipV="1">
            <a:off x="3745026" y="2393156"/>
            <a:ext cx="1148374" cy="4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"/>
          <p:cNvSpPr/>
          <p:nvPr/>
        </p:nvSpPr>
        <p:spPr>
          <a:xfrm>
            <a:off x="4819283" y="4232452"/>
            <a:ext cx="3545706" cy="50660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 그후 작업한 배열을 다시 원 배열로 복사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3043588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3039589" y="225724"/>
            <a:ext cx="1138588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429405" y="785562"/>
            <a:ext cx="4686954" cy="3572373"/>
          </a:xfrm>
          <a:prstGeom prst="rect">
            <a:avLst/>
          </a:prstGeom>
        </p:spPr>
      </p:pic>
      <p:cxnSp>
        <p:nvCxnSpPr>
          <p:cNvPr id="319" name=""/>
          <p:cNvCxnSpPr/>
          <p:nvPr/>
        </p:nvCxnSpPr>
        <p:spPr>
          <a:xfrm rot="10800000">
            <a:off x="1774952" y="1084033"/>
            <a:ext cx="2893785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"/>
          <p:cNvSpPr/>
          <p:nvPr/>
        </p:nvSpPr>
        <p:spPr>
          <a:xfrm>
            <a:off x="4572000" y="956948"/>
            <a:ext cx="1768928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오목판 초기화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23" name="직사각형 191"/>
          <p:cNvSpPr/>
          <p:nvPr/>
        </p:nvSpPr>
        <p:spPr>
          <a:xfrm>
            <a:off x="904991" y="2906582"/>
            <a:ext cx="991300" cy="17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25" name=""/>
          <p:cNvCxnSpPr/>
          <p:nvPr/>
        </p:nvCxnSpPr>
        <p:spPr>
          <a:xfrm rot="10800000" flipV="1">
            <a:off x="1927351" y="2947255"/>
            <a:ext cx="3065166" cy="293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"/>
          <p:cNvSpPr/>
          <p:nvPr/>
        </p:nvSpPr>
        <p:spPr>
          <a:xfrm>
            <a:off x="4834304" y="2840334"/>
            <a:ext cx="1768928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승자 체크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28" name="직사각형 191"/>
          <p:cNvSpPr/>
          <p:nvPr/>
        </p:nvSpPr>
        <p:spPr>
          <a:xfrm>
            <a:off x="626935" y="1831723"/>
            <a:ext cx="2072021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29" name=""/>
          <p:cNvCxnSpPr/>
          <p:nvPr/>
        </p:nvCxnSpPr>
        <p:spPr>
          <a:xfrm rot="10800000">
            <a:off x="2696678" y="1914173"/>
            <a:ext cx="2893785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"/>
          <p:cNvSpPr/>
          <p:nvPr/>
        </p:nvSpPr>
        <p:spPr>
          <a:xfrm>
            <a:off x="5169876" y="1792950"/>
            <a:ext cx="1539962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랭킹저장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31" name="직사각형 191"/>
          <p:cNvSpPr/>
          <p:nvPr/>
        </p:nvSpPr>
        <p:spPr>
          <a:xfrm>
            <a:off x="837584" y="3681771"/>
            <a:ext cx="1284377" cy="23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2" name=""/>
          <p:cNvCxnSpPr/>
          <p:nvPr/>
        </p:nvCxnSpPr>
        <p:spPr>
          <a:xfrm rot="10800000" flipV="1">
            <a:off x="2125544" y="3768237"/>
            <a:ext cx="3065166" cy="293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"/>
          <p:cNvSpPr/>
          <p:nvPr/>
        </p:nvSpPr>
        <p:spPr>
          <a:xfrm>
            <a:off x="4977547" y="3661316"/>
            <a:ext cx="2025370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플레이어 차례변경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8"/>
            <a:ext cx="2860415" cy="409277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연속체크 체크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303" y="617013"/>
            <a:ext cx="4154571" cy="3442381"/>
          </a:xfrm>
          <a:prstGeom prst="rect">
            <a:avLst/>
          </a:prstGeom>
        </p:spPr>
      </p:pic>
      <p:pic>
        <p:nvPicPr>
          <p:cNvPr id="3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897" y="626172"/>
            <a:ext cx="4352122" cy="3442380"/>
          </a:xfrm>
          <a:prstGeom prst="rect">
            <a:avLst/>
          </a:prstGeom>
        </p:spPr>
      </p:pic>
      <p:sp>
        <p:nvSpPr>
          <p:cNvPr id="333" name="직사각형 191"/>
          <p:cNvSpPr/>
          <p:nvPr/>
        </p:nvSpPr>
        <p:spPr>
          <a:xfrm>
            <a:off x="8210300" y="805955"/>
            <a:ext cx="450940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4" name="직사각형 191"/>
          <p:cNvSpPr/>
          <p:nvPr/>
        </p:nvSpPr>
        <p:spPr>
          <a:xfrm>
            <a:off x="8045444" y="1703503"/>
            <a:ext cx="460099" cy="169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5" name="직사각형 191"/>
          <p:cNvSpPr/>
          <p:nvPr/>
        </p:nvSpPr>
        <p:spPr>
          <a:xfrm>
            <a:off x="8115417" y="2571750"/>
            <a:ext cx="460099" cy="169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8124574" y="3486144"/>
            <a:ext cx="460099" cy="169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"/>
          <p:cNvSpPr/>
          <p:nvPr/>
        </p:nvSpPr>
        <p:spPr>
          <a:xfrm>
            <a:off x="6184583" y="2021916"/>
            <a:ext cx="1539962" cy="3175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lt1"/>
                </a:solidFill>
              </a:rPr>
              <a:t>i</a:t>
            </a:r>
            <a:r>
              <a:rPr lang="ko-KR" altLang="en-US" sz="1100">
                <a:solidFill>
                  <a:schemeClr val="lt1"/>
                </a:solidFill>
              </a:rPr>
              <a:t>값과 </a:t>
            </a:r>
            <a:r>
              <a:rPr lang="en-US" altLang="ko-KR" sz="1100">
                <a:solidFill>
                  <a:schemeClr val="lt1"/>
                </a:solidFill>
              </a:rPr>
              <a:t>j</a:t>
            </a:r>
            <a:r>
              <a:rPr lang="ko-KR" altLang="en-US" sz="1100">
                <a:solidFill>
                  <a:schemeClr val="lt1"/>
                </a:solidFill>
              </a:rPr>
              <a:t>값이 규칙적</a:t>
            </a:r>
            <a:endParaRPr lang="ko-KR" altLang="en-US" sz="1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3226761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 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3132919" y="216565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승자체크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(5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칸연속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303" y="713094"/>
            <a:ext cx="5966322" cy="3717312"/>
          </a:xfrm>
          <a:prstGeom prst="rect">
            <a:avLst/>
          </a:prstGeom>
        </p:spPr>
      </p:pic>
      <p:sp>
        <p:nvSpPr>
          <p:cNvPr id="344" name="직사각형 191"/>
          <p:cNvSpPr/>
          <p:nvPr/>
        </p:nvSpPr>
        <p:spPr>
          <a:xfrm>
            <a:off x="223954" y="741843"/>
            <a:ext cx="4453271" cy="352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5" name="직사각형 191"/>
          <p:cNvSpPr/>
          <p:nvPr/>
        </p:nvSpPr>
        <p:spPr>
          <a:xfrm>
            <a:off x="458782" y="4035662"/>
            <a:ext cx="1769785" cy="21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6" name=""/>
          <p:cNvCxnSpPr/>
          <p:nvPr/>
        </p:nvCxnSpPr>
        <p:spPr>
          <a:xfrm rot="10800000">
            <a:off x="4674948" y="934192"/>
            <a:ext cx="1696728" cy="11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"/>
          <p:cNvCxnSpPr/>
          <p:nvPr/>
        </p:nvCxnSpPr>
        <p:spPr>
          <a:xfrm rot="10800000" flipV="1">
            <a:off x="2253766" y="4124141"/>
            <a:ext cx="3998848" cy="12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"/>
          <p:cNvSpPr/>
          <p:nvPr/>
        </p:nvSpPr>
        <p:spPr>
          <a:xfrm>
            <a:off x="6409593" y="898700"/>
            <a:ext cx="1768928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가로 </a:t>
            </a:r>
            <a:r>
              <a:rPr lang="en-US" altLang="ko-KR" sz="1000" b="1">
                <a:solidFill>
                  <a:schemeClr val="dk1"/>
                </a:solidFill>
              </a:rPr>
              <a:t>,</a:t>
            </a:r>
            <a:r>
              <a:rPr lang="ko-KR" altLang="en-US" sz="1000" b="1">
                <a:solidFill>
                  <a:schemeClr val="dk1"/>
                </a:solidFill>
              </a:rPr>
              <a:t> 세로 </a:t>
            </a:r>
            <a:r>
              <a:rPr lang="en-US" altLang="ko-KR" sz="1000" b="1">
                <a:solidFill>
                  <a:schemeClr val="dk1"/>
                </a:solidFill>
              </a:rPr>
              <a:t>,</a:t>
            </a:r>
            <a:r>
              <a:rPr lang="ko-KR" altLang="en-US" sz="1000" b="1">
                <a:solidFill>
                  <a:schemeClr val="dk1"/>
                </a:solidFill>
              </a:rPr>
              <a:t> 각 대각선비교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349" name=""/>
          <p:cNvSpPr/>
          <p:nvPr/>
        </p:nvSpPr>
        <p:spPr>
          <a:xfrm>
            <a:off x="6253896" y="3884421"/>
            <a:ext cx="2181068" cy="41824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게임을 실행시키는</a:t>
            </a:r>
            <a:r>
              <a:rPr lang="en-US" altLang="ko-KR" sz="1100" b="1">
                <a:solidFill>
                  <a:schemeClr val="dk1"/>
                </a:solidFill>
              </a:rPr>
              <a:t>boolean</a:t>
            </a:r>
            <a:r>
              <a:rPr lang="ko-KR" altLang="en-US" sz="1100" b="1">
                <a:solidFill>
                  <a:schemeClr val="dk1"/>
                </a:solidFill>
              </a:rPr>
              <a:t>타입 변수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3345823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 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3169553" y="225724"/>
            <a:ext cx="818036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3" name=""/>
          <p:cNvSpPr/>
          <p:nvPr/>
        </p:nvSpPr>
        <p:spPr>
          <a:xfrm>
            <a:off x="4572000" y="3053990"/>
            <a:ext cx="2025370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최종 출력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250" y="661369"/>
            <a:ext cx="3534268" cy="3600952"/>
          </a:xfrm>
          <a:prstGeom prst="rect">
            <a:avLst/>
          </a:prstGeom>
        </p:spPr>
      </p:pic>
      <p:pic>
        <p:nvPicPr>
          <p:cNvPr id="3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30820" y="682183"/>
            <a:ext cx="4420216" cy="1305107"/>
          </a:xfrm>
          <a:prstGeom prst="rect">
            <a:avLst/>
          </a:prstGeom>
        </p:spPr>
      </p:pic>
      <p:cxnSp>
        <p:nvCxnSpPr>
          <p:cNvPr id="344" name=""/>
          <p:cNvCxnSpPr/>
          <p:nvPr/>
        </p:nvCxnSpPr>
        <p:spPr>
          <a:xfrm rot="16200000" flipH="1">
            <a:off x="756094" y="1236106"/>
            <a:ext cx="1816925" cy="15841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319928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 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3151237" y="225724"/>
            <a:ext cx="1221015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 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main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문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3" name=""/>
          <p:cNvSpPr/>
          <p:nvPr/>
        </p:nvSpPr>
        <p:spPr>
          <a:xfrm>
            <a:off x="4895119" y="1481557"/>
            <a:ext cx="2428351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전체게임 진행여부 조건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362" y="841651"/>
            <a:ext cx="4210637" cy="3038899"/>
          </a:xfrm>
          <a:prstGeom prst="rect">
            <a:avLst/>
          </a:prstGeom>
        </p:spPr>
      </p:pic>
      <p:sp>
        <p:nvSpPr>
          <p:cNvPr id="341" name="직사각형 191"/>
          <p:cNvSpPr/>
          <p:nvPr/>
        </p:nvSpPr>
        <p:spPr>
          <a:xfrm>
            <a:off x="1322993" y="1556963"/>
            <a:ext cx="844761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2" name=""/>
          <p:cNvCxnSpPr>
            <a:stCxn id="333" idx="1"/>
          </p:cNvCxnSpPr>
          <p:nvPr/>
        </p:nvCxnSpPr>
        <p:spPr>
          <a:xfrm rot="10800000">
            <a:off x="2198815" y="1636104"/>
            <a:ext cx="2696304" cy="42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191"/>
          <p:cNvSpPr/>
          <p:nvPr/>
        </p:nvSpPr>
        <p:spPr>
          <a:xfrm>
            <a:off x="1383807" y="2185613"/>
            <a:ext cx="844761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4" name=""/>
          <p:cNvCxnSpPr>
            <a:stCxn id="348" idx="1"/>
          </p:cNvCxnSpPr>
          <p:nvPr/>
        </p:nvCxnSpPr>
        <p:spPr>
          <a:xfrm rot="10800000">
            <a:off x="2305421" y="2301389"/>
            <a:ext cx="2628896" cy="270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직사각형 191"/>
          <p:cNvSpPr/>
          <p:nvPr/>
        </p:nvSpPr>
        <p:spPr>
          <a:xfrm>
            <a:off x="1096591" y="1989984"/>
            <a:ext cx="1128679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6" name=""/>
          <p:cNvCxnSpPr>
            <a:stCxn id="347" idx="1"/>
          </p:cNvCxnSpPr>
          <p:nvPr/>
        </p:nvCxnSpPr>
        <p:spPr>
          <a:xfrm rot="10800000" flipV="1">
            <a:off x="2265489" y="2076625"/>
            <a:ext cx="2690442" cy="38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"/>
          <p:cNvSpPr/>
          <p:nvPr/>
        </p:nvSpPr>
        <p:spPr>
          <a:xfrm>
            <a:off x="4955932" y="1917875"/>
            <a:ext cx="2428351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말 움직이는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48" name=""/>
          <p:cNvSpPr/>
          <p:nvPr/>
        </p:nvSpPr>
        <p:spPr>
          <a:xfrm>
            <a:off x="4934318" y="2413000"/>
            <a:ext cx="2428351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말 움직임 참</a:t>
            </a:r>
            <a:r>
              <a:rPr lang="en-US" altLang="ko-KR" sz="1100" b="1">
                <a:solidFill>
                  <a:schemeClr val="dk1"/>
                </a:solidFill>
              </a:rPr>
              <a:t>/</a:t>
            </a:r>
            <a:r>
              <a:rPr lang="ko-KR" altLang="en-US" sz="1100" b="1">
                <a:solidFill>
                  <a:schemeClr val="dk1"/>
                </a:solidFill>
              </a:rPr>
              <a:t>거짓 여부 체크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49" name="직사각형 191"/>
          <p:cNvSpPr/>
          <p:nvPr/>
        </p:nvSpPr>
        <p:spPr>
          <a:xfrm>
            <a:off x="1078274" y="3024912"/>
            <a:ext cx="844761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50" name=""/>
          <p:cNvCxnSpPr>
            <a:stCxn id="351" idx="1"/>
          </p:cNvCxnSpPr>
          <p:nvPr/>
        </p:nvCxnSpPr>
        <p:spPr>
          <a:xfrm rot="10800000">
            <a:off x="1966551" y="3116521"/>
            <a:ext cx="3083532" cy="197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"/>
          <p:cNvSpPr/>
          <p:nvPr/>
        </p:nvSpPr>
        <p:spPr>
          <a:xfrm>
            <a:off x="5050083" y="2977539"/>
            <a:ext cx="2428351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게임종료체크 메서드</a:t>
            </a:r>
            <a:r>
              <a:rPr lang="en-US" altLang="ko-KR" sz="1100" b="1">
                <a:solidFill>
                  <a:schemeClr val="dk1"/>
                </a:solidFill>
              </a:rPr>
              <a:t>(</a:t>
            </a:r>
            <a:r>
              <a:rPr lang="ko-KR" altLang="en-US" sz="1100" b="1">
                <a:solidFill>
                  <a:schemeClr val="dk1"/>
                </a:solidFill>
              </a:rPr>
              <a:t>킹 존재여부</a:t>
            </a:r>
            <a:r>
              <a:rPr lang="en-US" altLang="ko-KR" sz="1100" b="1">
                <a:solidFill>
                  <a:schemeClr val="dk1"/>
                </a:solidFill>
              </a:rPr>
              <a:t>)</a:t>
            </a:r>
            <a:endParaRPr lang="en-US" altLang="ko-KR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changeLocal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메서드 설명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5066567" y="1542928"/>
            <a:ext cx="3078616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현재 행과 열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이동할 행과 열을 각각의 변수의 저장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28" name="직사각형 191"/>
          <p:cNvSpPr/>
          <p:nvPr/>
        </p:nvSpPr>
        <p:spPr>
          <a:xfrm>
            <a:off x="599459" y="1538646"/>
            <a:ext cx="1641564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8253" y="669826"/>
            <a:ext cx="4572638" cy="3162741"/>
          </a:xfrm>
          <a:prstGeom prst="rect">
            <a:avLst/>
          </a:prstGeom>
        </p:spPr>
      </p:pic>
      <p:sp>
        <p:nvSpPr>
          <p:cNvPr id="336" name="직사각형 191"/>
          <p:cNvSpPr/>
          <p:nvPr/>
        </p:nvSpPr>
        <p:spPr>
          <a:xfrm>
            <a:off x="638658" y="1541210"/>
            <a:ext cx="1577453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690313" y="1977528"/>
            <a:ext cx="1577453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989252" y="3210650"/>
            <a:ext cx="1843054" cy="169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958479" y="3628650"/>
            <a:ext cx="1843054" cy="169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changeLocal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메서드 설명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5661880" y="1405722"/>
            <a:ext cx="2629842" cy="75711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폰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록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나이트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비숍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퀸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킹 각 말의 현재 행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열 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이동할 행 열을 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인자값으로 넘겨줌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154" y="773906"/>
            <a:ext cx="5390782" cy="3893343"/>
          </a:xfrm>
          <a:prstGeom prst="rect">
            <a:avLst/>
          </a:prstGeom>
        </p:spPr>
      </p:pic>
      <p:sp>
        <p:nvSpPr>
          <p:cNvPr id="335" name="직사각형 191"/>
          <p:cNvSpPr/>
          <p:nvPr/>
        </p:nvSpPr>
        <p:spPr>
          <a:xfrm>
            <a:off x="974964" y="1382949"/>
            <a:ext cx="2053703" cy="132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989984" y="1681888"/>
            <a:ext cx="2053703" cy="132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971667" y="1984123"/>
            <a:ext cx="2209401" cy="14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950053" y="2429643"/>
            <a:ext cx="2209401" cy="14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950053" y="2869215"/>
            <a:ext cx="2209401" cy="14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895101" y="3317990"/>
            <a:ext cx="2136131" cy="14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1" name="직사각형 191"/>
          <p:cNvSpPr/>
          <p:nvPr/>
        </p:nvSpPr>
        <p:spPr>
          <a:xfrm>
            <a:off x="473803" y="4371235"/>
            <a:ext cx="1183631" cy="13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2" name="직사각형 191"/>
          <p:cNvSpPr/>
          <p:nvPr/>
        </p:nvSpPr>
        <p:spPr>
          <a:xfrm>
            <a:off x="717790" y="3781784"/>
            <a:ext cx="826444" cy="10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3" name=""/>
          <p:cNvCxnSpPr>
            <a:stCxn id="344" idx="1"/>
          </p:cNvCxnSpPr>
          <p:nvPr/>
        </p:nvCxnSpPr>
        <p:spPr>
          <a:xfrm rot="10800000" flipV="1">
            <a:off x="1591047" y="3731776"/>
            <a:ext cx="4049220" cy="89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"/>
          <p:cNvSpPr/>
          <p:nvPr/>
        </p:nvSpPr>
        <p:spPr>
          <a:xfrm>
            <a:off x="5640266" y="3536392"/>
            <a:ext cx="2629842" cy="3907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잘못 이동했을때 알리는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cxnSp>
        <p:nvCxnSpPr>
          <p:cNvPr id="345" name=""/>
          <p:cNvCxnSpPr/>
          <p:nvPr/>
        </p:nvCxnSpPr>
        <p:spPr>
          <a:xfrm rot="10800000" flipV="1">
            <a:off x="1725129" y="4378744"/>
            <a:ext cx="4049220" cy="89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"/>
          <p:cNvSpPr/>
          <p:nvPr/>
        </p:nvSpPr>
        <p:spPr>
          <a:xfrm>
            <a:off x="5783508" y="4183359"/>
            <a:ext cx="2629842" cy="3907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잘못 이동했을때 </a:t>
            </a:r>
            <a:r>
              <a:rPr lang="en-US" altLang="ko-KR" sz="1100" b="1">
                <a:solidFill>
                  <a:schemeClr val="dk1"/>
                </a:solidFill>
              </a:rPr>
              <a:t>boolean</a:t>
            </a:r>
            <a:r>
              <a:rPr lang="ko-KR" altLang="en-US" sz="1100" b="1">
                <a:solidFill>
                  <a:schemeClr val="dk1"/>
                </a:solidFill>
              </a:rPr>
              <a:t>타입 변수를 활용하여 다시 말의 이동을 선택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나이트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6531953" y="3002206"/>
            <a:ext cx="1768928" cy="88533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빈칸이외에 말이있을때 같은팀인지 상대팀인지 판별하는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1329" y="847384"/>
            <a:ext cx="5876173" cy="3705173"/>
          </a:xfrm>
          <a:prstGeom prst="rect">
            <a:avLst/>
          </a:prstGeom>
        </p:spPr>
      </p:pic>
      <p:sp>
        <p:nvSpPr>
          <p:cNvPr id="336" name="직사각형 191"/>
          <p:cNvSpPr/>
          <p:nvPr/>
        </p:nvSpPr>
        <p:spPr>
          <a:xfrm>
            <a:off x="815971" y="1040781"/>
            <a:ext cx="2749762" cy="306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1078274" y="2418268"/>
            <a:ext cx="2749762" cy="380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992549" y="3413264"/>
            <a:ext cx="1412598" cy="334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9" name=""/>
          <p:cNvCxnSpPr/>
          <p:nvPr/>
        </p:nvCxnSpPr>
        <p:spPr>
          <a:xfrm rot="10800000" flipV="1">
            <a:off x="2442802" y="3493651"/>
            <a:ext cx="4049220" cy="89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262725" y="314392"/>
            <a:ext cx="1747800" cy="639557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700">
                <a:solidFill>
                  <a:schemeClr val="dk1"/>
                </a:solidFill>
                <a:latin typeface="Rix밝은굴림 EB"/>
                <a:ea typeface="Rix밝은굴림 EB"/>
              </a:rPr>
              <a:t>목차</a:t>
            </a:r>
            <a:endParaRPr sz="3700" b="0" i="0" u="none" strike="noStrike" cap="none">
              <a:solidFill>
                <a:schemeClr val="dk1"/>
              </a:solidFill>
              <a:latin typeface="Rix밝은굴림 EB"/>
              <a:ea typeface="Rix밝은굴림 EB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3138414" y="198150"/>
            <a:ext cx="5866500" cy="474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>
                <a:solidFill>
                  <a:srgbClr val="FF6600"/>
                </a:solidFill>
                <a:latin typeface="Rix지옥철 Black"/>
                <a:ea typeface="Rix지옥철 Black"/>
              </a:rPr>
              <a:t>1.</a:t>
            </a:r>
            <a:r>
              <a:rPr lang="ko-KR" altLang="en-US" sz="2300">
                <a:solidFill>
                  <a:srgbClr val="FF6600"/>
                </a:solidFill>
                <a:latin typeface="Rix지옥철 Black"/>
                <a:ea typeface="Rix지옥철 Black"/>
              </a:rPr>
              <a:t> </a:t>
            </a:r>
            <a:r>
              <a:rPr lang="ko" sz="2300">
                <a:solidFill>
                  <a:srgbClr val="FF6600"/>
                </a:solidFill>
                <a:latin typeface="Rix지옥철 Black"/>
                <a:ea typeface="Rix지옥철 Black"/>
              </a:rPr>
              <a:t>개요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>
              <a:solidFill>
                <a:srgbClr val="FF6600"/>
              </a:solidFill>
              <a:latin typeface="Rix지옥철 Black"/>
              <a:ea typeface="Rix지옥철 Black"/>
            </a:endParaRPr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>
                <a:solidFill>
                  <a:srgbClr val="FF6600"/>
                </a:solidFill>
                <a:latin typeface="Rix지옥철 Black"/>
                <a:ea typeface="Rix지옥철 Black"/>
              </a:rPr>
              <a:t>2.</a:t>
            </a:r>
            <a:r>
              <a:rPr lang="ko-KR" altLang="en-US" sz="2300">
                <a:solidFill>
                  <a:srgbClr val="FF6600"/>
                </a:solidFill>
                <a:latin typeface="Rix지옥철 Black"/>
                <a:ea typeface="Rix지옥철 Black"/>
              </a:rPr>
              <a:t> </a:t>
            </a:r>
            <a:r>
              <a:rPr lang="ko" sz="2300">
                <a:solidFill>
                  <a:srgbClr val="FF6600"/>
                </a:solidFill>
                <a:latin typeface="Rix지옥철 Black"/>
                <a:ea typeface="Rix지옥철 Black"/>
              </a:rPr>
              <a:t>개발 환경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>
              <a:solidFill>
                <a:srgbClr val="FF6600"/>
              </a:solidFill>
              <a:latin typeface="Rix지옥철 Black"/>
              <a:ea typeface="Rix지옥철 Black"/>
            </a:endParaRPr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>
                <a:solidFill>
                  <a:srgbClr val="FF6600"/>
                </a:solidFill>
                <a:latin typeface="Rix지옥철 Black"/>
                <a:ea typeface="Rix지옥철 Black"/>
              </a:rPr>
              <a:t>3.</a:t>
            </a:r>
            <a:r>
              <a:rPr lang="ko-KR" altLang="en-US" sz="2300">
                <a:solidFill>
                  <a:srgbClr val="FF6600"/>
                </a:solidFill>
                <a:latin typeface="Rix지옥철 Black"/>
                <a:ea typeface="Rix지옥철 Black"/>
              </a:rPr>
              <a:t> </a:t>
            </a:r>
            <a:r>
              <a:rPr lang="ko" sz="2300">
                <a:solidFill>
                  <a:srgbClr val="FF6600"/>
                </a:solidFill>
                <a:latin typeface="Rix지옥철 Black"/>
                <a:ea typeface="Rix지옥철 Black"/>
              </a:rPr>
              <a:t>기능 정의서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>
              <a:solidFill>
                <a:srgbClr val="FF6600"/>
              </a:solidFill>
              <a:latin typeface="Rix지옥철 Black"/>
              <a:ea typeface="Rix지옥철 Black"/>
            </a:endParaRPr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>
                <a:solidFill>
                  <a:srgbClr val="FF6600"/>
                </a:solidFill>
                <a:latin typeface="Rix지옥철 Black"/>
                <a:ea typeface="Rix지옥철 Black"/>
              </a:rPr>
              <a:t>4.</a:t>
            </a:r>
            <a:r>
              <a:rPr lang="ko-KR" altLang="en-US" sz="2300">
                <a:solidFill>
                  <a:srgbClr val="FF6600"/>
                </a:solidFill>
                <a:latin typeface="Rix지옥철 Black"/>
                <a:ea typeface="Rix지옥철 Black"/>
              </a:rPr>
              <a:t> </a:t>
            </a:r>
            <a:r>
              <a:rPr lang="ko" sz="2300">
                <a:solidFill>
                  <a:srgbClr val="FF6600"/>
                </a:solidFill>
                <a:latin typeface="Rix지옥철 Black"/>
                <a:ea typeface="Rix지옥철 Black"/>
              </a:rPr>
              <a:t>플로우 차트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>
              <a:solidFill>
                <a:srgbClr val="FF6600"/>
              </a:solidFill>
              <a:latin typeface="Rix지옥철 Black"/>
              <a:ea typeface="Rix지옥철 Black"/>
            </a:endParaRPr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>
                <a:solidFill>
                  <a:srgbClr val="FF6600"/>
                </a:solidFill>
                <a:latin typeface="Rix지옥철 Black"/>
                <a:ea typeface="Rix지옥철 Black"/>
              </a:rPr>
              <a:t>5.</a:t>
            </a:r>
            <a:r>
              <a:rPr lang="ko-KR" altLang="en-US" sz="2300">
                <a:solidFill>
                  <a:srgbClr val="FF6600"/>
                </a:solidFill>
                <a:latin typeface="Rix지옥철 Black"/>
                <a:ea typeface="Rix지옥철 Black"/>
              </a:rPr>
              <a:t> </a:t>
            </a:r>
            <a:r>
              <a:rPr lang="ko" sz="2300">
                <a:solidFill>
                  <a:srgbClr val="FF6600"/>
                </a:solidFill>
                <a:latin typeface="Rix지옥철 Black"/>
                <a:ea typeface="Rix지옥철 Black"/>
              </a:rPr>
              <a:t>주요 서비스 화면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>
              <a:solidFill>
                <a:srgbClr val="FF6600"/>
              </a:solidFill>
              <a:latin typeface="Rix지옥철 Black"/>
              <a:ea typeface="Rix지옥철 Black"/>
            </a:endParaRPr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>
                <a:solidFill>
                  <a:srgbClr val="FF6600"/>
                </a:solidFill>
                <a:latin typeface="Rix지옥철 Black"/>
                <a:ea typeface="Rix지옥철 Black"/>
              </a:rPr>
              <a:t>6.</a:t>
            </a:r>
            <a:r>
              <a:rPr lang="ko-KR" altLang="en-US" sz="2300">
                <a:solidFill>
                  <a:srgbClr val="FF6600"/>
                </a:solidFill>
                <a:latin typeface="Rix지옥철 Black"/>
                <a:ea typeface="Rix지옥철 Black"/>
              </a:rPr>
              <a:t> </a:t>
            </a:r>
            <a:r>
              <a:rPr lang="ko" sz="2300">
                <a:solidFill>
                  <a:srgbClr val="FF6600"/>
                </a:solidFill>
                <a:latin typeface="Rix지옥철 Black"/>
                <a:ea typeface="Rix지옥철 Black"/>
              </a:rPr>
              <a:t>소감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기물 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8621" y="607062"/>
            <a:ext cx="3972479" cy="4133456"/>
          </a:xfrm>
          <a:prstGeom prst="rect">
            <a:avLst/>
          </a:prstGeom>
        </p:spPr>
      </p:pic>
      <p:pic>
        <p:nvPicPr>
          <p:cNvPr id="3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9240" y="628378"/>
            <a:ext cx="3343741" cy="3886742"/>
          </a:xfrm>
          <a:prstGeom prst="rect">
            <a:avLst/>
          </a:prstGeom>
        </p:spPr>
      </p:pic>
      <p:sp>
        <p:nvSpPr>
          <p:cNvPr id="338" name="직사각형 191"/>
          <p:cNvSpPr/>
          <p:nvPr/>
        </p:nvSpPr>
        <p:spPr>
          <a:xfrm>
            <a:off x="1209059" y="1204904"/>
            <a:ext cx="359353" cy="36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5125667" y="2390792"/>
            <a:ext cx="359353" cy="36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5113211" y="1526581"/>
            <a:ext cx="359353" cy="36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1" name=""/>
          <p:cNvCxnSpPr>
            <a:stCxn id="340" idx="2"/>
            <a:endCxn id="339" idx="0"/>
          </p:cNvCxnSpPr>
          <p:nvPr/>
        </p:nvCxnSpPr>
        <p:spPr>
          <a:xfrm rot="16200000" flipH="1">
            <a:off x="5047969" y="2133417"/>
            <a:ext cx="502294" cy="12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2016076" cy="24245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나이트의 이동반경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633779" y="4345651"/>
            <a:ext cx="3069456" cy="4823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각자의 기물의 이동반경을 벗어나거나 이동반경에 같은 팀이 있을시 판별후 출력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2113" y="549518"/>
            <a:ext cx="3647370" cy="3696432"/>
          </a:xfrm>
          <a:prstGeom prst="rect">
            <a:avLst/>
          </a:prstGeom>
        </p:spPr>
      </p:pic>
      <p:sp>
        <p:nvSpPr>
          <p:cNvPr id="335" name="직사각형 191"/>
          <p:cNvSpPr/>
          <p:nvPr/>
        </p:nvSpPr>
        <p:spPr>
          <a:xfrm>
            <a:off x="1776895" y="1681154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2771892" y="1943458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1101719" y="1931003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1468066" y="575522"/>
            <a:ext cx="2090338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93722" y="520306"/>
            <a:ext cx="3613570" cy="3781438"/>
          </a:xfrm>
          <a:prstGeom prst="rect">
            <a:avLst/>
          </a:prstGeom>
        </p:spPr>
      </p:pic>
      <p:sp>
        <p:nvSpPr>
          <p:cNvPr id="340" name="직사각형 191"/>
          <p:cNvSpPr/>
          <p:nvPr/>
        </p:nvSpPr>
        <p:spPr>
          <a:xfrm>
            <a:off x="6123959" y="3427160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1" name="직사각형 191"/>
          <p:cNvSpPr/>
          <p:nvPr/>
        </p:nvSpPr>
        <p:spPr>
          <a:xfrm>
            <a:off x="6175613" y="1894368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2" name="직사각형 191"/>
          <p:cNvSpPr/>
          <p:nvPr/>
        </p:nvSpPr>
        <p:spPr>
          <a:xfrm>
            <a:off x="5827584" y="2672853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3" name=""/>
          <p:cNvCxnSpPr>
            <a:stCxn id="341" idx="2"/>
            <a:endCxn id="342" idx="0"/>
          </p:cNvCxnSpPr>
          <p:nvPr/>
        </p:nvCxnSpPr>
        <p:spPr>
          <a:xfrm rot="5400000">
            <a:off x="5927197" y="2244761"/>
            <a:ext cx="508156" cy="348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"/>
          <p:cNvCxnSpPr>
            <a:stCxn id="342" idx="2"/>
            <a:endCxn id="340" idx="0"/>
          </p:cNvCxnSpPr>
          <p:nvPr/>
        </p:nvCxnSpPr>
        <p:spPr>
          <a:xfrm rot="16200000" flipH="1">
            <a:off x="5913459" y="3036984"/>
            <a:ext cx="483978" cy="296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"/>
          <p:cNvSpPr/>
          <p:nvPr/>
        </p:nvSpPr>
        <p:spPr>
          <a:xfrm>
            <a:off x="4935051" y="4360671"/>
            <a:ext cx="3069456" cy="4823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이동 반경에 상대팀이 있을시 잡기 가능 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46" name="직사각형 191"/>
          <p:cNvSpPr/>
          <p:nvPr/>
        </p:nvSpPr>
        <p:spPr>
          <a:xfrm>
            <a:off x="4688616" y="572224"/>
            <a:ext cx="2090338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7" name=""/>
          <p:cNvCxnSpPr>
            <a:endCxn id="337" idx="3"/>
          </p:cNvCxnSpPr>
          <p:nvPr/>
        </p:nvCxnSpPr>
        <p:spPr>
          <a:xfrm rot="10800000" flipV="1">
            <a:off x="1461072" y="1831689"/>
            <a:ext cx="284120" cy="234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"/>
          <p:cNvCxnSpPr>
            <a:endCxn id="336" idx="1"/>
          </p:cNvCxnSpPr>
          <p:nvPr/>
        </p:nvCxnSpPr>
        <p:spPr>
          <a:xfrm>
            <a:off x="1943385" y="1956613"/>
            <a:ext cx="828507" cy="12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공격가능여부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5863369" y="691347"/>
            <a:ext cx="2208544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하얀색이 검은색을 처치할때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631" y="647101"/>
            <a:ext cx="5551208" cy="3849296"/>
          </a:xfrm>
          <a:prstGeom prst="rect">
            <a:avLst/>
          </a:prstGeom>
        </p:spPr>
      </p:pic>
      <p:sp>
        <p:nvSpPr>
          <p:cNvPr id="335" name="직사각형 191"/>
          <p:cNvSpPr/>
          <p:nvPr/>
        </p:nvSpPr>
        <p:spPr>
          <a:xfrm>
            <a:off x="1358162" y="694584"/>
            <a:ext cx="936348" cy="16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1400659" y="2055927"/>
            <a:ext cx="936348" cy="16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1354866" y="3448043"/>
            <a:ext cx="689064" cy="18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8" name=""/>
          <p:cNvCxnSpPr>
            <a:stCxn id="320" idx="1"/>
          </p:cNvCxnSpPr>
          <p:nvPr/>
        </p:nvCxnSpPr>
        <p:spPr>
          <a:xfrm rot="10800000">
            <a:off x="2296263" y="771899"/>
            <a:ext cx="3567106" cy="78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"/>
          <p:cNvCxnSpPr>
            <a:stCxn id="340" idx="1"/>
          </p:cNvCxnSpPr>
          <p:nvPr/>
        </p:nvCxnSpPr>
        <p:spPr>
          <a:xfrm rot="10800000">
            <a:off x="2393712" y="2133240"/>
            <a:ext cx="3393090" cy="87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"/>
          <p:cNvSpPr/>
          <p:nvPr/>
        </p:nvSpPr>
        <p:spPr>
          <a:xfrm>
            <a:off x="5786803" y="2061848"/>
            <a:ext cx="2208544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검은색이 하얀색을 처치할때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cxnSp>
        <p:nvCxnSpPr>
          <p:cNvPr id="341" name=""/>
          <p:cNvCxnSpPr>
            <a:stCxn id="342" idx="1"/>
          </p:cNvCxnSpPr>
          <p:nvPr/>
        </p:nvCxnSpPr>
        <p:spPr>
          <a:xfrm rot="10800000">
            <a:off x="2079020" y="3540376"/>
            <a:ext cx="3777754" cy="41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"/>
          <p:cNvSpPr/>
          <p:nvPr/>
        </p:nvSpPr>
        <p:spPr>
          <a:xfrm>
            <a:off x="5856775" y="3423191"/>
            <a:ext cx="2208544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잘못된 이동을 하였을때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킹 존재여부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2685317" y="3887717"/>
            <a:ext cx="3151886" cy="61973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하얀색 검은색 킹의 존재여부를  각 </a:t>
            </a:r>
            <a:r>
              <a:rPr lang="en-US" altLang="ko-KR" sz="1100" b="1">
                <a:solidFill>
                  <a:schemeClr val="dk1"/>
                </a:solidFill>
              </a:rPr>
              <a:t>boolean</a:t>
            </a:r>
            <a:r>
              <a:rPr lang="ko-KR" altLang="en-US" sz="1100" b="1">
                <a:solidFill>
                  <a:schemeClr val="dk1"/>
                </a:solidFill>
              </a:rPr>
              <a:t>타입 메서드에 인자를 넘겨주어서 결과를 출력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9412" y="902018"/>
            <a:ext cx="3595197" cy="2854053"/>
          </a:xfrm>
          <a:prstGeom prst="rect">
            <a:avLst/>
          </a:prstGeom>
        </p:spPr>
      </p:pic>
      <p:pic>
        <p:nvPicPr>
          <p:cNvPr id="3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21257" y="1032093"/>
            <a:ext cx="4832411" cy="2575585"/>
          </a:xfrm>
          <a:prstGeom prst="rect">
            <a:avLst/>
          </a:prstGeom>
        </p:spPr>
      </p:pic>
      <p:sp>
        <p:nvSpPr>
          <p:cNvPr id="336" name="직사각형 191"/>
          <p:cNvSpPr/>
          <p:nvPr/>
        </p:nvSpPr>
        <p:spPr>
          <a:xfrm>
            <a:off x="695442" y="2751984"/>
            <a:ext cx="1165314" cy="16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682986" y="3078399"/>
            <a:ext cx="1165314" cy="16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5253155" y="2290756"/>
            <a:ext cx="1696516" cy="11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5231540" y="1041882"/>
            <a:ext cx="1696516" cy="11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0" name=""/>
          <p:cNvCxnSpPr>
            <a:stCxn id="336" idx="3"/>
          </p:cNvCxnSpPr>
          <p:nvPr/>
        </p:nvCxnSpPr>
        <p:spPr>
          <a:xfrm flipV="1">
            <a:off x="1860757" y="1202530"/>
            <a:ext cx="4565870" cy="1634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"/>
          <p:cNvCxnSpPr>
            <a:stCxn id="337" idx="3"/>
          </p:cNvCxnSpPr>
          <p:nvPr/>
        </p:nvCxnSpPr>
        <p:spPr>
          <a:xfrm flipV="1">
            <a:off x="1848301" y="2448107"/>
            <a:ext cx="4560009" cy="7150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191"/>
          <p:cNvSpPr/>
          <p:nvPr/>
        </p:nvSpPr>
        <p:spPr>
          <a:xfrm>
            <a:off x="4260723" y="3120896"/>
            <a:ext cx="1000458" cy="142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종료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4572000" y="1872813"/>
            <a:ext cx="1768928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최종 출력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670" y="678242"/>
            <a:ext cx="3389633" cy="3978443"/>
          </a:xfrm>
          <a:prstGeom prst="rect">
            <a:avLst/>
          </a:prstGeom>
        </p:spPr>
      </p:pic>
      <p:sp>
        <p:nvSpPr>
          <p:cNvPr id="335" name="직사각형 191"/>
          <p:cNvSpPr/>
          <p:nvPr/>
        </p:nvSpPr>
        <p:spPr>
          <a:xfrm>
            <a:off x="1849433" y="3777753"/>
            <a:ext cx="331876" cy="27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2413972" y="4168278"/>
            <a:ext cx="359352" cy="316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7" name=""/>
          <p:cNvCxnSpPr>
            <a:stCxn id="335" idx="3"/>
            <a:endCxn id="336" idx="0"/>
          </p:cNvCxnSpPr>
          <p:nvPr/>
        </p:nvCxnSpPr>
        <p:spPr>
          <a:xfrm>
            <a:off x="2181309" y="3917497"/>
            <a:ext cx="412339" cy="250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251520" y="135099"/>
            <a:ext cx="18198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개요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22"/>
          <p:cNvGraphicFramePr/>
          <p:nvPr/>
        </p:nvGraphicFramePr>
        <p:xfrm>
          <a:off x="420923" y="681540"/>
          <a:ext cx="8333150" cy="3920800"/>
        </p:xfrm>
        <a:graphic>
          <a:graphicData uri="http://schemas.openxmlformats.org/drawingml/2006/table">
            <a:tbl>
              <a:tblPr>
                <a:noFill/>
                <a:tableStyleId>{556BDF9C-5653-4CA5-880A-865409CD43AA}</a:tableStyleId>
              </a:tblPr>
              <a:tblGrid>
                <a:gridCol w="158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 sz="11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 과제</a:t>
                      </a:r>
                      <a:endParaRPr sz="11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3075" marR="83075" marT="37175" marB="371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C9D1DC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짝 게임</a:t>
                      </a:r>
                      <a:r>
                        <a:rPr lang="ko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개발</a:t>
                      </a:r>
                    </a:p>
                  </a:txBody>
                  <a:tcPr marL="83075" marR="83075" marT="37175" marB="37175" anchor="ctr">
                    <a:lnL w="9525" cap="flat" cmpd="sng">
                      <a:solidFill>
                        <a:srgbClr val="C9D1DC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DEE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1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굴림"/>
                        <a:buNone/>
                        <a:defRPr/>
                      </a:pP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굴림"/>
                        <a:buNone/>
                        <a:defRPr/>
                      </a:pP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굴림"/>
                        <a:buNone/>
                        <a:defRPr/>
                      </a:pP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3075" marR="83075" marT="37175" marB="371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5" name="Google Shape;105;p22"/>
          <p:cNvGrpSpPr/>
          <p:nvPr/>
        </p:nvGrpSpPr>
        <p:grpSpPr>
          <a:xfrm>
            <a:off x="482586" y="1329634"/>
            <a:ext cx="8178980" cy="3272773"/>
            <a:chOff x="522788" y="1772816"/>
            <a:chExt cx="8860340" cy="4590145"/>
          </a:xfrm>
        </p:grpSpPr>
        <p:sp>
          <p:nvSpPr>
            <p:cNvPr id="106" name="Google Shape;106;p22"/>
            <p:cNvSpPr/>
            <p:nvPr/>
          </p:nvSpPr>
          <p:spPr>
            <a:xfrm rot="16200000">
              <a:off x="4672078" y="-705987"/>
              <a:ext cx="2214000" cy="7208100"/>
            </a:xfrm>
            <a:prstGeom prst="roundRect">
              <a:avLst>
                <a:gd name="adj" fmla="val 2892"/>
              </a:avLst>
            </a:prstGeom>
            <a:solidFill>
              <a:srgbClr val="F2F2F2"/>
            </a:solidFill>
            <a:ln>
              <a:noFill/>
            </a:ln>
          </p:spPr>
          <p:txBody>
            <a:bodyPr wrap="square" lIns="79125" tIns="79125" rIns="79125" bIns="791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22"/>
            <p:cNvSpPr txBox="1"/>
            <p:nvPr/>
          </p:nvSpPr>
          <p:spPr>
            <a:xfrm>
              <a:off x="2193775" y="1809954"/>
              <a:ext cx="7170600" cy="21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2300" tIns="93450" rIns="62300" bIns="93450" anchor="ctr" anchorCtr="0">
              <a:noAutofit/>
            </a:bodyPr>
            <a:lstStyle/>
            <a:p>
              <a:pPr marL="152400" marR="0" lvl="0" indent="-158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Char char="•"/>
                <a:defRPr/>
              </a:pPr>
              <a:r>
                <a:rPr lang="ko-KR" altLang="en-US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키보드 입력을 통해 </a:t>
              </a:r>
              <a:r>
                <a:rPr lang="ko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 </a:t>
              </a:r>
              <a:r>
                <a:rPr lang="ko-KR" altLang="en-US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배열 구조에 대한 학습</a:t>
              </a:r>
            </a:p>
            <a:p>
              <a:pPr marL="152400" marR="0" lvl="0" indent="-158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Char char="•"/>
                <a:defRPr/>
              </a:pPr>
              <a:r>
                <a:rPr lang="ko-KR" altLang="en-US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타이머 기능의 활용 </a:t>
              </a:r>
            </a:p>
            <a:p>
              <a:pPr marL="152400" marR="0" lvl="0" indent="-184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Char char="•"/>
                <a:defRPr/>
              </a:pPr>
              <a:r>
                <a:rPr lang="ko" sz="1100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  </a:t>
              </a:r>
            </a:p>
            <a:p>
              <a:pPr marL="152400" marR="0" lvl="0" indent="-114300" algn="l" rtl="0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522788" y="1772816"/>
              <a:ext cx="1585500" cy="2230200"/>
            </a:xfrm>
            <a:prstGeom prst="roundRect">
              <a:avLst>
                <a:gd name="adj" fmla="val 2593"/>
              </a:avLst>
            </a:prstGeom>
            <a:solidFill>
              <a:schemeClr val="lt1"/>
            </a:solidFill>
            <a:ln w="38100" cap="flat" cmpd="sng">
              <a:solidFill>
                <a:srgbClr val="7F7F7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7142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200" b="0" i="0" u="none" strike="noStrike" cap="none">
                  <a:solidFill>
                    <a:srgbClr val="262626"/>
                  </a:solidFill>
                  <a:latin typeface="맑은 고딕"/>
                  <a:ea typeface="맑은 고딕"/>
                </a:rPr>
                <a:t>추진배경 및 목적</a:t>
              </a:r>
              <a:endParaRPr sz="1200" b="0" i="0" u="none" strike="noStrike" cap="none">
                <a:solidFill>
                  <a:srgbClr val="262626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16200000">
              <a:off x="4672078" y="1651911"/>
              <a:ext cx="2214000" cy="7208100"/>
            </a:xfrm>
            <a:prstGeom prst="roundRect">
              <a:avLst>
                <a:gd name="adj" fmla="val 2892"/>
              </a:avLst>
            </a:prstGeom>
            <a:solidFill>
              <a:srgbClr val="F2F2F2"/>
            </a:solidFill>
            <a:ln>
              <a:noFill/>
            </a:ln>
          </p:spPr>
          <p:txBody>
            <a:bodyPr wrap="square" lIns="79125" tIns="79125" rIns="79125" bIns="791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22"/>
            <p:cNvSpPr txBox="1"/>
            <p:nvPr/>
          </p:nvSpPr>
          <p:spPr>
            <a:xfrm>
              <a:off x="2193775" y="4167829"/>
              <a:ext cx="7170600" cy="21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2300" tIns="93450" rIns="62300" bIns="93450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100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152400" marR="0" lvl="0" indent="-184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Char char="•"/>
                <a:defRPr/>
              </a:pPr>
              <a:r>
                <a:rPr lang="en-US" altLang="ko-KR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4*4</a:t>
              </a:r>
              <a:r>
                <a:rPr lang="ko-KR" altLang="en-US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 이차원 배열에서 각각 두개의 배열주소를 입력하는 기능</a:t>
              </a:r>
            </a:p>
            <a:p>
              <a:pPr marL="152400" marR="0" lvl="0" indent="-184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Char char="•"/>
                <a:defRPr/>
              </a:pPr>
              <a:r>
                <a:rPr lang="en-US" altLang="ko-KR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60</a:t>
              </a:r>
              <a:r>
                <a:rPr lang="ko-KR" altLang="en-US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초의 제한시간 경과 후 자동종료기능</a:t>
              </a:r>
            </a:p>
            <a:p>
              <a:pPr marL="152400" marR="0" lvl="0" indent="-184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Char char="•"/>
                <a:defRPr/>
              </a:pPr>
              <a:r>
                <a:rPr lang="en-US" altLang="ko-KR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2</a:t>
              </a:r>
              <a:r>
                <a:rPr lang="ko-KR" altLang="en-US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개의 배열주소를 입력하고 난뒤 해당 결과와 잔여 시간 표시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endParaRPr lang="en-US" sz="1100">
                <a:solidFill>
                  <a:srgbClr val="3F3F3F"/>
                </a:solidFill>
                <a:latin typeface="맑은 고딕"/>
                <a:ea typeface="맑은 고딕"/>
                <a:cs typeface="Calibri"/>
                <a:sym typeface="맑은 고딕"/>
              </a:endParaRPr>
            </a:p>
            <a:p>
              <a:pPr marL="152400" marR="0" lvl="0" indent="-1143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sz="1100" b="0" i="0" u="none" strike="noStrike" cap="none">
                <a:solidFill>
                  <a:srgbClr val="3F3F3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522788" y="4130714"/>
              <a:ext cx="1585500" cy="2230200"/>
            </a:xfrm>
            <a:prstGeom prst="roundRect">
              <a:avLst>
                <a:gd name="adj" fmla="val 2593"/>
              </a:avLst>
            </a:prstGeom>
            <a:solidFill>
              <a:schemeClr val="lt1"/>
            </a:solidFill>
            <a:ln w="38100" cap="flat" cmpd="sng">
              <a:solidFill>
                <a:srgbClr val="7F7F7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7142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200" b="0" i="0" u="none" strike="noStrike" cap="none">
                  <a:solidFill>
                    <a:srgbClr val="262626"/>
                  </a:solidFill>
                  <a:latin typeface="맑은 고딕"/>
                  <a:ea typeface="맑은 고딕"/>
                </a:rPr>
                <a:t>주요 기능</a:t>
              </a:r>
              <a:endParaRPr sz="1200" b="0" i="0" u="none" strike="noStrike" cap="none">
                <a:solidFill>
                  <a:srgbClr val="262626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251520" y="135099"/>
            <a:ext cx="15111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개발 환경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738552" y="701100"/>
            <a:ext cx="5051700" cy="1703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운영체제 : </a:t>
            </a:r>
            <a:r>
              <a:rPr lang="ko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Windows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1</a:t>
            </a:r>
            <a:r>
              <a:rPr lang="en-US" altLang="ko-KR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메모리 : </a:t>
            </a:r>
            <a:r>
              <a:rPr lang="en-US" altLang="ko-KR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32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GB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JDK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: 1.8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IDE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: </a:t>
            </a: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eclipse 2024-</a:t>
            </a:r>
            <a:r>
              <a:rPr lang="en-US" altLang="ko-KR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PPT폰트 : 영어(</a:t>
            </a: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ko-KR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굴림"/>
                <a:ea typeface="굴림"/>
                <a:cs typeface="굴림"/>
                <a:sym typeface="굴림"/>
              </a:rPr>
              <a:t>	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한글(맑은 고딕)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굴림"/>
                <a:ea typeface="굴림"/>
                <a:cs typeface="굴림"/>
                <a:sym typeface="굴림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pic>
        <p:nvPicPr>
          <p:cNvPr id="118" name="Google Shape;118;p2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806723" y="2513110"/>
            <a:ext cx="3000375" cy="2134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게임 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main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513" y="882069"/>
            <a:ext cx="2976635" cy="3379361"/>
          </a:xfrm>
          <a:prstGeom prst="rect">
            <a:avLst/>
          </a:prstGeom>
        </p:spPr>
      </p:pic>
      <p:pic>
        <p:nvPicPr>
          <p:cNvPr id="3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2173" y="877450"/>
            <a:ext cx="2817217" cy="3434391"/>
          </a:xfrm>
          <a:prstGeom prst="rect">
            <a:avLst/>
          </a:prstGeom>
        </p:spPr>
      </p:pic>
      <p:pic>
        <p:nvPicPr>
          <p:cNvPr id="3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93064" y="875530"/>
            <a:ext cx="2840976" cy="3456549"/>
          </a:xfrm>
          <a:prstGeom prst="rect">
            <a:avLst/>
          </a:prstGeom>
        </p:spPr>
      </p:pic>
      <p:sp>
        <p:nvSpPr>
          <p:cNvPr id="338" name="직사각형 191"/>
          <p:cNvSpPr/>
          <p:nvPr/>
        </p:nvSpPr>
        <p:spPr>
          <a:xfrm>
            <a:off x="488090" y="1692878"/>
            <a:ext cx="1485867" cy="1286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3388087" y="2571749"/>
            <a:ext cx="1485867" cy="140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6086593" y="1496889"/>
            <a:ext cx="1046252" cy="1238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아이템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폭탄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8044" y="1005962"/>
            <a:ext cx="2613057" cy="3131575"/>
          </a:xfrm>
          <a:prstGeom prst="rect">
            <a:avLst/>
          </a:prstGeom>
        </p:spPr>
      </p:pic>
      <p:pic>
        <p:nvPicPr>
          <p:cNvPr id="3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76746" y="1053554"/>
            <a:ext cx="2612608" cy="3082183"/>
          </a:xfrm>
          <a:prstGeom prst="rect">
            <a:avLst/>
          </a:prstGeom>
        </p:spPr>
      </p:pic>
      <p:sp>
        <p:nvSpPr>
          <p:cNvPr id="336" name="직사각형 191"/>
          <p:cNvSpPr/>
          <p:nvPr/>
        </p:nvSpPr>
        <p:spPr>
          <a:xfrm>
            <a:off x="4884245" y="1436436"/>
            <a:ext cx="1037093" cy="700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73078" y="1078824"/>
            <a:ext cx="2739085" cy="2985850"/>
          </a:xfrm>
          <a:prstGeom prst="rect">
            <a:avLst/>
          </a:prstGeom>
        </p:spPr>
      </p:pic>
      <p:sp>
        <p:nvSpPr>
          <p:cNvPr id="338" name="직사각형 191"/>
          <p:cNvSpPr/>
          <p:nvPr/>
        </p:nvSpPr>
        <p:spPr>
          <a:xfrm>
            <a:off x="7793400" y="1423981"/>
            <a:ext cx="1037093" cy="700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2329214" cy="24245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아이템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십자가 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일심동체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595906"/>
            <a:ext cx="3558888" cy="3951687"/>
          </a:xfrm>
          <a:prstGeom prst="rect">
            <a:avLst/>
          </a:prstGeom>
        </p:spPr>
      </p:pic>
      <p:pic>
        <p:nvPicPr>
          <p:cNvPr id="3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4384" y="600518"/>
            <a:ext cx="3600952" cy="4143953"/>
          </a:xfrm>
          <a:prstGeom prst="rect">
            <a:avLst/>
          </a:prstGeom>
        </p:spPr>
      </p:pic>
      <p:cxnSp>
        <p:nvCxnSpPr>
          <p:cNvPr id="338" name=""/>
          <p:cNvCxnSpPr/>
          <p:nvPr/>
        </p:nvCxnSpPr>
        <p:spPr>
          <a:xfrm rot="5400000">
            <a:off x="2122062" y="3080054"/>
            <a:ext cx="2555263" cy="9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"/>
          <p:cNvCxnSpPr/>
          <p:nvPr/>
        </p:nvCxnSpPr>
        <p:spPr>
          <a:xfrm rot="10800000">
            <a:off x="1306940" y="2571750"/>
            <a:ext cx="2481995" cy="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191"/>
          <p:cNvSpPr/>
          <p:nvPr/>
        </p:nvSpPr>
        <p:spPr>
          <a:xfrm>
            <a:off x="6108207" y="1964340"/>
            <a:ext cx="533366" cy="27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1" name="직사각형 191"/>
          <p:cNvSpPr/>
          <p:nvPr/>
        </p:nvSpPr>
        <p:spPr>
          <a:xfrm>
            <a:off x="5320564" y="2356371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3" name="직사각형 191"/>
          <p:cNvSpPr/>
          <p:nvPr/>
        </p:nvSpPr>
        <p:spPr>
          <a:xfrm>
            <a:off x="5857627" y="2710262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4" name="직사각형 191"/>
          <p:cNvSpPr/>
          <p:nvPr/>
        </p:nvSpPr>
        <p:spPr>
          <a:xfrm>
            <a:off x="6397987" y="2710262"/>
            <a:ext cx="533367" cy="23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5" name="직사각형 191"/>
          <p:cNvSpPr/>
          <p:nvPr/>
        </p:nvSpPr>
        <p:spPr>
          <a:xfrm>
            <a:off x="6114071" y="3039973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6" name="직사각형 191"/>
          <p:cNvSpPr/>
          <p:nvPr/>
        </p:nvSpPr>
        <p:spPr>
          <a:xfrm>
            <a:off x="6141546" y="3415478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7" name="직사각형 191"/>
          <p:cNvSpPr/>
          <p:nvPr/>
        </p:nvSpPr>
        <p:spPr>
          <a:xfrm>
            <a:off x="6370512" y="3800142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8" name="직사각형 191"/>
          <p:cNvSpPr/>
          <p:nvPr/>
        </p:nvSpPr>
        <p:spPr>
          <a:xfrm>
            <a:off x="5069983" y="4148171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0" name="직사각형 191"/>
          <p:cNvSpPr/>
          <p:nvPr/>
        </p:nvSpPr>
        <p:spPr>
          <a:xfrm>
            <a:off x="5546233" y="1125814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좌표이동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318" y="638497"/>
            <a:ext cx="3106753" cy="4278957"/>
          </a:xfrm>
          <a:prstGeom prst="rect">
            <a:avLst/>
          </a:prstGeom>
        </p:spPr>
      </p:pic>
      <p:pic>
        <p:nvPicPr>
          <p:cNvPr id="3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75058" y="797295"/>
            <a:ext cx="3497528" cy="3896937"/>
          </a:xfrm>
          <a:prstGeom prst="rect">
            <a:avLst/>
          </a:prstGeom>
        </p:spPr>
      </p:pic>
      <p:sp>
        <p:nvSpPr>
          <p:cNvPr id="339" name="직사각형 191"/>
          <p:cNvSpPr/>
          <p:nvPr/>
        </p:nvSpPr>
        <p:spPr>
          <a:xfrm>
            <a:off x="1971793" y="1280739"/>
            <a:ext cx="304400" cy="325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0" name=""/>
          <p:cNvCxnSpPr/>
          <p:nvPr/>
        </p:nvCxnSpPr>
        <p:spPr>
          <a:xfrm rot="16200000" flipH="1">
            <a:off x="2082067" y="1693740"/>
            <a:ext cx="146029" cy="255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직사각형 191"/>
          <p:cNvSpPr/>
          <p:nvPr/>
        </p:nvSpPr>
        <p:spPr>
          <a:xfrm>
            <a:off x="1986813" y="1707899"/>
            <a:ext cx="304400" cy="325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2" name="직사각형 191"/>
          <p:cNvSpPr/>
          <p:nvPr/>
        </p:nvSpPr>
        <p:spPr>
          <a:xfrm>
            <a:off x="5564550" y="1715267"/>
            <a:ext cx="1284376" cy="856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3" name="직사각형 191"/>
          <p:cNvSpPr/>
          <p:nvPr/>
        </p:nvSpPr>
        <p:spPr>
          <a:xfrm>
            <a:off x="5533777" y="1290672"/>
            <a:ext cx="1385121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4" name=""/>
          <p:cNvCxnSpPr/>
          <p:nvPr/>
        </p:nvCxnSpPr>
        <p:spPr>
          <a:xfrm rot="5400000">
            <a:off x="4883397" y="2168766"/>
            <a:ext cx="540360" cy="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555924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게임 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좌표이동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4187337" y="2101605"/>
            <a:ext cx="3115251" cy="9402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좌표를 </a:t>
            </a:r>
            <a:r>
              <a:rPr lang="en-US" altLang="ko-KR" sz="1100" b="1">
                <a:solidFill>
                  <a:schemeClr val="dk1"/>
                </a:solidFill>
              </a:rPr>
              <a:t>4,2 </a:t>
            </a:r>
            <a:r>
              <a:rPr lang="ko-KR" altLang="en-US" sz="1100" b="1">
                <a:solidFill>
                  <a:schemeClr val="dk1"/>
                </a:solidFill>
              </a:rPr>
              <a:t>와 같이 입력받고 </a:t>
            </a:r>
            <a:r>
              <a:rPr lang="en-US" altLang="ko-KR" sz="1100" b="1">
                <a:solidFill>
                  <a:schemeClr val="dk1"/>
                </a:solidFill>
              </a:rPr>
              <a:t>split</a:t>
            </a:r>
            <a:r>
              <a:rPr lang="ko-KR" altLang="en-US" sz="1100" b="1">
                <a:solidFill>
                  <a:schemeClr val="dk1"/>
                </a:solidFill>
              </a:rPr>
              <a:t>메서드로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를</a:t>
            </a:r>
            <a:r>
              <a:rPr lang="en-US" altLang="ko-KR" sz="1100" b="1">
                <a:solidFill>
                  <a:schemeClr val="dk1"/>
                </a:solidFill>
              </a:rPr>
              <a:t> </a:t>
            </a:r>
            <a:r>
              <a:rPr lang="ko-KR" altLang="en-US" sz="1100" b="1">
                <a:solidFill>
                  <a:schemeClr val="dk1"/>
                </a:solidFill>
              </a:rPr>
              <a:t>기준으로 나눠 배열에 저장후 각 배열의 </a:t>
            </a:r>
            <a:r>
              <a:rPr lang="en-US" altLang="ko-KR" sz="1100" b="1">
                <a:solidFill>
                  <a:schemeClr val="dk1"/>
                </a:solidFill>
              </a:rPr>
              <a:t>string</a:t>
            </a:r>
            <a:r>
              <a:rPr lang="ko-KR" altLang="en-US" sz="1100" b="1">
                <a:solidFill>
                  <a:schemeClr val="dk1"/>
                </a:solidFill>
              </a:rPr>
              <a:t>타입 문자열을 </a:t>
            </a:r>
            <a:r>
              <a:rPr lang="en-US" altLang="ko-KR" sz="1100" b="1">
                <a:solidFill>
                  <a:schemeClr val="dk1"/>
                </a:solidFill>
              </a:rPr>
              <a:t>parseInt</a:t>
            </a:r>
            <a:r>
              <a:rPr lang="ko-KR" altLang="en-US" sz="1100" b="1">
                <a:solidFill>
                  <a:schemeClr val="dk1"/>
                </a:solidFill>
              </a:rPr>
              <a:t>로 정수형으로 변경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128" y="587762"/>
            <a:ext cx="3212135" cy="4207709"/>
          </a:xfrm>
          <a:prstGeom prst="rect">
            <a:avLst/>
          </a:prstGeom>
        </p:spPr>
      </p:pic>
      <p:sp>
        <p:nvSpPr>
          <p:cNvPr id="343" name="직사각형 191"/>
          <p:cNvSpPr/>
          <p:nvPr/>
        </p:nvSpPr>
        <p:spPr>
          <a:xfrm>
            <a:off x="698739" y="2367895"/>
            <a:ext cx="2420050" cy="462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4" name=""/>
          <p:cNvCxnSpPr>
            <a:stCxn id="343" idx="3"/>
            <a:endCxn id="340" idx="1"/>
          </p:cNvCxnSpPr>
          <p:nvPr/>
        </p:nvCxnSpPr>
        <p:spPr>
          <a:xfrm flipV="1">
            <a:off x="3118789" y="2571749"/>
            <a:ext cx="1068547" cy="27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직사각형 191"/>
          <p:cNvSpPr/>
          <p:nvPr/>
        </p:nvSpPr>
        <p:spPr>
          <a:xfrm>
            <a:off x="677124" y="3747555"/>
            <a:ext cx="1733151" cy="462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719</ep:Words>
  <ep:PresentationFormat>화면 슬라이드 쇼(16:9)</ep:PresentationFormat>
  <ep:Paragraphs>195</ep:Paragraphs>
  <ep:Slides>24</ep:Slides>
  <ep:Notes>38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ep:HeadingPairs>
  <ep:TitlesOfParts>
    <vt:vector size="27" baseType="lpstr">
      <vt:lpstr>Simple Light</vt:lpstr>
      <vt:lpstr>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hu-07</cp:lastModifiedBy>
  <dcterms:modified xsi:type="dcterms:W3CDTF">2025-02-17T04:42:27.724</dcterms:modified>
  <cp:revision>91</cp:revision>
  <cp:version>1000.0000.01</cp:version>
</cp:coreProperties>
</file>