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autoCompressPictures="0">
  <p:sldMasterIdLst>
    <p:sldMasterId id="2147483671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E60C5B5D-4549-4628-A59E-14FB339A8061}" styleName="Table_1">
    <a:wholeTbl>
      <a:tcTxStyle b="off" i="off">
        <a:font>
          <a:latin typeface="굴림"/>
          <a:ea typeface="굴림"/>
          <a:cs typeface="굴림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56BDF9C-5653-4CA5-880A-865409CD43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>
      <p:cViewPr varScale="1">
        <p:scale>
          <a:sx n="100" d="100"/>
          <a:sy n="100" d="100"/>
        </p:scale>
        <p:origin x="656" y="64"/>
      </p:cViewPr>
      <p:guideLst>
        <p:guide orient="horz" pos="161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876"/>
        <p:guide pos="2156"/>
      </p:guideLst>
    </p:cSldViewPr>
  </p:notesViewPr>
  <p:gridSpacing cx="72010" cy="7201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handoutMaster" Target="handoutMasters/handoutMaster1.xml"  /><Relationship Id="rId30" Type="http://schemas.openxmlformats.org/officeDocument/2006/relationships/slide" Target="slides/slide27.xml"  /><Relationship Id="rId31" Type="http://schemas.openxmlformats.org/officeDocument/2006/relationships/slide" Target="slides/slide28.xml"  /><Relationship Id="rId32" Type="http://schemas.openxmlformats.org/officeDocument/2006/relationships/slide" Target="slides/slide29.xml"  /><Relationship Id="rId33" Type="http://schemas.openxmlformats.org/officeDocument/2006/relationships/slide" Target="slides/slide30.xml"  /><Relationship Id="rId34" Type="http://schemas.openxmlformats.org/officeDocument/2006/relationships/slide" Target="slides/slide31.xml"  /><Relationship Id="rId35" Type="http://schemas.openxmlformats.org/officeDocument/2006/relationships/slide" Target="slides/slide32.xml"  /><Relationship Id="rId36" Type="http://schemas.openxmlformats.org/officeDocument/2006/relationships/slide" Target="slides/slide33.xml"  /><Relationship Id="rId37" Type="http://schemas.openxmlformats.org/officeDocument/2006/relationships/slide" Target="slides/slide34.xml"  /><Relationship Id="rId38" Type="http://schemas.openxmlformats.org/officeDocument/2006/relationships/slide" Target="slides/slide35.xml"  /><Relationship Id="rId39" Type="http://schemas.openxmlformats.org/officeDocument/2006/relationships/slide" Target="slides/slide36.xml"  /><Relationship Id="rId4" Type="http://schemas.openxmlformats.org/officeDocument/2006/relationships/slide" Target="slides/slide1.xml"  /><Relationship Id="rId40" Type="http://schemas.openxmlformats.org/officeDocument/2006/relationships/slide" Target="slides/slide37.xml"  /><Relationship Id="rId41" Type="http://schemas.openxmlformats.org/officeDocument/2006/relationships/slide" Target="slides/slide38.xml"  /><Relationship Id="rId42" Type="http://schemas.openxmlformats.org/officeDocument/2006/relationships/slide" Target="slides/slide39.xml"  /><Relationship Id="rId43" Type="http://schemas.openxmlformats.org/officeDocument/2006/relationships/slide" Target="slides/slide40.xml"  /><Relationship Id="rId44" Type="http://schemas.openxmlformats.org/officeDocument/2006/relationships/slide" Target="slides/slide41.xml"  /><Relationship Id="rId45" Type="http://schemas.openxmlformats.org/officeDocument/2006/relationships/slide" Target="slides/slide42.xml"  /><Relationship Id="rId46" Type="http://schemas.openxmlformats.org/officeDocument/2006/relationships/slide" Target="slides/slide43.xml"  /><Relationship Id="rId47" Type="http://schemas.openxmlformats.org/officeDocument/2006/relationships/slide" Target="slides/slide44.xml"  /><Relationship Id="rId48" Type="http://schemas.openxmlformats.org/officeDocument/2006/relationships/slide" Target="slides/slide45.xml"  /><Relationship Id="rId49" Type="http://schemas.openxmlformats.org/officeDocument/2006/relationships/slide" Target="slides/slide46.xml"  /><Relationship Id="rId5" Type="http://schemas.openxmlformats.org/officeDocument/2006/relationships/slide" Target="slides/slide2.xml"  /><Relationship Id="rId50" Type="http://schemas.openxmlformats.org/officeDocument/2006/relationships/presProps" Target="presProps.xml"  /><Relationship Id="rId51" Type="http://schemas.openxmlformats.org/officeDocument/2006/relationships/viewProps" Target="viewProps.xml"  /><Relationship Id="rId52" Type="http://schemas.openxmlformats.org/officeDocument/2006/relationships/theme" Target="theme/theme1.xml"  /><Relationship Id="rId53" Type="http://schemas.openxmlformats.org/officeDocument/2006/relationships/tableStyles" Target="tableStyles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2025-02-17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_rels/notesSlide2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2.xml"  /><Relationship Id="rId2" Type="http://schemas.openxmlformats.org/officeDocument/2006/relationships/notesMaster" Target="../notesMasters/notesMaster1.xml"  /></Relationships>
</file>

<file path=ppt/notesSlides/_rels/notesSlide23.xml.rels><?xml version="1.0" encoding="UTF-8" standalone="yes" ?><Relationships xmlns="http://schemas.openxmlformats.org/package/2006/relationships"><Relationship Id="rId1" Type="http://schemas.openxmlformats.org/officeDocument/2006/relationships/slide" Target="../slides/slide23.xml"  /><Relationship Id="rId2" Type="http://schemas.openxmlformats.org/officeDocument/2006/relationships/notesMaster" Target="../notesMasters/notesMaster1.xml"  /></Relationships>
</file>

<file path=ppt/notesSlides/_rels/notesSlide24.xml.rels><?xml version="1.0" encoding="UTF-8" standalone="yes" ?><Relationships xmlns="http://schemas.openxmlformats.org/package/2006/relationships"><Relationship Id="rId1" Type="http://schemas.openxmlformats.org/officeDocument/2006/relationships/slide" Target="../slides/slide24.xml"  /><Relationship Id="rId2" Type="http://schemas.openxmlformats.org/officeDocument/2006/relationships/notesMaster" Target="../notesMasters/notesMaster1.xml"  /></Relationships>
</file>

<file path=ppt/notesSlides/_rels/notesSlide25.xml.rels><?xml version="1.0" encoding="UTF-8" standalone="yes" ?><Relationships xmlns="http://schemas.openxmlformats.org/package/2006/relationships"><Relationship Id="rId1" Type="http://schemas.openxmlformats.org/officeDocument/2006/relationships/slide" Target="../slides/slide25.xml"  /><Relationship Id="rId2" Type="http://schemas.openxmlformats.org/officeDocument/2006/relationships/notesMaster" Target="../notesMasters/notesMaster1.xml"  /></Relationships>
</file>

<file path=ppt/notesSlides/_rels/notesSlide26.xml.rels><?xml version="1.0" encoding="UTF-8" standalone="yes" ?><Relationships xmlns="http://schemas.openxmlformats.org/package/2006/relationships"><Relationship Id="rId1" Type="http://schemas.openxmlformats.org/officeDocument/2006/relationships/slide" Target="../slides/slide26.xml"  /><Relationship Id="rId2" Type="http://schemas.openxmlformats.org/officeDocument/2006/relationships/notesMaster" Target="../notesMasters/notesMaster1.xml"  /></Relationships>
</file>

<file path=ppt/notesSlides/_rels/notesSlide27.xml.rels><?xml version="1.0" encoding="UTF-8" standalone="yes" ?><Relationships xmlns="http://schemas.openxmlformats.org/package/2006/relationships"><Relationship Id="rId1" Type="http://schemas.openxmlformats.org/officeDocument/2006/relationships/slide" Target="../slides/slide27.xml"  /><Relationship Id="rId2" Type="http://schemas.openxmlformats.org/officeDocument/2006/relationships/notesMaster" Target="../notesMasters/notesMaster1.xml"  /></Relationships>
</file>

<file path=ppt/notesSlides/_rels/notesSlide28.xml.rels><?xml version="1.0" encoding="UTF-8" standalone="yes" ?><Relationships xmlns="http://schemas.openxmlformats.org/package/2006/relationships"><Relationship Id="rId1" Type="http://schemas.openxmlformats.org/officeDocument/2006/relationships/slide" Target="../slides/slide28.xml"  /><Relationship Id="rId2" Type="http://schemas.openxmlformats.org/officeDocument/2006/relationships/notesMaster" Target="../notesMasters/notesMaster1.xml"  /></Relationships>
</file>

<file path=ppt/notesSlides/_rels/notesSlide29.xml.rels><?xml version="1.0" encoding="UTF-8" standalone="yes" ?><Relationships xmlns="http://schemas.openxmlformats.org/package/2006/relationships"><Relationship Id="rId1" Type="http://schemas.openxmlformats.org/officeDocument/2006/relationships/slide" Target="../slides/slide29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30.xml.rels><?xml version="1.0" encoding="UTF-8" standalone="yes" ?><Relationships xmlns="http://schemas.openxmlformats.org/package/2006/relationships"><Relationship Id="rId1" Type="http://schemas.openxmlformats.org/officeDocument/2006/relationships/slide" Target="../slides/slide30.xml"  /><Relationship Id="rId2" Type="http://schemas.openxmlformats.org/officeDocument/2006/relationships/notesMaster" Target="../notesMasters/notesMaster1.xml"  /></Relationships>
</file>

<file path=ppt/notesSlides/_rels/notesSlide3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1.xml"  /><Relationship Id="rId2" Type="http://schemas.openxmlformats.org/officeDocument/2006/relationships/notesMaster" Target="../notesMasters/notesMaster1.xml"  /></Relationships>
</file>

<file path=ppt/notesSlides/_rels/notesSlide3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2.xml"  /><Relationship Id="rId2" Type="http://schemas.openxmlformats.org/officeDocument/2006/relationships/notesMaster" Target="../notesMasters/notesMaster1.xml"  /></Relationships>
</file>

<file path=ppt/notesSlides/_rels/notesSlide3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3.xml"  /><Relationship Id="rId2" Type="http://schemas.openxmlformats.org/officeDocument/2006/relationships/notesMaster" Target="../notesMasters/notesMaster1.xml"  /></Relationships>
</file>

<file path=ppt/notesSlides/_rels/notesSlide34.xml.rels><?xml version="1.0" encoding="UTF-8" standalone="yes" ?><Relationships xmlns="http://schemas.openxmlformats.org/package/2006/relationships"><Relationship Id="rId1" Type="http://schemas.openxmlformats.org/officeDocument/2006/relationships/slide" Target="../slides/slide34.xml"  /><Relationship Id="rId2" Type="http://schemas.openxmlformats.org/officeDocument/2006/relationships/notesMaster" Target="../notesMasters/notesMaster1.xml"  /></Relationships>
</file>

<file path=ppt/notesSlides/_rels/notesSlide35.xml.rels><?xml version="1.0" encoding="UTF-8" standalone="yes" ?><Relationships xmlns="http://schemas.openxmlformats.org/package/2006/relationships"><Relationship Id="rId1" Type="http://schemas.openxmlformats.org/officeDocument/2006/relationships/slide" Target="../slides/slide35.xml"  /><Relationship Id="rId2" Type="http://schemas.openxmlformats.org/officeDocument/2006/relationships/notesMaster" Target="../notesMasters/notesMaster1.xml"  /></Relationships>
</file>

<file path=ppt/notesSlides/_rels/notesSlide36.xml.rels><?xml version="1.0" encoding="UTF-8" standalone="yes" ?><Relationships xmlns="http://schemas.openxmlformats.org/package/2006/relationships"><Relationship Id="rId1" Type="http://schemas.openxmlformats.org/officeDocument/2006/relationships/slide" Target="../slides/slide36.xml"  /><Relationship Id="rId2" Type="http://schemas.openxmlformats.org/officeDocument/2006/relationships/notesMaster" Target="../notesMasters/notesMaster1.xml"  /></Relationships>
</file>

<file path=ppt/notesSlides/_rels/notesSlide37.xml.rels><?xml version="1.0" encoding="UTF-8" standalone="yes" ?><Relationships xmlns="http://schemas.openxmlformats.org/package/2006/relationships"><Relationship Id="rId1" Type="http://schemas.openxmlformats.org/officeDocument/2006/relationships/slide" Target="../slides/slide37.xml"  /><Relationship Id="rId2" Type="http://schemas.openxmlformats.org/officeDocument/2006/relationships/notesMaster" Target="../notesMasters/notesMaster1.xml"  /></Relationships>
</file>

<file path=ppt/notesSlides/_rels/notesSlide38.xml.rels><?xml version="1.0" encoding="UTF-8" standalone="yes" ?><Relationships xmlns="http://schemas.openxmlformats.org/package/2006/relationships"><Relationship Id="rId1" Type="http://schemas.openxmlformats.org/officeDocument/2006/relationships/slide" Target="../slides/slide38.xml"  /><Relationship Id="rId2" Type="http://schemas.openxmlformats.org/officeDocument/2006/relationships/notesMaster" Target="../notesMasters/notesMaster1.xml"  /></Relationships>
</file>

<file path=ppt/notesSlides/_rels/notesSlide39.xml.rels><?xml version="1.0" encoding="UTF-8" standalone="yes" ?><Relationships xmlns="http://schemas.openxmlformats.org/package/2006/relationships"><Relationship Id="rId1" Type="http://schemas.openxmlformats.org/officeDocument/2006/relationships/slide" Target="../slides/slide39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40.xml.rels><?xml version="1.0" encoding="UTF-8" standalone="yes" ?><Relationships xmlns="http://schemas.openxmlformats.org/package/2006/relationships"><Relationship Id="rId1" Type="http://schemas.openxmlformats.org/officeDocument/2006/relationships/slide" Target="../slides/slide40.xml"  /><Relationship Id="rId2" Type="http://schemas.openxmlformats.org/officeDocument/2006/relationships/notesMaster" Target="../notesMasters/notesMaster1.xml"  /></Relationships>
</file>

<file path=ppt/notesSlides/_rels/notesSlide41.xml.rels><?xml version="1.0" encoding="UTF-8" standalone="yes" ?><Relationships xmlns="http://schemas.openxmlformats.org/package/2006/relationships"><Relationship Id="rId1" Type="http://schemas.openxmlformats.org/officeDocument/2006/relationships/slide" Target="../slides/slide41.xml"  /><Relationship Id="rId2" Type="http://schemas.openxmlformats.org/officeDocument/2006/relationships/notesMaster" Target="../notesMasters/notesMaster1.xml"  /></Relationships>
</file>

<file path=ppt/notesSlides/_rels/notesSlide4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2.xml"  /><Relationship Id="rId2" Type="http://schemas.openxmlformats.org/officeDocument/2006/relationships/notesMaster" Target="../notesMasters/notesMaster1.xml"  /></Relationships>
</file>

<file path=ppt/notesSlides/_rels/notesSlide43.xml.rels><?xml version="1.0" encoding="UTF-8" standalone="yes" ?><Relationships xmlns="http://schemas.openxmlformats.org/package/2006/relationships"><Relationship Id="rId1" Type="http://schemas.openxmlformats.org/officeDocument/2006/relationships/slide" Target="../slides/slide43.xml"  /><Relationship Id="rId2" Type="http://schemas.openxmlformats.org/officeDocument/2006/relationships/notesMaster" Target="../notesMasters/notesMaster1.xml"  /></Relationships>
</file>

<file path=ppt/notesSlides/_rels/notesSlide4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4.xml"  /><Relationship Id="rId2" Type="http://schemas.openxmlformats.org/officeDocument/2006/relationships/notesMaster" Target="../notesMasters/notesMaster1.xml"  /></Relationships>
</file>

<file path=ppt/notesSlides/_rels/notesSlide45.xml.rels><?xml version="1.0" encoding="UTF-8" standalone="yes" ?><Relationships xmlns="http://schemas.openxmlformats.org/package/2006/relationships"><Relationship Id="rId1" Type="http://schemas.openxmlformats.org/officeDocument/2006/relationships/slide" Target="../slides/slide45.xml"  /><Relationship Id="rId2" Type="http://schemas.openxmlformats.org/officeDocument/2006/relationships/notesMaster" Target="../notesMasters/notesMaster1.xml"  /></Relationships>
</file>

<file path=ppt/notesSlides/_rels/notesSlide46.xml.rels><?xml version="1.0" encoding="UTF-8" standalone="yes" ?><Relationships xmlns="http://schemas.openxmlformats.org/package/2006/relationships"><Relationship Id="rId1" Type="http://schemas.openxmlformats.org/officeDocument/2006/relationships/slide" Target="../slides/slide46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2d6d59dd76_4_91:notes"/>
          <p:cNvSpPr txBox="1">
            <a:spLocks noGrp="1"/>
          </p:cNvSpPr>
          <p:nvPr>
            <p:ph type="body" idx="1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9" name="Google Shape;79;g32d6d59dd76_4_9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08242" y="686418"/>
            <a:ext cx="6641700" cy="34278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2d6d59dd76_4_340:notes"/>
          <p:cNvSpPr txBox="1">
            <a:spLocks noGrp="1"/>
          </p:cNvSpPr>
          <p:nvPr>
            <p:ph type="body" idx="1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77" name="Google Shape;177;g32d6d59dd76_4_34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2d6d59dd76_4_340:notes"/>
          <p:cNvSpPr txBox="1">
            <a:spLocks noGrp="1"/>
          </p:cNvSpPr>
          <p:nvPr>
            <p:ph type="body" idx="1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77" name="Google Shape;177;g32d6d59dd76_4_34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08242" y="686418"/>
            <a:ext cx="6641700" cy="34278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2d6d59dd76_4_340:notes"/>
          <p:cNvSpPr txBox="1">
            <a:spLocks noGrp="1"/>
          </p:cNvSpPr>
          <p:nvPr>
            <p:ph type="body" idx="1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77" name="Google Shape;177;g32d6d59dd76_4_34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2d6d59dd76_4_340:notes"/>
          <p:cNvSpPr txBox="1">
            <a:spLocks noGrp="1"/>
          </p:cNvSpPr>
          <p:nvPr>
            <p:ph type="body" idx="1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77" name="Google Shape;177;g32d6d59dd76_4_34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08242" y="686418"/>
            <a:ext cx="6641700" cy="34278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2d6d59dd76_4_340:notes"/>
          <p:cNvSpPr txBox="1">
            <a:spLocks noGrp="1"/>
          </p:cNvSpPr>
          <p:nvPr>
            <p:ph type="body" idx="1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77" name="Google Shape;177;g32d6d59dd76_4_34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2d6d59dd76_4_340:notes"/>
          <p:cNvSpPr txBox="1">
            <a:spLocks noGrp="1"/>
          </p:cNvSpPr>
          <p:nvPr>
            <p:ph type="body" idx="1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77" name="Google Shape;177;g32d6d59dd76_4_34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2d6d59dd76_4_340:notes"/>
          <p:cNvSpPr txBox="1">
            <a:spLocks noGrp="1"/>
          </p:cNvSpPr>
          <p:nvPr>
            <p:ph type="body" idx="1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77" name="Google Shape;177;g32d6d59dd76_4_34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2d6d59dd76_4_340:notes"/>
          <p:cNvSpPr txBox="1">
            <a:spLocks noGrp="1"/>
          </p:cNvSpPr>
          <p:nvPr>
            <p:ph type="body" idx="1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77" name="Google Shape;177;g32d6d59dd76_4_34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2d6d59dd76_4_340:notes"/>
          <p:cNvSpPr txBox="1">
            <a:spLocks noGrp="1"/>
          </p:cNvSpPr>
          <p:nvPr>
            <p:ph type="body" idx="1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77" name="Google Shape;177;g32d6d59dd76_4_34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2d6d59dd76_4_340:notes"/>
          <p:cNvSpPr txBox="1">
            <a:spLocks noGrp="1"/>
          </p:cNvSpPr>
          <p:nvPr>
            <p:ph type="body" idx="1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77" name="Google Shape;177;g32d6d59dd76_4_34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303196d039_0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08242" y="686418"/>
            <a:ext cx="6641700" cy="34278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94" name="Google Shape;94;g3303196d039_0_0:notes"/>
          <p:cNvSpPr txBox="1">
            <a:spLocks noGrp="1"/>
          </p:cNvSpPr>
          <p:nvPr>
            <p:ph type="body" idx="1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  <a:noFill/>
          <a:ln>
            <a:noFill/>
          </a:ln>
        </p:spPr>
        <p:txBody>
          <a:bodyPr wrap="square" lIns="88950" tIns="44475" rIns="88950" bIns="44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5" name="Google Shape;95;g3303196d039_0_0:notes"/>
          <p:cNvSpPr txBox="1">
            <a:spLocks noGrp="1"/>
          </p:cNvSpPr>
          <p:nvPr>
            <p:ph type="sldNum" idx="12"/>
          </p:nvPr>
        </p:nvSpPr>
        <p:spPr>
          <a:xfrm>
            <a:off x="3884621" y="8685225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88950" tIns="44475" rIns="88950" bIns="444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sz="140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2</a:t>
            </a:fld>
            <a:endParaRPr lang="en-US" sz="1400"/>
          </a:p>
        </p:txBody>
      </p:sp>
    </p:spTree>
  </p:cSld>
  <p:clrMapOvr>
    <a:masterClrMapping/>
  </p:clrMapOvr>
</p:notes>
</file>

<file path=ppt/notesSlides/notesSlide2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2d6d59dd76_4_340:notes"/>
          <p:cNvSpPr txBox="1">
            <a:spLocks noGrp="1"/>
          </p:cNvSpPr>
          <p:nvPr>
            <p:ph type="body" idx="1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77" name="Google Shape;177;g32d6d59dd76_4_34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2d6d59dd76_4_340:notes"/>
          <p:cNvSpPr txBox="1">
            <a:spLocks noGrp="1"/>
          </p:cNvSpPr>
          <p:nvPr>
            <p:ph type="body" idx="1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77" name="Google Shape;177;g32d6d59dd76_4_34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2d6d59dd76_4_340:notes"/>
          <p:cNvSpPr txBox="1">
            <a:spLocks noGrp="1"/>
          </p:cNvSpPr>
          <p:nvPr>
            <p:ph type="body" idx="1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77" name="Google Shape;177;g32d6d59dd76_4_34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2d6d59dd76_4_340:notes"/>
          <p:cNvSpPr txBox="1">
            <a:spLocks noGrp="1"/>
          </p:cNvSpPr>
          <p:nvPr>
            <p:ph type="body" idx="1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77" name="Google Shape;177;g32d6d59dd76_4_34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2d6d59dd76_4_340:notes"/>
          <p:cNvSpPr txBox="1">
            <a:spLocks noGrp="1"/>
          </p:cNvSpPr>
          <p:nvPr>
            <p:ph type="body" idx="1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77" name="Google Shape;177;g32d6d59dd76_4_34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2d6d59dd76_4_340:notes"/>
          <p:cNvSpPr txBox="1">
            <a:spLocks noGrp="1"/>
          </p:cNvSpPr>
          <p:nvPr>
            <p:ph type="body" idx="1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77" name="Google Shape;177;g32d6d59dd76_4_34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303196d039_0_7:notes"/>
          <p:cNvSpPr txBox="1">
            <a:spLocks noGrp="1"/>
          </p:cNvSpPr>
          <p:nvPr>
            <p:ph type="body" idx="1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12" name="Google Shape;312;g3303196d039_0_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08242" y="686418"/>
            <a:ext cx="6641700" cy="34278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303196d039_0_7:notes"/>
          <p:cNvSpPr txBox="1">
            <a:spLocks noGrp="1"/>
          </p:cNvSpPr>
          <p:nvPr>
            <p:ph type="body" idx="1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12" name="Google Shape;312;g3303196d039_0_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08242" y="686418"/>
            <a:ext cx="6641700" cy="34278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303196d039_0_7:notes"/>
          <p:cNvSpPr txBox="1">
            <a:spLocks noGrp="1"/>
          </p:cNvSpPr>
          <p:nvPr>
            <p:ph type="body" idx="1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12" name="Google Shape;312;g3303196d039_0_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08242" y="686418"/>
            <a:ext cx="6641700" cy="34278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303196d039_0_7:notes"/>
          <p:cNvSpPr txBox="1">
            <a:spLocks noGrp="1"/>
          </p:cNvSpPr>
          <p:nvPr>
            <p:ph type="body" idx="1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12" name="Google Shape;312;g3303196d039_0_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08242" y="686418"/>
            <a:ext cx="6641700" cy="34278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2d6d59dd76_4_252:notes"/>
          <p:cNvSpPr txBox="1">
            <a:spLocks noGrp="1"/>
          </p:cNvSpPr>
          <p:nvPr>
            <p:ph type="body" idx="1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1" name="Google Shape;101;g32d6d59dd76_4_25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08242" y="686418"/>
            <a:ext cx="6641700" cy="34278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303196d039_0_7:notes"/>
          <p:cNvSpPr txBox="1">
            <a:spLocks noGrp="1"/>
          </p:cNvSpPr>
          <p:nvPr>
            <p:ph type="body" idx="1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12" name="Google Shape;312;g3303196d039_0_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08242" y="686418"/>
            <a:ext cx="6641700" cy="34278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303196d039_0_7:notes"/>
          <p:cNvSpPr txBox="1">
            <a:spLocks noGrp="1"/>
          </p:cNvSpPr>
          <p:nvPr>
            <p:ph type="body" idx="1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12" name="Google Shape;312;g3303196d039_0_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08242" y="686418"/>
            <a:ext cx="6641700" cy="34278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303196d039_0_7:notes"/>
          <p:cNvSpPr txBox="1">
            <a:spLocks noGrp="1"/>
          </p:cNvSpPr>
          <p:nvPr>
            <p:ph type="body" idx="1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12" name="Google Shape;312;g3303196d039_0_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08242" y="686418"/>
            <a:ext cx="6641700" cy="34278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303196d039_0_7:notes"/>
          <p:cNvSpPr txBox="1">
            <a:spLocks noGrp="1"/>
          </p:cNvSpPr>
          <p:nvPr>
            <p:ph type="body" idx="1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12" name="Google Shape;312;g3303196d039_0_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08242" y="686418"/>
            <a:ext cx="6641700" cy="34278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303196d039_0_7:notes"/>
          <p:cNvSpPr txBox="1">
            <a:spLocks noGrp="1"/>
          </p:cNvSpPr>
          <p:nvPr>
            <p:ph type="body" idx="1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12" name="Google Shape;312;g3303196d039_0_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08242" y="686418"/>
            <a:ext cx="6641700" cy="34278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303196d039_0_7:notes"/>
          <p:cNvSpPr txBox="1">
            <a:spLocks noGrp="1"/>
          </p:cNvSpPr>
          <p:nvPr>
            <p:ph type="body" idx="1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12" name="Google Shape;312;g3303196d039_0_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08242" y="686418"/>
            <a:ext cx="6641700" cy="34278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303196d039_0_7:notes"/>
          <p:cNvSpPr txBox="1">
            <a:spLocks noGrp="1"/>
          </p:cNvSpPr>
          <p:nvPr>
            <p:ph type="body" idx="1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12" name="Google Shape;312;g3303196d039_0_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08242" y="686418"/>
            <a:ext cx="6641700" cy="34278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303196d039_0_7:notes"/>
          <p:cNvSpPr txBox="1">
            <a:spLocks noGrp="1"/>
          </p:cNvSpPr>
          <p:nvPr>
            <p:ph type="body" idx="1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12" name="Google Shape;312;g3303196d039_0_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08242" y="686418"/>
            <a:ext cx="6641700" cy="34278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303196d039_0_7:notes"/>
          <p:cNvSpPr txBox="1">
            <a:spLocks noGrp="1"/>
          </p:cNvSpPr>
          <p:nvPr>
            <p:ph type="body" idx="1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12" name="Google Shape;312;g3303196d039_0_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08242" y="686418"/>
            <a:ext cx="6641700" cy="34278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303196d039_0_7:notes"/>
          <p:cNvSpPr txBox="1">
            <a:spLocks noGrp="1"/>
          </p:cNvSpPr>
          <p:nvPr>
            <p:ph type="body" idx="1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12" name="Google Shape;312;g3303196d039_0_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08242" y="686418"/>
            <a:ext cx="6641700" cy="34278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2d6d59dd76_4_169:notes"/>
          <p:cNvSpPr txBox="1">
            <a:spLocks noGrp="1"/>
          </p:cNvSpPr>
          <p:nvPr>
            <p:ph type="body" idx="1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14" name="Google Shape;114;g32d6d59dd76_4_16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08242" y="686418"/>
            <a:ext cx="6641700" cy="34278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303196d039_0_7:notes"/>
          <p:cNvSpPr txBox="1">
            <a:spLocks noGrp="1"/>
          </p:cNvSpPr>
          <p:nvPr>
            <p:ph type="body" idx="1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12" name="Google Shape;312;g3303196d039_0_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08242" y="686418"/>
            <a:ext cx="6641700" cy="34278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303196d039_0_7:notes"/>
          <p:cNvSpPr txBox="1">
            <a:spLocks noGrp="1"/>
          </p:cNvSpPr>
          <p:nvPr>
            <p:ph type="body" idx="1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12" name="Google Shape;312;g3303196d039_0_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08242" y="686418"/>
            <a:ext cx="6641700" cy="34278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303196d039_0_7:notes"/>
          <p:cNvSpPr txBox="1">
            <a:spLocks noGrp="1"/>
          </p:cNvSpPr>
          <p:nvPr>
            <p:ph type="body" idx="1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12" name="Google Shape;312;g3303196d039_0_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08242" y="686418"/>
            <a:ext cx="6641700" cy="34278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303196d039_0_7:notes"/>
          <p:cNvSpPr txBox="1">
            <a:spLocks noGrp="1"/>
          </p:cNvSpPr>
          <p:nvPr>
            <p:ph type="body" idx="1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12" name="Google Shape;312;g3303196d039_0_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08242" y="686418"/>
            <a:ext cx="6641700" cy="34278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303196d039_0_7:notes"/>
          <p:cNvSpPr txBox="1">
            <a:spLocks noGrp="1"/>
          </p:cNvSpPr>
          <p:nvPr>
            <p:ph type="body" idx="1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12" name="Google Shape;312;g3303196d039_0_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08242" y="686418"/>
            <a:ext cx="6641700" cy="34278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303196d039_0_7:notes"/>
          <p:cNvSpPr txBox="1">
            <a:spLocks noGrp="1"/>
          </p:cNvSpPr>
          <p:nvPr>
            <p:ph type="body" idx="1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12" name="Google Shape;312;g3303196d039_0_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08242" y="686418"/>
            <a:ext cx="6641700" cy="34278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303196d039_0_7:notes"/>
          <p:cNvSpPr txBox="1">
            <a:spLocks noGrp="1"/>
          </p:cNvSpPr>
          <p:nvPr>
            <p:ph type="body" idx="1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12" name="Google Shape;312;g3303196d039_0_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08242" y="686418"/>
            <a:ext cx="6641700" cy="34278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2d6d59dd76_4_288:notes"/>
          <p:cNvSpPr txBox="1">
            <a:spLocks noGrp="1"/>
          </p:cNvSpPr>
          <p:nvPr>
            <p:ph type="body" idx="1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30" name="Google Shape;130;g32d6d59dd76_4_28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2d6d59dd76_4_340:notes"/>
          <p:cNvSpPr txBox="1">
            <a:spLocks noGrp="1"/>
          </p:cNvSpPr>
          <p:nvPr>
            <p:ph type="body" idx="1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77" name="Google Shape;177;g32d6d59dd76_4_34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2d6d59dd76_4_340:notes"/>
          <p:cNvSpPr txBox="1">
            <a:spLocks noGrp="1"/>
          </p:cNvSpPr>
          <p:nvPr>
            <p:ph type="body" idx="1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77" name="Google Shape;177;g32d6d59dd76_4_34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2d6d59dd76_4_340:notes"/>
          <p:cNvSpPr txBox="1">
            <a:spLocks noGrp="1"/>
          </p:cNvSpPr>
          <p:nvPr>
            <p:ph type="body" idx="1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77" name="Google Shape;177;g32d6d59dd76_4_34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2d6d59dd76_4_340:notes"/>
          <p:cNvSpPr txBox="1">
            <a:spLocks noGrp="1"/>
          </p:cNvSpPr>
          <p:nvPr>
            <p:ph type="body" idx="1"/>
          </p:nvPr>
        </p:nvSpPr>
        <p:spPr>
          <a:xfrm>
            <a:off x="685802" y="4343407"/>
            <a:ext cx="54867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77" name="Google Shape;177;g32d6d59dd76_4_34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>
            <a:spLocks noGrp="1"/>
          </p:cNvSpPr>
          <p:nvPr>
            <p:ph type="ftr" idx="11"/>
          </p:nvPr>
        </p:nvSpPr>
        <p:spPr>
          <a:xfrm>
            <a:off x="3119499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>
            <a:lvl1pPr marR="0"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/>
        </p:nvSpPr>
        <p:spPr>
          <a:xfrm>
            <a:off x="3708401" y="4731990"/>
            <a:ext cx="17637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150" tIns="43075" rIns="86150" bIns="430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 sz="17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7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theme" Target="../theme/theme1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기본 디자인">
    <p:bg>
      <p:bgPr shadeToTitle="0">
        <a:solidFill>
          <a:schemeClr val="lt1">
            <a:alpha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6378"/>
          </a:solidFill>
          <a:ln>
            <a:noFill/>
          </a:ln>
        </p:spPr>
        <p:txBody>
          <a:bodyPr wrap="square" lIns="79125" tIns="39550" rIns="79125" bIns="395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굴림"/>
              <a:buNone/>
              <a:defRPr/>
            </a:pPr>
            <a:endParaRPr sz="1600" b="0" i="0" u="none" strike="noStrike" cap="none">
              <a:solidFill>
                <a:schemeClr val="dk1"/>
              </a:solidFill>
              <a:latin typeface="굴림"/>
              <a:ea typeface="굴림"/>
              <a:cs typeface="굴림"/>
              <a:sym typeface="굴림"/>
            </a:endParaRPr>
          </a:p>
        </p:txBody>
      </p:sp>
      <p:sp>
        <p:nvSpPr>
          <p:cNvPr id="70" name="Google Shape;70;p17"/>
          <p:cNvSpPr txBox="1"/>
          <p:nvPr/>
        </p:nvSpPr>
        <p:spPr>
          <a:xfrm>
            <a:off x="6366661" y="58900"/>
            <a:ext cx="2777400" cy="233700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종합게임</a:t>
            </a:r>
            <a:r>
              <a:rPr lang="ko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- JAVA</a:t>
            </a:r>
            <a:endParaRPr lang="ko"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7"/>
          <p:cNvSpPr/>
          <p:nvPr/>
        </p:nvSpPr>
        <p:spPr>
          <a:xfrm>
            <a:off x="52113" y="39877"/>
            <a:ext cx="6580500" cy="946500"/>
          </a:xfrm>
          <a:prstGeom prst="roundRect">
            <a:avLst>
              <a:gd name="adj" fmla="val 8543"/>
            </a:avLst>
          </a:prstGeom>
          <a:solidFill>
            <a:schemeClr val="accent1"/>
          </a:solidFill>
          <a:ln>
            <a:noFill/>
          </a:ln>
        </p:spPr>
        <p:txBody>
          <a:bodyPr wrap="square" lIns="79125" tIns="39550" rIns="79125" bIns="395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굴림"/>
              <a:buNone/>
              <a:defRPr/>
            </a:pPr>
            <a:endParaRPr sz="1600" b="0" i="0" u="none" strike="noStrike" cap="none">
              <a:solidFill>
                <a:schemeClr val="dk1"/>
              </a:solidFill>
              <a:latin typeface="굴림"/>
              <a:ea typeface="굴림"/>
              <a:cs typeface="굴림"/>
              <a:sym typeface="굴림"/>
            </a:endParaRPr>
          </a:p>
        </p:txBody>
      </p:sp>
      <p:sp>
        <p:nvSpPr>
          <p:cNvPr id="72" name="Google Shape;72;p17"/>
          <p:cNvSpPr/>
          <p:nvPr/>
        </p:nvSpPr>
        <p:spPr>
          <a:xfrm>
            <a:off x="52113" y="273058"/>
            <a:ext cx="9039900" cy="481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79125" tIns="39550" rIns="79125" bIns="395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굴림"/>
              <a:buNone/>
              <a:defRPr/>
            </a:pPr>
            <a:endParaRPr sz="1600" b="0" i="0" u="none" strike="noStrike" cap="none">
              <a:solidFill>
                <a:schemeClr val="dk1"/>
              </a:solidFill>
              <a:latin typeface="굴림"/>
              <a:ea typeface="굴림"/>
              <a:cs typeface="굴림"/>
              <a:sym typeface="굴림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7.png"  /><Relationship Id="rId4" Type="http://schemas.openxmlformats.org/officeDocument/2006/relationships/image" Target="../media/image12.png"  /><Relationship Id="rId5" Type="http://schemas.openxmlformats.org/officeDocument/2006/relationships/image" Target="../media/image13.png"  /><Relationship Id="rId6" Type="http://schemas.openxmlformats.org/officeDocument/2006/relationships/image" Target="../media/image14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5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Relationship Id="rId5" Type="http://schemas.openxmlformats.org/officeDocument/2006/relationships/image" Target="../media/image16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7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8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6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9.png"  /><Relationship Id="rId4" Type="http://schemas.openxmlformats.org/officeDocument/2006/relationships/image" Target="../media/image20.png"  /><Relationship Id="rId5" Type="http://schemas.openxmlformats.org/officeDocument/2006/relationships/image" Target="../media/image21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7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2.png"  /><Relationship Id="rId4" Type="http://schemas.openxmlformats.org/officeDocument/2006/relationships/image" Target="../media/image23.png"  /><Relationship Id="rId5" Type="http://schemas.openxmlformats.org/officeDocument/2006/relationships/image" Target="../media/image24.png"  /><Relationship Id="rId6" Type="http://schemas.openxmlformats.org/officeDocument/2006/relationships/image" Target="../media/image25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8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6.png"  /><Relationship Id="rId4" Type="http://schemas.openxmlformats.org/officeDocument/2006/relationships/image" Target="../media/image27.png"  /><Relationship Id="rId5" Type="http://schemas.openxmlformats.org/officeDocument/2006/relationships/image" Target="../media/image28.png"  /><Relationship Id="rId6" Type="http://schemas.openxmlformats.org/officeDocument/2006/relationships/image" Target="../media/image29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9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6.png"  /><Relationship Id="rId4" Type="http://schemas.openxmlformats.org/officeDocument/2006/relationships/image" Target="../media/image30.png"  /><Relationship Id="rId5" Type="http://schemas.openxmlformats.org/officeDocument/2006/relationships/image" Target="../media/image19.png"  /><Relationship Id="rId6" Type="http://schemas.openxmlformats.org/officeDocument/2006/relationships/image" Target="../media/image2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0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1.png"  /><Relationship Id="rId4" Type="http://schemas.openxmlformats.org/officeDocument/2006/relationships/image" Target="../media/image32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3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4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5.png"  /><Relationship Id="rId4" Type="http://schemas.openxmlformats.org/officeDocument/2006/relationships/image" Target="../media/image36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7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8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6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9.png"  /><Relationship Id="rId4" Type="http://schemas.openxmlformats.org/officeDocument/2006/relationships/image" Target="../media/image40.png"  /><Relationship Id="rId5" Type="http://schemas.openxmlformats.org/officeDocument/2006/relationships/image" Target="../media/image41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7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42.png"  /><Relationship Id="rId4" Type="http://schemas.openxmlformats.org/officeDocument/2006/relationships/image" Target="../media/image43.png"  /><Relationship Id="rId5" Type="http://schemas.openxmlformats.org/officeDocument/2006/relationships/image" Target="../media/image44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8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45.png"  /><Relationship Id="rId4" Type="http://schemas.openxmlformats.org/officeDocument/2006/relationships/image" Target="../media/image46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9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47.png"  /><Relationship Id="rId4" Type="http://schemas.openxmlformats.org/officeDocument/2006/relationships/image" Target="../media/image48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0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49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50.png"  /><Relationship Id="rId4" Type="http://schemas.openxmlformats.org/officeDocument/2006/relationships/image" Target="../media/image51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52.png"  /><Relationship Id="rId4" Type="http://schemas.openxmlformats.org/officeDocument/2006/relationships/image" Target="../media/image53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54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55.png"  /><Relationship Id="rId4" Type="http://schemas.openxmlformats.org/officeDocument/2006/relationships/image" Target="../media/image56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57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6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58.png"  /><Relationship Id="rId4" Type="http://schemas.openxmlformats.org/officeDocument/2006/relationships/image" Target="../media/image59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7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60.pn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8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61.pn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9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6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0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63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64.png"  /><Relationship Id="rId4" Type="http://schemas.openxmlformats.org/officeDocument/2006/relationships/image" Target="../media/image65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66.png"  /><Relationship Id="rId4" Type="http://schemas.openxmlformats.org/officeDocument/2006/relationships/image" Target="../media/image67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68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69.png"  /><Relationship Id="rId4" Type="http://schemas.openxmlformats.org/officeDocument/2006/relationships/image" Target="../media/image70.png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71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6.xml"  /><Relationship Id="rId2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Relationship Id="rId3" Type="http://schemas.openxmlformats.org/officeDocument/2006/relationships/hyperlink" Target="http://drive.google.com/file/d/1_FQKLoBSi19mF-W_hrravg4pOTa78L_L/view" TargetMode="External" /><Relationship Id="rId4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0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/>
        </p:nvSpPr>
        <p:spPr>
          <a:xfrm>
            <a:off x="1846774" y="1517181"/>
            <a:ext cx="3249000" cy="557100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31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타자게임 개발</a:t>
            </a:r>
            <a:r>
              <a:rPr lang="ko" sz="31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" sz="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3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0"/>
          <p:cNvSpPr txBox="1"/>
          <p:nvPr/>
        </p:nvSpPr>
        <p:spPr>
          <a:xfrm>
            <a:off x="5569034" y="4245936"/>
            <a:ext cx="3256800" cy="326100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600" b="0" i="0" u="none" strike="noStrike" cap="none">
                <a:solidFill>
                  <a:srgbClr val="262626"/>
                </a:solidFill>
                <a:latin typeface="맑은 고딕"/>
                <a:ea typeface="맑은 고딕"/>
                <a:cs typeface="맑은 고딕"/>
                <a:sym typeface="맑은 고딕"/>
              </a:rPr>
              <a:t>작성자 : 서익희;</a:t>
            </a:r>
            <a:endParaRPr sz="1600" b="0" i="0" u="none" strike="noStrike" cap="none">
              <a:solidFill>
                <a:srgbClr val="262626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83" name="Google Shape;83;p20"/>
          <p:cNvPicPr/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26643"/>
            <a:ext cx="9144000" cy="5116856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20"/>
          <p:cNvSpPr txBox="1"/>
          <p:nvPr/>
        </p:nvSpPr>
        <p:spPr>
          <a:xfrm>
            <a:off x="251520" y="1222906"/>
            <a:ext cx="3252900" cy="1493169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3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lang="ko-KR" altLang="en-US" sz="3100">
                <a:solidFill>
                  <a:srgbClr val="ff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게임 꾸러미</a:t>
            </a:r>
            <a:r>
              <a:rPr lang="en-US" altLang="ko-KR" sz="3100">
                <a:solidFill>
                  <a:srgbClr val="ff0000"/>
                </a:solidFill>
                <a:latin typeface="맑은 고딕"/>
                <a:ea typeface="맑은 고딕"/>
                <a:cs typeface="맑은 고딕"/>
                <a:sym typeface="맑은 고딕"/>
              </a:rPr>
              <a:t>~</a:t>
            </a:r>
            <a:r>
              <a:rPr lang="ko" sz="3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       </a:t>
            </a:r>
            <a:endParaRPr lang="ko" sz="31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3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 </a:t>
            </a:r>
            <a:endParaRPr lang="ko" sz="31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3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  </a:t>
            </a:r>
            <a:r>
              <a:rPr lang="ko" sz="1800" b="1" i="1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팀명 : 세 얼간이</a:t>
            </a:r>
            <a:r>
              <a:rPr lang="ko" sz="31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ko" sz="3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3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0"/>
          <p:cNvSpPr txBox="1"/>
          <p:nvPr/>
        </p:nvSpPr>
        <p:spPr>
          <a:xfrm>
            <a:off x="3840842" y="3759882"/>
            <a:ext cx="1462500" cy="326100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 b="0" i="0" u="none" strike="noStrike" cap="none">
              <a:solidFill>
                <a:schemeClr val="dk1"/>
              </a:solidFill>
              <a:latin typeface="굴림"/>
              <a:ea typeface="굴림"/>
              <a:cs typeface="굴림"/>
              <a:sym typeface="굴림"/>
            </a:endParaRPr>
          </a:p>
        </p:txBody>
      </p:sp>
      <p:sp>
        <p:nvSpPr>
          <p:cNvPr id="86" name="Google Shape;86;p20"/>
          <p:cNvSpPr/>
          <p:nvPr/>
        </p:nvSpPr>
        <p:spPr>
          <a:xfrm>
            <a:off x="3774373" y="3759882"/>
            <a:ext cx="1595400" cy="4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79125" tIns="39550" rIns="79125" bIns="395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굴림"/>
              <a:buNone/>
              <a:defRPr/>
            </a:pPr>
            <a:endParaRPr sz="1600" b="0" i="0" u="none" strike="noStrike" cap="none">
              <a:solidFill>
                <a:schemeClr val="dk1"/>
              </a:solidFill>
              <a:latin typeface="굴림"/>
              <a:ea typeface="굴림"/>
              <a:cs typeface="굴림"/>
              <a:sym typeface="굴림"/>
            </a:endParaRPr>
          </a:p>
        </p:txBody>
      </p:sp>
      <p:sp>
        <p:nvSpPr>
          <p:cNvPr id="87" name="Google Shape;87;p20"/>
          <p:cNvSpPr/>
          <p:nvPr/>
        </p:nvSpPr>
        <p:spPr>
          <a:xfrm>
            <a:off x="5369627" y="3759882"/>
            <a:ext cx="1462500" cy="486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</a:ln>
          <a:effectLst>
            <a:outerShdw blurRad="76200" dist="76200" dir="2700000" algn="ctr" rotWithShape="0">
              <a:srgbClr val="000000">
                <a:alpha val="49800"/>
              </a:srgbClr>
            </a:outerShdw>
          </a:effectLst>
        </p:spPr>
        <p:txBody>
          <a:bodyPr wrap="square" lIns="79125" tIns="39550" rIns="79125" bIns="395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굴림"/>
              <a:buNone/>
              <a:defRPr/>
            </a:pPr>
            <a:endParaRPr sz="1600" b="0" i="0" u="none" strike="noStrike" cap="none">
              <a:solidFill>
                <a:schemeClr val="dk1"/>
              </a:solidFill>
              <a:latin typeface="굴림"/>
              <a:ea typeface="굴림"/>
              <a:cs typeface="굴림"/>
              <a:sym typeface="굴림"/>
            </a:endParaRPr>
          </a:p>
        </p:txBody>
      </p:sp>
      <p:sp>
        <p:nvSpPr>
          <p:cNvPr id="88" name="Google Shape;88;p20"/>
          <p:cNvSpPr/>
          <p:nvPr/>
        </p:nvSpPr>
        <p:spPr>
          <a:xfrm>
            <a:off x="2312057" y="3759882"/>
            <a:ext cx="1462500" cy="486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</a:ln>
          <a:effectLst>
            <a:outerShdw blurRad="76200" dist="76200" dir="2700000" algn="ctr" rotWithShape="0">
              <a:srgbClr val="000000">
                <a:alpha val="49800"/>
              </a:srgbClr>
            </a:outerShdw>
          </a:effectLst>
        </p:spPr>
        <p:txBody>
          <a:bodyPr wrap="square" lIns="79125" tIns="39550" rIns="79125" bIns="395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굴림"/>
              <a:buNone/>
              <a:defRPr/>
            </a:pPr>
            <a:endParaRPr sz="1600" b="0" i="0" u="none" strike="noStrike" cap="none">
              <a:solidFill>
                <a:schemeClr val="dk1"/>
              </a:solidFill>
              <a:latin typeface="굴림"/>
              <a:ea typeface="굴림"/>
              <a:cs typeface="굴림"/>
              <a:sym typeface="굴림"/>
            </a:endParaRPr>
          </a:p>
        </p:txBody>
      </p:sp>
      <p:sp>
        <p:nvSpPr>
          <p:cNvPr id="89" name="Google Shape;89;p20"/>
          <p:cNvSpPr txBox="1"/>
          <p:nvPr/>
        </p:nvSpPr>
        <p:spPr>
          <a:xfrm>
            <a:off x="2444994" y="3867894"/>
            <a:ext cx="1196400" cy="341700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700" b="1" i="0" u="none" strike="noStrike" cap="none">
                <a:solidFill>
                  <a:schemeClr val="dk1"/>
                </a:solidFill>
                <a:latin typeface="굴림"/>
                <a:ea typeface="굴림"/>
                <a:cs typeface="굴림"/>
                <a:sym typeface="굴림"/>
              </a:rPr>
              <a:t>김정규</a:t>
            </a:r>
            <a:endParaRPr sz="1700" b="1" i="0" u="none" strike="noStrike" cap="none">
              <a:solidFill>
                <a:schemeClr val="dk1"/>
              </a:solidFill>
              <a:latin typeface="굴림"/>
              <a:ea typeface="굴림"/>
              <a:cs typeface="굴림"/>
              <a:sym typeface="굴림"/>
            </a:endParaRPr>
          </a:p>
        </p:txBody>
      </p:sp>
      <p:sp>
        <p:nvSpPr>
          <p:cNvPr id="90" name="Google Shape;90;p20"/>
          <p:cNvSpPr txBox="1"/>
          <p:nvPr/>
        </p:nvSpPr>
        <p:spPr>
          <a:xfrm>
            <a:off x="3973780" y="3863872"/>
            <a:ext cx="1196400" cy="357000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800" b="1" i="0" u="none" strike="noStrike" cap="none">
                <a:solidFill>
                  <a:schemeClr val="dk1"/>
                </a:solidFill>
                <a:latin typeface="굴림"/>
                <a:ea typeface="굴림"/>
                <a:cs typeface="굴림"/>
                <a:sym typeface="굴림"/>
              </a:rPr>
              <a:t>박호영</a:t>
            </a:r>
            <a:endParaRPr sz="1800" b="1" i="0" u="none" strike="noStrike" cap="none">
              <a:solidFill>
                <a:schemeClr val="dk1"/>
              </a:solidFill>
              <a:latin typeface="굴림"/>
              <a:ea typeface="굴림"/>
              <a:cs typeface="굴림"/>
              <a:sym typeface="굴림"/>
            </a:endParaRPr>
          </a:p>
        </p:txBody>
      </p:sp>
      <p:sp>
        <p:nvSpPr>
          <p:cNvPr id="91" name="Google Shape;91;p20"/>
          <p:cNvSpPr txBox="1"/>
          <p:nvPr/>
        </p:nvSpPr>
        <p:spPr>
          <a:xfrm>
            <a:off x="5502565" y="3867894"/>
            <a:ext cx="1196400" cy="341700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700" b="1" i="0" u="none" strike="noStrike" cap="none">
                <a:solidFill>
                  <a:schemeClr val="dk1"/>
                </a:solidFill>
                <a:latin typeface="굴림"/>
                <a:ea typeface="굴림"/>
                <a:cs typeface="굴림"/>
                <a:sym typeface="굴림"/>
              </a:rPr>
              <a:t>서익희</a:t>
            </a:r>
            <a:endParaRPr sz="1700" b="1" i="0" u="none" strike="noStrike" cap="none">
              <a:solidFill>
                <a:schemeClr val="dk1"/>
              </a:solidFill>
              <a:latin typeface="굴림"/>
              <a:ea typeface="굴림"/>
              <a:cs typeface="굴림"/>
              <a:sym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>
            <a:alpha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/>
        </p:nvSpPr>
        <p:spPr>
          <a:xfrm>
            <a:off x="251520" y="135099"/>
            <a:ext cx="2241900" cy="341700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7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4</a:t>
            </a:r>
            <a:r>
              <a:rPr lang="ko" sz="17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. 주요 서비스 화면</a:t>
            </a:r>
            <a:endParaRPr lang="ko" sz="17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80" name="Google Shape;180;p29"/>
          <p:cNvSpPr txBox="1"/>
          <p:nvPr/>
        </p:nvSpPr>
        <p:spPr>
          <a:xfrm>
            <a:off x="2253125" y="173648"/>
            <a:ext cx="2574047" cy="510760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>
              <a:defRPr/>
            </a:pPr>
            <a:r>
              <a:rPr lang="ko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-</a:t>
            </a:r>
            <a:r>
              <a:rPr lang="en-US" altLang="ko-KR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1)</a:t>
            </a:r>
            <a:r>
              <a:rPr lang="ko-KR" altLang="en-US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초기 화면 </a:t>
            </a:r>
            <a:endParaRPr lang="ko-KR" altLang="en-US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07113" y="589508"/>
            <a:ext cx="7245722" cy="372129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10119" y="3852153"/>
            <a:ext cx="4212077" cy="2334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253125" y="894945"/>
            <a:ext cx="1171011" cy="2053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>
            <a:alpha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/>
        </p:nvSpPr>
        <p:spPr>
          <a:xfrm>
            <a:off x="251520" y="135099"/>
            <a:ext cx="2241900" cy="341700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7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4</a:t>
            </a:r>
            <a:r>
              <a:rPr lang="ko" sz="17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. 주요 서비스 화면</a:t>
            </a:r>
            <a:endParaRPr lang="ko" sz="17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80" name="Google Shape;180;p29"/>
          <p:cNvSpPr txBox="1"/>
          <p:nvPr/>
        </p:nvSpPr>
        <p:spPr>
          <a:xfrm>
            <a:off x="2253125" y="173649"/>
            <a:ext cx="2574047" cy="285001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2)</a:t>
            </a:r>
            <a:r>
              <a:rPr lang="ko-KR" altLang="en-US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정답일시 </a:t>
            </a:r>
            <a:r>
              <a:rPr lang="en-US" altLang="ko-KR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&amp;</a:t>
            </a:r>
            <a:r>
              <a:rPr lang="ko-KR" altLang="en-US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시간 초과시</a:t>
            </a:r>
            <a:endParaRPr lang="ko-KR" altLang="en-US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2250140" y="1664073"/>
            <a:ext cx="1120588" cy="515247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(1,1)</a:t>
            </a:r>
            <a:endParaRPr lang="en-US" altLang="ko-KR"/>
          </a:p>
          <a:p>
            <a:pPr>
              <a:defRPr/>
            </a:pPr>
            <a:r>
              <a:rPr lang="en-US" altLang="ko-KR"/>
              <a:t>(3,3)</a:t>
            </a:r>
            <a:endParaRPr lang="en-US" altLang="ko-KR"/>
          </a:p>
        </p:txBody>
      </p:sp>
      <p:sp>
        <p:nvSpPr>
          <p:cNvPr id="198" name="TextBox 197"/>
          <p:cNvSpPr txBox="1"/>
          <p:nvPr/>
        </p:nvSpPr>
        <p:spPr>
          <a:xfrm>
            <a:off x="3453652" y="471208"/>
            <a:ext cx="1613648" cy="1374737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두개의 배열주소의 값이 같을 경우 정답임을 출력하고 남은 시간 디스플레이</a:t>
            </a:r>
            <a:endParaRPr lang="ko-KR" altLang="en-US"/>
          </a:p>
        </p:txBody>
      </p:sp>
      <p:pic>
        <p:nvPicPr>
          <p:cNvPr id="200" name="그림 19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9294" y="568847"/>
            <a:ext cx="2006703" cy="1625683"/>
          </a:xfrm>
          <a:prstGeom prst="rect">
            <a:avLst/>
          </a:prstGeom>
        </p:spPr>
      </p:pic>
      <p:sp>
        <p:nvSpPr>
          <p:cNvPr id="201" name="직사각형 200"/>
          <p:cNvSpPr/>
          <p:nvPr/>
        </p:nvSpPr>
        <p:spPr>
          <a:xfrm>
            <a:off x="179294" y="2022661"/>
            <a:ext cx="1383926" cy="2129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02" name="그림 20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79233" y="2378065"/>
            <a:ext cx="2726512" cy="538649"/>
          </a:xfrm>
          <a:prstGeom prst="rect">
            <a:avLst/>
          </a:prstGeom>
        </p:spPr>
      </p:pic>
      <p:sp>
        <p:nvSpPr>
          <p:cNvPr id="203" name="직사각형 202"/>
          <p:cNvSpPr/>
          <p:nvPr/>
        </p:nvSpPr>
        <p:spPr>
          <a:xfrm>
            <a:off x="1753720" y="2745441"/>
            <a:ext cx="1058955" cy="207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4" name="TextBox 203"/>
          <p:cNvSpPr txBox="1"/>
          <p:nvPr/>
        </p:nvSpPr>
        <p:spPr>
          <a:xfrm>
            <a:off x="3485029" y="2211312"/>
            <a:ext cx="1350309" cy="720875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60</a:t>
            </a:r>
            <a:r>
              <a:rPr lang="ko-KR" altLang="en-US"/>
              <a:t>초 경과후 시간초과로 게임종료</a:t>
            </a:r>
            <a:endParaRPr lang="ko-KR" altLang="en-US"/>
          </a:p>
        </p:txBody>
      </p:sp>
      <p:pic>
        <p:nvPicPr>
          <p:cNvPr id="205" name="그림 20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47870" y="2974865"/>
            <a:ext cx="1866996" cy="2140060"/>
          </a:xfrm>
          <a:prstGeom prst="rect">
            <a:avLst/>
          </a:prstGeom>
        </p:spPr>
      </p:pic>
      <p:pic>
        <p:nvPicPr>
          <p:cNvPr id="206" name="그림 205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242993" y="3009474"/>
            <a:ext cx="1968601" cy="20638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/>
        </p:nvSpPr>
        <p:spPr>
          <a:xfrm>
            <a:off x="251520" y="135099"/>
            <a:ext cx="2241900" cy="341700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7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4</a:t>
            </a:r>
            <a:r>
              <a:rPr lang="ko" sz="17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  <a:r>
              <a:rPr lang="ko-KR" altLang="en-US" sz="17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lang="ko" sz="17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주요 서비스 화면</a:t>
            </a:r>
            <a:endParaRPr lang="ko" sz="17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80" name="Google Shape;180;p29"/>
          <p:cNvSpPr txBox="1"/>
          <p:nvPr/>
        </p:nvSpPr>
        <p:spPr>
          <a:xfrm>
            <a:off x="2253125" y="173648"/>
            <a:ext cx="2574047" cy="510760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>
              <a:defRPr/>
            </a:pPr>
            <a:r>
              <a:rPr lang="ko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-</a:t>
            </a:r>
            <a:r>
              <a:rPr lang="en-US" altLang="ko-KR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2)</a:t>
            </a:r>
            <a:r>
              <a:rPr lang="ko-KR" altLang="en-US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정답일시와 오답일시</a:t>
            </a:r>
            <a:endParaRPr lang="ko-KR" altLang="en-US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40803" y="476799"/>
            <a:ext cx="5378726" cy="31878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13434" y="724711"/>
            <a:ext cx="1395919" cy="292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(1,1) A</a:t>
            </a:r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913433" y="987559"/>
            <a:ext cx="1395919" cy="296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(2,2) A</a:t>
            </a:r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496111" y="2194687"/>
            <a:ext cx="40758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40148" y="2571750"/>
            <a:ext cx="1634966" cy="293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틀리면 글자 가림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644198" y="3329508"/>
            <a:ext cx="2182974" cy="2976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맞으면 글자 그대로 노출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>
            <a:alpha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/>
        </p:nvSpPr>
        <p:spPr>
          <a:xfrm>
            <a:off x="251520" y="135099"/>
            <a:ext cx="2241900" cy="341700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7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4</a:t>
            </a:r>
            <a:r>
              <a:rPr lang="ko" sz="17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. 주요 서비스 화면</a:t>
            </a:r>
            <a:endParaRPr lang="ko" sz="17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80" name="Google Shape;180;p29"/>
          <p:cNvSpPr txBox="1"/>
          <p:nvPr/>
        </p:nvSpPr>
        <p:spPr>
          <a:xfrm>
            <a:off x="2253125" y="173648"/>
            <a:ext cx="2574047" cy="285002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3)</a:t>
            </a:r>
            <a:r>
              <a:rPr lang="ko-KR" altLang="en-US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여러 조건 변수 </a:t>
            </a:r>
            <a:endParaRPr lang="ko-KR" altLang="en-US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205" name="그림 20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9929" y="543485"/>
            <a:ext cx="1866996" cy="2140060"/>
          </a:xfrm>
          <a:prstGeom prst="rect">
            <a:avLst/>
          </a:prstGeom>
        </p:spPr>
      </p:pic>
      <p:pic>
        <p:nvPicPr>
          <p:cNvPr id="206" name="그림 20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25934" y="2873322"/>
            <a:ext cx="1968601" cy="2063856"/>
          </a:xfrm>
          <a:prstGeom prst="rect">
            <a:avLst/>
          </a:prstGeom>
        </p:spPr>
      </p:pic>
      <p:pic>
        <p:nvPicPr>
          <p:cNvPr id="208" name="그림 20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443820" y="569105"/>
            <a:ext cx="2273416" cy="2971953"/>
          </a:xfrm>
          <a:prstGeom prst="rect">
            <a:avLst/>
          </a:prstGeom>
        </p:spPr>
      </p:pic>
      <p:sp>
        <p:nvSpPr>
          <p:cNvPr id="209" name="순서도: 처리 208"/>
          <p:cNvSpPr/>
          <p:nvPr/>
        </p:nvSpPr>
        <p:spPr>
          <a:xfrm>
            <a:off x="257735" y="3182470"/>
            <a:ext cx="358588" cy="151279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0" name="TextBox 209"/>
          <p:cNvSpPr txBox="1"/>
          <p:nvPr/>
        </p:nvSpPr>
        <p:spPr>
          <a:xfrm>
            <a:off x="2302808" y="571498"/>
            <a:ext cx="1712932" cy="298974"/>
          </a:xfrm>
          <a:prstGeom prst="rect">
            <a:avLst/>
          </a:prstGeom>
          <a:solidFill>
            <a:schemeClr val="accent3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/>
              <a:t>두번째 정답 맞을시</a:t>
            </a:r>
            <a:endParaRPr lang="ko-KR" altLang="en-US"/>
          </a:p>
        </p:txBody>
      </p:sp>
      <p:sp>
        <p:nvSpPr>
          <p:cNvPr id="211" name="TextBox 210"/>
          <p:cNvSpPr txBox="1"/>
          <p:nvPr/>
        </p:nvSpPr>
        <p:spPr>
          <a:xfrm>
            <a:off x="2343150" y="2858619"/>
            <a:ext cx="1646144" cy="720876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400" b="0" i="0" u="none" strike="noStrike" kern="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세번째 정답 맞고 네번째 시도에 틀릴시</a:t>
            </a:r>
            <a:endParaRPr kumimoji="0" lang="ko-KR" altLang="en-US" sz="1400" b="0" i="0" u="none" strike="noStrike" kern="0" cap="none" spc="0" normalizeH="0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6905064" y="584945"/>
            <a:ext cx="1646144" cy="518050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 wrap="square">
            <a:spAutoFit/>
          </a:bodyPr>
          <a:lstStyle/>
          <a:p>
            <a: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kumimoji="0" lang="ko-KR" altLang="en-US" sz="1400" b="0" i="0" u="none" strike="noStrike" kern="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이미 맞힌 정답을 다시 입력할시</a:t>
            </a:r>
            <a:endParaRPr kumimoji="0" lang="ko-KR" altLang="en-US" sz="1400" b="0" i="0" u="none" strike="noStrike" kern="0" cap="none" spc="0" normalizeH="0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순서도: 처리 212"/>
          <p:cNvSpPr/>
          <p:nvPr/>
        </p:nvSpPr>
        <p:spPr>
          <a:xfrm>
            <a:off x="4913779" y="778808"/>
            <a:ext cx="392206" cy="140073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/>
        </p:nvSpPr>
        <p:spPr>
          <a:xfrm>
            <a:off x="251520" y="135099"/>
            <a:ext cx="2241900" cy="341700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7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4</a:t>
            </a:r>
            <a:r>
              <a:rPr lang="ko" sz="17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. 주요 서비스 화면</a:t>
            </a:r>
            <a:endParaRPr lang="ko" sz="17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80" name="Google Shape;180;p29"/>
          <p:cNvSpPr txBox="1"/>
          <p:nvPr/>
        </p:nvSpPr>
        <p:spPr>
          <a:xfrm>
            <a:off x="2253125" y="173648"/>
            <a:ext cx="2574047" cy="285002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3)</a:t>
            </a:r>
            <a:r>
              <a:rPr lang="ko-KR" altLang="en-US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여러 조건 변수 </a:t>
            </a:r>
            <a:endParaRPr lang="ko-KR" altLang="en-US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45934" y="476799"/>
            <a:ext cx="6388428" cy="440712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846306" y="4032115"/>
            <a:ext cx="5888056" cy="7928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367719" y="3487366"/>
            <a:ext cx="2037945" cy="292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이미 맞힌 짝 맞힐시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/>
        </p:nvSpPr>
        <p:spPr>
          <a:xfrm>
            <a:off x="251520" y="135099"/>
            <a:ext cx="2241900" cy="341700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7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4</a:t>
            </a:r>
            <a:r>
              <a:rPr lang="ko" sz="17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. 주요 서비스 화면</a:t>
            </a:r>
            <a:endParaRPr lang="ko" sz="17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80" name="Google Shape;180;p29"/>
          <p:cNvSpPr txBox="1"/>
          <p:nvPr/>
        </p:nvSpPr>
        <p:spPr>
          <a:xfrm>
            <a:off x="2253125" y="173648"/>
            <a:ext cx="2574047" cy="285002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3)</a:t>
            </a:r>
            <a:r>
              <a:rPr lang="ko-KR" altLang="en-US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여러 조건 변수 </a:t>
            </a:r>
            <a:endParaRPr lang="ko-KR" altLang="en-US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54074" y="571325"/>
            <a:ext cx="6782149" cy="1549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>
            <a:alpha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/>
        </p:nvSpPr>
        <p:spPr>
          <a:xfrm>
            <a:off x="251520" y="135099"/>
            <a:ext cx="2241900" cy="341700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7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4</a:t>
            </a:r>
            <a:r>
              <a:rPr lang="ko" sz="17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  <a:r>
              <a:rPr lang="ko-KR" altLang="en-US" sz="17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lang="ko" sz="17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주요 서비스 화면</a:t>
            </a:r>
            <a:endParaRPr lang="ko" sz="17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80" name="Google Shape;180;p29"/>
          <p:cNvSpPr txBox="1"/>
          <p:nvPr/>
        </p:nvSpPr>
        <p:spPr>
          <a:xfrm>
            <a:off x="2253125" y="173649"/>
            <a:ext cx="2574047" cy="285001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-</a:t>
            </a:r>
            <a:r>
              <a:rPr lang="en-US" altLang="ko-KR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1)</a:t>
            </a:r>
            <a:r>
              <a:rPr lang="ko-KR" altLang="en-US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메모장 </a:t>
            </a:r>
            <a:r>
              <a:rPr lang="en-US" altLang="ko-KR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DB</a:t>
            </a:r>
            <a:r>
              <a:rPr lang="ko-KR" altLang="en-US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화 </a:t>
            </a:r>
            <a:endParaRPr lang="ko-KR" altLang="en-US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21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63321" y="683246"/>
            <a:ext cx="2762635" cy="1533739"/>
          </a:xfrm>
          <a:prstGeom prst="rect">
            <a:avLst/>
          </a:prstGeom>
        </p:spPr>
      </p:pic>
      <p:pic>
        <p:nvPicPr>
          <p:cNvPr id="21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23915" y="1536967"/>
            <a:ext cx="4810796" cy="1695686"/>
          </a:xfrm>
          <a:prstGeom prst="rect">
            <a:avLst/>
          </a:prstGeom>
        </p:spPr>
      </p:pic>
      <p:pic>
        <p:nvPicPr>
          <p:cNvPr id="214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737240" y="2735596"/>
            <a:ext cx="2743582" cy="1790950"/>
          </a:xfrm>
          <a:prstGeom prst="rect">
            <a:avLst/>
          </a:prstGeom>
        </p:spPr>
      </p:pic>
      <p:cxnSp>
        <p:nvCxnSpPr>
          <p:cNvPr id="215" name=""/>
          <p:cNvCxnSpPr/>
          <p:nvPr/>
        </p:nvCxnSpPr>
        <p:spPr>
          <a:xfrm>
            <a:off x="5787105" y="2006481"/>
            <a:ext cx="162013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"/>
          <p:cNvCxnSpPr/>
          <p:nvPr/>
        </p:nvCxnSpPr>
        <p:spPr>
          <a:xfrm flipV="1">
            <a:off x="5797075" y="4258654"/>
            <a:ext cx="2286711" cy="2777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>
            <a:alpha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/>
        </p:nvSpPr>
        <p:spPr>
          <a:xfrm>
            <a:off x="251520" y="135099"/>
            <a:ext cx="2241900" cy="341700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7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4</a:t>
            </a:r>
            <a:r>
              <a:rPr lang="ko" sz="17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. 주요 서비스 화면</a:t>
            </a:r>
            <a:endParaRPr lang="ko" sz="17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80" name="Google Shape;180;p29"/>
          <p:cNvSpPr txBox="1"/>
          <p:nvPr/>
        </p:nvSpPr>
        <p:spPr>
          <a:xfrm>
            <a:off x="2253125" y="173649"/>
            <a:ext cx="2574047" cy="285001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-</a:t>
            </a:r>
            <a:r>
              <a:rPr lang="en-US" altLang="ko-KR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2)</a:t>
            </a:r>
            <a:r>
              <a:rPr lang="ko-KR" altLang="en-US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메모장 </a:t>
            </a:r>
            <a:r>
              <a:rPr lang="en-US" altLang="ko-KR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DB</a:t>
            </a:r>
            <a:r>
              <a:rPr lang="ko-KR" altLang="en-US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화 구현 </a:t>
            </a:r>
            <a:endParaRPr lang="ko-KR" altLang="en-US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21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41851" y="790911"/>
            <a:ext cx="5277586" cy="285789"/>
          </a:xfrm>
          <a:prstGeom prst="rect">
            <a:avLst/>
          </a:prstGeom>
        </p:spPr>
      </p:pic>
      <p:pic>
        <p:nvPicPr>
          <p:cNvPr id="21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24161" y="2456026"/>
            <a:ext cx="8125958" cy="1724265"/>
          </a:xfrm>
          <a:prstGeom prst="rect">
            <a:avLst/>
          </a:prstGeom>
        </p:spPr>
      </p:pic>
      <p:pic>
        <p:nvPicPr>
          <p:cNvPr id="21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31248" y="684898"/>
            <a:ext cx="6687483" cy="1352738"/>
          </a:xfrm>
          <a:prstGeom prst="rect">
            <a:avLst/>
          </a:prstGeom>
        </p:spPr>
      </p:pic>
      <p:sp>
        <p:nvSpPr>
          <p:cNvPr id="220" name=""/>
          <p:cNvSpPr txBox="1"/>
          <p:nvPr/>
        </p:nvSpPr>
        <p:spPr>
          <a:xfrm>
            <a:off x="5929535" y="777061"/>
            <a:ext cx="2830795" cy="300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/>
              <a:t>파일이 있는 경로를 객채화 </a:t>
            </a:r>
            <a:endParaRPr lang="ko-KR" altLang="en-US" b="1"/>
          </a:p>
        </p:txBody>
      </p:sp>
      <p:pic>
        <p:nvPicPr>
          <p:cNvPr id="222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186301" y="3566027"/>
            <a:ext cx="1400370" cy="2191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>
            <a:alpha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/>
        </p:nvSpPr>
        <p:spPr>
          <a:xfrm>
            <a:off x="251520" y="135099"/>
            <a:ext cx="2241900" cy="341700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7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4</a:t>
            </a:r>
            <a:r>
              <a:rPr lang="ko" sz="17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. 주요 서비스 화면</a:t>
            </a:r>
            <a:endParaRPr lang="ko" sz="17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80" name="Google Shape;180;p29"/>
          <p:cNvSpPr txBox="1"/>
          <p:nvPr/>
        </p:nvSpPr>
        <p:spPr>
          <a:xfrm>
            <a:off x="2253125" y="173648"/>
            <a:ext cx="3357412" cy="285002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-</a:t>
            </a:r>
            <a:r>
              <a:rPr lang="en-US" altLang="ko-KR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3)</a:t>
            </a:r>
            <a:r>
              <a:rPr lang="ko-KR" altLang="en-US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메모장 정보 읽기</a:t>
            </a:r>
            <a:r>
              <a:rPr lang="en-US" altLang="ko-KR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,</a:t>
            </a:r>
            <a:r>
              <a:rPr lang="ko-KR" altLang="en-US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수정</a:t>
            </a:r>
            <a:r>
              <a:rPr lang="en-US" altLang="ko-KR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,</a:t>
            </a:r>
            <a:r>
              <a:rPr lang="ko-KR" altLang="en-US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쓰기 </a:t>
            </a:r>
            <a:endParaRPr lang="ko-KR" altLang="en-US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22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2000" y="2571750"/>
            <a:ext cx="0" cy="0"/>
          </a:xfrm>
          <a:prstGeom prst="rect">
            <a:avLst/>
          </a:prstGeom>
        </p:spPr>
      </p:pic>
      <p:pic>
        <p:nvPicPr>
          <p:cNvPr id="22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675246" y="673937"/>
            <a:ext cx="3277057" cy="323895"/>
          </a:xfrm>
          <a:prstGeom prst="rect">
            <a:avLst/>
          </a:prstGeom>
        </p:spPr>
      </p:pic>
      <p:pic>
        <p:nvPicPr>
          <p:cNvPr id="22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0" y="494651"/>
            <a:ext cx="5534797" cy="4648848"/>
          </a:xfrm>
          <a:prstGeom prst="rect">
            <a:avLst/>
          </a:prstGeom>
        </p:spPr>
      </p:pic>
      <p:pic>
        <p:nvPicPr>
          <p:cNvPr id="227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896850" y="2017044"/>
            <a:ext cx="2762635" cy="17147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>
            <a:alpha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/>
        </p:nvSpPr>
        <p:spPr>
          <a:xfrm>
            <a:off x="251520" y="135099"/>
            <a:ext cx="2241900" cy="341700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7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4</a:t>
            </a:r>
            <a:r>
              <a:rPr lang="ko" sz="17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. 주요 서비스 화면</a:t>
            </a:r>
            <a:endParaRPr lang="ko" sz="17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80" name="Google Shape;180;p29"/>
          <p:cNvSpPr txBox="1"/>
          <p:nvPr/>
        </p:nvSpPr>
        <p:spPr>
          <a:xfrm>
            <a:off x="2253125" y="173648"/>
            <a:ext cx="3357412" cy="285002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-</a:t>
            </a:r>
            <a:r>
              <a:rPr lang="en-US" altLang="ko-KR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3)</a:t>
            </a:r>
            <a:r>
              <a:rPr lang="ko-KR" altLang="en-US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메모장 정보 읽기</a:t>
            </a:r>
            <a:r>
              <a:rPr lang="en-US" altLang="ko-KR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,</a:t>
            </a:r>
            <a:r>
              <a:rPr lang="ko-KR" altLang="en-US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수정</a:t>
            </a:r>
            <a:r>
              <a:rPr lang="en-US" altLang="ko-KR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,</a:t>
            </a:r>
            <a:r>
              <a:rPr lang="ko-KR" altLang="en-US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쓰기 </a:t>
            </a:r>
            <a:endParaRPr lang="ko-KR" altLang="en-US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22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2000" y="2571750"/>
            <a:ext cx="0" cy="0"/>
          </a:xfrm>
          <a:prstGeom prst="rect">
            <a:avLst/>
          </a:prstGeom>
        </p:spPr>
      </p:pic>
      <p:pic>
        <p:nvPicPr>
          <p:cNvPr id="23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60307" y="1673792"/>
            <a:ext cx="5058480" cy="1476581"/>
          </a:xfrm>
          <a:prstGeom prst="rect">
            <a:avLst/>
          </a:prstGeom>
        </p:spPr>
      </p:pic>
      <p:pic>
        <p:nvPicPr>
          <p:cNvPr id="23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763321" y="683246"/>
            <a:ext cx="2762635" cy="1533739"/>
          </a:xfrm>
          <a:prstGeom prst="rect">
            <a:avLst/>
          </a:prstGeom>
        </p:spPr>
      </p:pic>
      <p:pic>
        <p:nvPicPr>
          <p:cNvPr id="238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737240" y="2735596"/>
            <a:ext cx="2743582" cy="1790950"/>
          </a:xfrm>
          <a:prstGeom prst="rect">
            <a:avLst/>
          </a:prstGeom>
        </p:spPr>
      </p:pic>
      <p:cxnSp>
        <p:nvCxnSpPr>
          <p:cNvPr id="239" name=""/>
          <p:cNvCxnSpPr/>
          <p:nvPr/>
        </p:nvCxnSpPr>
        <p:spPr>
          <a:xfrm>
            <a:off x="5787105" y="2006481"/>
            <a:ext cx="162013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"/>
          <p:cNvCxnSpPr/>
          <p:nvPr/>
        </p:nvCxnSpPr>
        <p:spPr>
          <a:xfrm flipV="1">
            <a:off x="5841585" y="4231948"/>
            <a:ext cx="2286711" cy="2777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/>
        </p:nvSpPr>
        <p:spPr>
          <a:xfrm>
            <a:off x="251520" y="135099"/>
            <a:ext cx="1747800" cy="485476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2700">
                <a:solidFill>
                  <a:schemeClr val="dk1"/>
                </a:solidFill>
              </a:rPr>
              <a:t>목차</a:t>
            </a:r>
            <a:endParaRPr sz="2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1"/>
          <p:cNvSpPr txBox="1"/>
          <p:nvPr/>
        </p:nvSpPr>
        <p:spPr>
          <a:xfrm>
            <a:off x="3120609" y="609945"/>
            <a:ext cx="5866500" cy="4747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8255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en-US" altLang="ko-KR" sz="2300"/>
              <a:t>1.</a:t>
            </a:r>
            <a:r>
              <a:rPr lang="ko-KR" altLang="en-US" sz="2300"/>
              <a:t> </a:t>
            </a:r>
            <a:r>
              <a:rPr lang="ko" sz="2300"/>
              <a:t>개요 </a:t>
            </a:r>
            <a:endParaRPr lang="ko" sz="23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300"/>
          </a:p>
          <a:p>
            <a:pPr marL="8255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en-US" altLang="ko-KR" sz="2300"/>
              <a:t>2.</a:t>
            </a:r>
            <a:r>
              <a:rPr lang="ko-KR" altLang="en-US" sz="2300"/>
              <a:t> </a:t>
            </a:r>
            <a:r>
              <a:rPr lang="ko" sz="2300"/>
              <a:t>개발 환경</a:t>
            </a:r>
            <a:endParaRPr lang="ko" sz="23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300"/>
          </a:p>
          <a:p>
            <a:pPr marL="8255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en-US" altLang="ko-KR" sz="2300"/>
              <a:t>3.</a:t>
            </a:r>
            <a:r>
              <a:rPr lang="ko-KR" altLang="en-US" sz="2300"/>
              <a:t> 시연 동영상</a:t>
            </a:r>
            <a:endParaRPr lang="ko-KR" altLang="en-US" sz="23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300"/>
          </a:p>
          <a:p>
            <a:pPr marL="8255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en-US" altLang="ko-KR" sz="2300"/>
              <a:t>4.</a:t>
            </a:r>
            <a:r>
              <a:rPr lang="ko-KR" altLang="en-US" sz="2300"/>
              <a:t> 주요 서비스 화면</a:t>
            </a:r>
            <a:endParaRPr lang="ko-KR" altLang="en-US" sz="23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300"/>
          </a:p>
          <a:p>
            <a:pPr marL="8255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r>
              <a:rPr lang="en-US" altLang="ko-KR" sz="2300"/>
              <a:t>5.</a:t>
            </a:r>
            <a:r>
              <a:rPr lang="ko-KR" altLang="en-US" sz="2300"/>
              <a:t> 소감</a:t>
            </a:r>
            <a:endParaRPr lang="ko-KR" altLang="en-US" sz="23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3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>
            <a:alpha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/>
        </p:nvSpPr>
        <p:spPr>
          <a:xfrm>
            <a:off x="251520" y="135099"/>
            <a:ext cx="2241900" cy="341700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7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4</a:t>
            </a:r>
            <a:r>
              <a:rPr lang="ko" sz="17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. 주요 서비스 화면</a:t>
            </a:r>
            <a:endParaRPr lang="ko" sz="17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80" name="Google Shape;180;p29"/>
          <p:cNvSpPr txBox="1"/>
          <p:nvPr/>
        </p:nvSpPr>
        <p:spPr>
          <a:xfrm>
            <a:off x="2253125" y="173649"/>
            <a:ext cx="2574047" cy="285001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-</a:t>
            </a:r>
            <a:r>
              <a:rPr lang="en-US" altLang="ko-KR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1)</a:t>
            </a:r>
            <a:r>
              <a:rPr lang="ko-KR" altLang="en-US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멀티쓰레드 선언 </a:t>
            </a:r>
            <a:endParaRPr lang="ko-KR" altLang="en-US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20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7920" y="602616"/>
            <a:ext cx="4934638" cy="4401164"/>
          </a:xfrm>
          <a:prstGeom prst="rect">
            <a:avLst/>
          </a:prstGeom>
        </p:spPr>
      </p:pic>
      <p:pic>
        <p:nvPicPr>
          <p:cNvPr id="21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112603" y="1942461"/>
            <a:ext cx="2562582" cy="8668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>
            <a:alpha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/>
        </p:nvSpPr>
        <p:spPr>
          <a:xfrm>
            <a:off x="251520" y="135099"/>
            <a:ext cx="2241900" cy="341700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7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4</a:t>
            </a:r>
            <a:r>
              <a:rPr lang="ko" sz="17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. 주요 서비스 화면</a:t>
            </a:r>
            <a:endParaRPr lang="ko" sz="17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80" name="Google Shape;180;p29"/>
          <p:cNvSpPr txBox="1"/>
          <p:nvPr/>
        </p:nvSpPr>
        <p:spPr>
          <a:xfrm>
            <a:off x="2253125" y="173649"/>
            <a:ext cx="2574047" cy="285001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-</a:t>
            </a:r>
            <a:r>
              <a:rPr lang="en-US" altLang="ko-KR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2)</a:t>
            </a:r>
            <a:r>
              <a:rPr lang="ko-KR" altLang="en-US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멀티쓰레드 </a:t>
            </a:r>
            <a:r>
              <a:rPr lang="en-US" altLang="ko-KR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String</a:t>
            </a:r>
            <a:r>
              <a:rPr lang="ko-KR" altLang="en-US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입력부</a:t>
            </a:r>
            <a:endParaRPr lang="ko-KR" altLang="en-US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09" name=""/>
          <p:cNvSpPr txBox="1"/>
          <p:nvPr/>
        </p:nvSpPr>
        <p:spPr>
          <a:xfrm>
            <a:off x="6491242" y="1890755"/>
            <a:ext cx="2510328" cy="94579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b="1"/>
              <a:t> 입력이 있는 경우 (엔터를 치는 경우 버퍼에 입력된다 하지만 엔터를 치지 않은 경우 ready는 false다</a:t>
            </a:r>
            <a:endParaRPr lang="ko-KR" altLang="en-US" b="1"/>
          </a:p>
        </p:txBody>
      </p:sp>
      <p:pic>
        <p:nvPicPr>
          <p:cNvPr id="21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7792" y="1223774"/>
            <a:ext cx="6277851" cy="26959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>
            <a:alpha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/>
        </p:nvSpPr>
        <p:spPr>
          <a:xfrm>
            <a:off x="251520" y="135099"/>
            <a:ext cx="2241900" cy="341700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7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4</a:t>
            </a:r>
            <a:r>
              <a:rPr lang="ko" sz="17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. 주요 서비스 화면</a:t>
            </a:r>
            <a:endParaRPr lang="ko" sz="17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80" name="Google Shape;180;p29"/>
          <p:cNvSpPr txBox="1"/>
          <p:nvPr/>
        </p:nvSpPr>
        <p:spPr>
          <a:xfrm>
            <a:off x="2253125" y="173649"/>
            <a:ext cx="2574047" cy="285001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-</a:t>
            </a:r>
            <a:r>
              <a:rPr lang="en-US" altLang="ko-KR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4)</a:t>
            </a:r>
            <a:r>
              <a:rPr lang="ko-KR" altLang="en-US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메인쓰레드 종료 처리 </a:t>
            </a:r>
            <a:endParaRPr lang="ko-KR" altLang="en-US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21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23390" y="434836"/>
            <a:ext cx="7497220" cy="4610743"/>
          </a:xfrm>
          <a:prstGeom prst="rect">
            <a:avLst/>
          </a:prstGeom>
        </p:spPr>
      </p:pic>
      <p:sp>
        <p:nvSpPr>
          <p:cNvPr id="214" name=""/>
          <p:cNvSpPr/>
          <p:nvPr/>
        </p:nvSpPr>
        <p:spPr>
          <a:xfrm>
            <a:off x="-1297589" y="-1424709"/>
            <a:ext cx="1279082" cy="1738084"/>
          </a:xfrm>
          <a:custGeom>
            <a:avLst/>
            <a:gdLst>
              <a:gd name="connsiteX0" fmla="*/ 1280676 w 1279082"/>
              <a:gd name="connsiteY0" fmla="*/ 146401 h 1738084"/>
              <a:gd name="connsiteX1" fmla="*/ 1084835 w 1279082"/>
              <a:gd name="connsiteY1" fmla="*/ 110793 h 1738084"/>
              <a:gd name="connsiteX2" fmla="*/ -1192 w 1279082"/>
              <a:gd name="connsiteY2" fmla="*/ 1739836 h 173808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9082" h="1738084">
                <a:moveTo>
                  <a:pt x="1280676" y="146401"/>
                </a:moveTo>
                <a:cubicBezTo>
                  <a:pt x="1248036" y="140466"/>
                  <a:pt x="1298480" y="-154778"/>
                  <a:pt x="1084835" y="110793"/>
                </a:cubicBezTo>
                <a:cubicBezTo>
                  <a:pt x="871190" y="376366"/>
                  <a:pt x="179812" y="1468329"/>
                  <a:pt x="-1192" y="1739836"/>
                </a:cubicBezTo>
              </a:path>
            </a:pathLst>
          </a:cu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16" name=""/>
          <p:cNvSpPr/>
          <p:nvPr/>
        </p:nvSpPr>
        <p:spPr>
          <a:xfrm>
            <a:off x="3838682" y="2862969"/>
            <a:ext cx="185574" cy="635515"/>
          </a:xfrm>
          <a:custGeom>
            <a:avLst/>
            <a:gdLst>
              <a:gd name="connsiteX0" fmla="*/ -2381 w 96555"/>
              <a:gd name="connsiteY0" fmla="*/ -781 h 582104"/>
              <a:gd name="connsiteX1" fmla="*/ 42128 w 96555"/>
              <a:gd name="connsiteY1" fmla="*/ 25924 h 582104"/>
              <a:gd name="connsiteX2" fmla="*/ 51030 w 96555"/>
              <a:gd name="connsiteY2" fmla="*/ 34826 h 582104"/>
              <a:gd name="connsiteX3" fmla="*/ 59932 w 96555"/>
              <a:gd name="connsiteY3" fmla="*/ 61531 h 582104"/>
              <a:gd name="connsiteX4" fmla="*/ 59932 w 96555"/>
              <a:gd name="connsiteY4" fmla="*/ 79335 h 582104"/>
              <a:gd name="connsiteX5" fmla="*/ 68834 w 96555"/>
              <a:gd name="connsiteY5" fmla="*/ 88237 h 582104"/>
              <a:gd name="connsiteX6" fmla="*/ 77736 w 96555"/>
              <a:gd name="connsiteY6" fmla="*/ 106040 h 582104"/>
              <a:gd name="connsiteX7" fmla="*/ 77736 w 96555"/>
              <a:gd name="connsiteY7" fmla="*/ 114942 h 582104"/>
              <a:gd name="connsiteX8" fmla="*/ 86637 w 96555"/>
              <a:gd name="connsiteY8" fmla="*/ 123844 h 582104"/>
              <a:gd name="connsiteX9" fmla="*/ 95539 w 96555"/>
              <a:gd name="connsiteY9" fmla="*/ 150550 h 582104"/>
              <a:gd name="connsiteX10" fmla="*/ 95539 w 96555"/>
              <a:gd name="connsiteY10" fmla="*/ 462115 h 582104"/>
              <a:gd name="connsiteX11" fmla="*/ 86637 w 96555"/>
              <a:gd name="connsiteY11" fmla="*/ 471017 h 582104"/>
              <a:gd name="connsiteX12" fmla="*/ 77736 w 96555"/>
              <a:gd name="connsiteY12" fmla="*/ 497723 h 582104"/>
              <a:gd name="connsiteX13" fmla="*/ 68834 w 96555"/>
              <a:gd name="connsiteY13" fmla="*/ 515526 h 582104"/>
              <a:gd name="connsiteX14" fmla="*/ 59932 w 96555"/>
              <a:gd name="connsiteY14" fmla="*/ 542232 h 582104"/>
              <a:gd name="connsiteX15" fmla="*/ 51030 w 96555"/>
              <a:gd name="connsiteY15" fmla="*/ 551134 h 582104"/>
              <a:gd name="connsiteX16" fmla="*/ 42128 w 96555"/>
              <a:gd name="connsiteY16" fmla="*/ 560036 h 582104"/>
              <a:gd name="connsiteX17" fmla="*/ 33226 w 96555"/>
              <a:gd name="connsiteY17" fmla="*/ 577840 h 582104"/>
              <a:gd name="connsiteX18" fmla="*/ 33226 w 96555"/>
              <a:gd name="connsiteY18" fmla="*/ 586741 h 58210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6555" h="582104">
                <a:moveTo>
                  <a:pt x="-2381" y="-781"/>
                </a:moveTo>
                <a:cubicBezTo>
                  <a:pt x="586" y="999"/>
                  <a:pt x="38567" y="23550"/>
                  <a:pt x="42128" y="25924"/>
                </a:cubicBezTo>
                <a:cubicBezTo>
                  <a:pt x="45689" y="28298"/>
                  <a:pt x="49843" y="32452"/>
                  <a:pt x="51030" y="34826"/>
                </a:cubicBezTo>
                <a:cubicBezTo>
                  <a:pt x="52217" y="37199"/>
                  <a:pt x="59338" y="58564"/>
                  <a:pt x="59932" y="61531"/>
                </a:cubicBezTo>
                <a:cubicBezTo>
                  <a:pt x="60525" y="64498"/>
                  <a:pt x="59338" y="77554"/>
                  <a:pt x="59932" y="79335"/>
                </a:cubicBezTo>
                <a:cubicBezTo>
                  <a:pt x="60525" y="81115"/>
                  <a:pt x="67647" y="86456"/>
                  <a:pt x="68834" y="88237"/>
                </a:cubicBezTo>
                <a:cubicBezTo>
                  <a:pt x="70021" y="90017"/>
                  <a:pt x="77142" y="104260"/>
                  <a:pt x="77736" y="106040"/>
                </a:cubicBezTo>
                <a:cubicBezTo>
                  <a:pt x="78329" y="107821"/>
                  <a:pt x="77142" y="113755"/>
                  <a:pt x="77736" y="114942"/>
                </a:cubicBezTo>
                <a:cubicBezTo>
                  <a:pt x="78329" y="116129"/>
                  <a:pt x="85450" y="121470"/>
                  <a:pt x="86637" y="123844"/>
                </a:cubicBezTo>
                <a:cubicBezTo>
                  <a:pt x="87824" y="126218"/>
                  <a:pt x="94946" y="127998"/>
                  <a:pt x="95539" y="150550"/>
                </a:cubicBezTo>
                <a:cubicBezTo>
                  <a:pt x="96132" y="173101"/>
                  <a:pt x="96132" y="440751"/>
                  <a:pt x="95539" y="462115"/>
                </a:cubicBezTo>
                <a:cubicBezTo>
                  <a:pt x="94946" y="483480"/>
                  <a:pt x="87824" y="468643"/>
                  <a:pt x="86637" y="471017"/>
                </a:cubicBezTo>
                <a:cubicBezTo>
                  <a:pt x="85450" y="473391"/>
                  <a:pt x="78922" y="494755"/>
                  <a:pt x="77736" y="497723"/>
                </a:cubicBezTo>
                <a:cubicBezTo>
                  <a:pt x="76548" y="500690"/>
                  <a:pt x="70021" y="512559"/>
                  <a:pt x="68834" y="515526"/>
                </a:cubicBezTo>
                <a:cubicBezTo>
                  <a:pt x="67647" y="518493"/>
                  <a:pt x="61119" y="539858"/>
                  <a:pt x="59932" y="542232"/>
                </a:cubicBezTo>
                <a:cubicBezTo>
                  <a:pt x="58745" y="544606"/>
                  <a:pt x="52217" y="549947"/>
                  <a:pt x="51030" y="551134"/>
                </a:cubicBezTo>
                <a:cubicBezTo>
                  <a:pt x="49843" y="552321"/>
                  <a:pt x="43315" y="558255"/>
                  <a:pt x="42128" y="560036"/>
                </a:cubicBezTo>
                <a:cubicBezTo>
                  <a:pt x="40941" y="561816"/>
                  <a:pt x="33819" y="576059"/>
                  <a:pt x="33226" y="577840"/>
                </a:cubicBezTo>
                <a:cubicBezTo>
                  <a:pt x="32633" y="579620"/>
                  <a:pt x="33226" y="586148"/>
                  <a:pt x="33226" y="586741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17" name=""/>
          <p:cNvSpPr/>
          <p:nvPr/>
        </p:nvSpPr>
        <p:spPr>
          <a:xfrm>
            <a:off x="4186924" y="4297238"/>
            <a:ext cx="185574" cy="635515"/>
          </a:xfrm>
          <a:custGeom>
            <a:avLst/>
            <a:gdLst>
              <a:gd name="connsiteX0" fmla="*/ -2381 w 96555"/>
              <a:gd name="connsiteY0" fmla="*/ -781 h 582104"/>
              <a:gd name="connsiteX1" fmla="*/ 42128 w 96555"/>
              <a:gd name="connsiteY1" fmla="*/ 25924 h 582104"/>
              <a:gd name="connsiteX2" fmla="*/ 51030 w 96555"/>
              <a:gd name="connsiteY2" fmla="*/ 34826 h 582104"/>
              <a:gd name="connsiteX3" fmla="*/ 59932 w 96555"/>
              <a:gd name="connsiteY3" fmla="*/ 61531 h 582104"/>
              <a:gd name="connsiteX4" fmla="*/ 59932 w 96555"/>
              <a:gd name="connsiteY4" fmla="*/ 79335 h 582104"/>
              <a:gd name="connsiteX5" fmla="*/ 68834 w 96555"/>
              <a:gd name="connsiteY5" fmla="*/ 88237 h 582104"/>
              <a:gd name="connsiteX6" fmla="*/ 77736 w 96555"/>
              <a:gd name="connsiteY6" fmla="*/ 106040 h 582104"/>
              <a:gd name="connsiteX7" fmla="*/ 77736 w 96555"/>
              <a:gd name="connsiteY7" fmla="*/ 114942 h 582104"/>
              <a:gd name="connsiteX8" fmla="*/ 86637 w 96555"/>
              <a:gd name="connsiteY8" fmla="*/ 123844 h 582104"/>
              <a:gd name="connsiteX9" fmla="*/ 95539 w 96555"/>
              <a:gd name="connsiteY9" fmla="*/ 150550 h 582104"/>
              <a:gd name="connsiteX10" fmla="*/ 95539 w 96555"/>
              <a:gd name="connsiteY10" fmla="*/ 462115 h 582104"/>
              <a:gd name="connsiteX11" fmla="*/ 86637 w 96555"/>
              <a:gd name="connsiteY11" fmla="*/ 471017 h 582104"/>
              <a:gd name="connsiteX12" fmla="*/ 77736 w 96555"/>
              <a:gd name="connsiteY12" fmla="*/ 497723 h 582104"/>
              <a:gd name="connsiteX13" fmla="*/ 68834 w 96555"/>
              <a:gd name="connsiteY13" fmla="*/ 515526 h 582104"/>
              <a:gd name="connsiteX14" fmla="*/ 59932 w 96555"/>
              <a:gd name="connsiteY14" fmla="*/ 542232 h 582104"/>
              <a:gd name="connsiteX15" fmla="*/ 51030 w 96555"/>
              <a:gd name="connsiteY15" fmla="*/ 551134 h 582104"/>
              <a:gd name="connsiteX16" fmla="*/ 42128 w 96555"/>
              <a:gd name="connsiteY16" fmla="*/ 560036 h 582104"/>
              <a:gd name="connsiteX17" fmla="*/ 33226 w 96555"/>
              <a:gd name="connsiteY17" fmla="*/ 577840 h 582104"/>
              <a:gd name="connsiteX18" fmla="*/ 33226 w 96555"/>
              <a:gd name="connsiteY18" fmla="*/ 586741 h 58210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6555" h="582104">
                <a:moveTo>
                  <a:pt x="-2381" y="-781"/>
                </a:moveTo>
                <a:cubicBezTo>
                  <a:pt x="586" y="999"/>
                  <a:pt x="38567" y="23550"/>
                  <a:pt x="42128" y="25924"/>
                </a:cubicBezTo>
                <a:cubicBezTo>
                  <a:pt x="45689" y="28298"/>
                  <a:pt x="49843" y="32452"/>
                  <a:pt x="51030" y="34826"/>
                </a:cubicBezTo>
                <a:cubicBezTo>
                  <a:pt x="52217" y="37199"/>
                  <a:pt x="59338" y="58564"/>
                  <a:pt x="59932" y="61531"/>
                </a:cubicBezTo>
                <a:cubicBezTo>
                  <a:pt x="60525" y="64498"/>
                  <a:pt x="59338" y="77554"/>
                  <a:pt x="59932" y="79335"/>
                </a:cubicBezTo>
                <a:cubicBezTo>
                  <a:pt x="60525" y="81115"/>
                  <a:pt x="67647" y="86456"/>
                  <a:pt x="68834" y="88237"/>
                </a:cubicBezTo>
                <a:cubicBezTo>
                  <a:pt x="70021" y="90017"/>
                  <a:pt x="77142" y="104260"/>
                  <a:pt x="77736" y="106040"/>
                </a:cubicBezTo>
                <a:cubicBezTo>
                  <a:pt x="78329" y="107821"/>
                  <a:pt x="77142" y="113755"/>
                  <a:pt x="77736" y="114942"/>
                </a:cubicBezTo>
                <a:cubicBezTo>
                  <a:pt x="78329" y="116129"/>
                  <a:pt x="85450" y="121470"/>
                  <a:pt x="86637" y="123844"/>
                </a:cubicBezTo>
                <a:cubicBezTo>
                  <a:pt x="87824" y="126218"/>
                  <a:pt x="94946" y="127998"/>
                  <a:pt x="95539" y="150550"/>
                </a:cubicBezTo>
                <a:cubicBezTo>
                  <a:pt x="96132" y="173101"/>
                  <a:pt x="96132" y="440751"/>
                  <a:pt x="95539" y="462115"/>
                </a:cubicBezTo>
                <a:cubicBezTo>
                  <a:pt x="94946" y="483480"/>
                  <a:pt x="87824" y="468643"/>
                  <a:pt x="86637" y="471017"/>
                </a:cubicBezTo>
                <a:cubicBezTo>
                  <a:pt x="85450" y="473391"/>
                  <a:pt x="78922" y="494755"/>
                  <a:pt x="77736" y="497723"/>
                </a:cubicBezTo>
                <a:cubicBezTo>
                  <a:pt x="76548" y="500690"/>
                  <a:pt x="70021" y="512559"/>
                  <a:pt x="68834" y="515526"/>
                </a:cubicBezTo>
                <a:cubicBezTo>
                  <a:pt x="67647" y="518493"/>
                  <a:pt x="61119" y="539858"/>
                  <a:pt x="59932" y="542232"/>
                </a:cubicBezTo>
                <a:cubicBezTo>
                  <a:pt x="58745" y="544606"/>
                  <a:pt x="52217" y="549947"/>
                  <a:pt x="51030" y="551134"/>
                </a:cubicBezTo>
                <a:cubicBezTo>
                  <a:pt x="49843" y="552321"/>
                  <a:pt x="43315" y="558255"/>
                  <a:pt x="42128" y="560036"/>
                </a:cubicBezTo>
                <a:cubicBezTo>
                  <a:pt x="40941" y="561816"/>
                  <a:pt x="33819" y="576059"/>
                  <a:pt x="33226" y="577840"/>
                </a:cubicBezTo>
                <a:cubicBezTo>
                  <a:pt x="32633" y="579620"/>
                  <a:pt x="33226" y="586148"/>
                  <a:pt x="33226" y="586741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>
            <a:alpha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/>
        </p:nvSpPr>
        <p:spPr>
          <a:xfrm>
            <a:off x="251520" y="135099"/>
            <a:ext cx="2241900" cy="341700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7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4</a:t>
            </a:r>
            <a:r>
              <a:rPr lang="ko" sz="17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. 주요 서비스 화면</a:t>
            </a:r>
            <a:endParaRPr lang="ko" sz="17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80" name="Google Shape;180;p29"/>
          <p:cNvSpPr txBox="1"/>
          <p:nvPr/>
        </p:nvSpPr>
        <p:spPr>
          <a:xfrm>
            <a:off x="2253125" y="173648"/>
            <a:ext cx="3134864" cy="285002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-</a:t>
            </a:r>
            <a:r>
              <a:rPr lang="en-US" altLang="ko-KR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5)</a:t>
            </a:r>
            <a:r>
              <a:rPr lang="ko-KR" altLang="en-US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타이머 종료</a:t>
            </a:r>
            <a:r>
              <a:rPr lang="en-US" altLang="ko-KR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,</a:t>
            </a:r>
            <a:r>
              <a:rPr lang="ko-KR" altLang="en-US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메인쓰레드 종료  </a:t>
            </a:r>
            <a:endParaRPr lang="ko-KR" altLang="en-US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21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077028" y="819615"/>
            <a:ext cx="3648584" cy="4163005"/>
          </a:xfrm>
          <a:prstGeom prst="rect">
            <a:avLst/>
          </a:prstGeom>
        </p:spPr>
      </p:pic>
      <p:pic>
        <p:nvPicPr>
          <p:cNvPr id="21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17477" y="485125"/>
            <a:ext cx="3658110" cy="4658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>
            <a:alpha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/>
        </p:nvSpPr>
        <p:spPr>
          <a:xfrm>
            <a:off x="251520" y="135099"/>
            <a:ext cx="2241900" cy="341700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7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4</a:t>
            </a:r>
            <a:r>
              <a:rPr lang="ko" sz="17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. 주요 서비스 화면</a:t>
            </a:r>
            <a:endParaRPr lang="ko" sz="17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80" name="Google Shape;180;p29"/>
          <p:cNvSpPr txBox="1"/>
          <p:nvPr/>
        </p:nvSpPr>
        <p:spPr>
          <a:xfrm>
            <a:off x="2253125" y="173648"/>
            <a:ext cx="3134864" cy="285002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-</a:t>
            </a:r>
            <a:r>
              <a:rPr lang="en-US" altLang="ko-KR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1)</a:t>
            </a:r>
            <a:r>
              <a:rPr lang="ko-KR" altLang="en-US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프로그램 전체 실행 구조  </a:t>
            </a:r>
            <a:endParaRPr lang="ko-KR" altLang="en-US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21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98689" y="480880"/>
            <a:ext cx="4972744" cy="44487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>
            <a:alpha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/>
        </p:nvSpPr>
        <p:spPr>
          <a:xfrm>
            <a:off x="251520" y="135099"/>
            <a:ext cx="2241900" cy="341700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7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4</a:t>
            </a:r>
            <a:r>
              <a:rPr lang="ko" sz="17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. 주요 서비스 화면</a:t>
            </a:r>
            <a:endParaRPr lang="ko" sz="17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80" name="Google Shape;180;p29"/>
          <p:cNvSpPr txBox="1"/>
          <p:nvPr/>
        </p:nvSpPr>
        <p:spPr>
          <a:xfrm>
            <a:off x="2253125" y="173648"/>
            <a:ext cx="3134864" cy="285002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-</a:t>
            </a:r>
            <a:r>
              <a:rPr lang="en-US" altLang="ko-KR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2)</a:t>
            </a:r>
            <a:r>
              <a:rPr lang="ko-KR" altLang="en-US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메뉴판  </a:t>
            </a:r>
            <a:endParaRPr lang="ko-KR" altLang="en-US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22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6546" y="477631"/>
            <a:ext cx="8830907" cy="46658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1">
            <a:alpha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7"/>
          <p:cNvSpPr txBox="1"/>
          <p:nvPr/>
        </p:nvSpPr>
        <p:spPr>
          <a:xfrm>
            <a:off x="251519" y="135097"/>
            <a:ext cx="2860415" cy="409278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4</a:t>
            </a:r>
            <a:r>
              <a:rPr lang="ko" sz="22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  <a:r>
              <a:rPr lang="ko-KR" altLang="en-US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주요 서비스화면</a:t>
            </a:r>
            <a:r>
              <a:rPr lang="en-US" altLang="ko-KR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-</a:t>
            </a:r>
            <a:endParaRPr lang="en-US" altLang="ko-KR" sz="22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17" name="Google Shape;314;p37"/>
          <p:cNvSpPr txBox="1"/>
          <p:nvPr/>
        </p:nvSpPr>
        <p:spPr>
          <a:xfrm>
            <a:off x="2689452" y="234625"/>
            <a:ext cx="1733901" cy="249484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애니팡 게임 </a:t>
            </a:r>
            <a:r>
              <a:rPr lang="en-US" altLang="ko-KR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main</a:t>
            </a: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문</a:t>
            </a:r>
            <a:r>
              <a:rPr lang="en-US" altLang="ko-KR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endParaRPr lang="en-US" altLang="ko-KR" sz="11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33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3513" y="882069"/>
            <a:ext cx="2976635" cy="3379361"/>
          </a:xfrm>
          <a:prstGeom prst="rect">
            <a:avLst/>
          </a:prstGeom>
        </p:spPr>
      </p:pic>
      <p:pic>
        <p:nvPicPr>
          <p:cNvPr id="33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182173" y="877450"/>
            <a:ext cx="2817217" cy="3434391"/>
          </a:xfrm>
          <a:prstGeom prst="rect">
            <a:avLst/>
          </a:prstGeom>
        </p:spPr>
      </p:pic>
      <p:pic>
        <p:nvPicPr>
          <p:cNvPr id="33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993064" y="875530"/>
            <a:ext cx="3150936" cy="3456549"/>
          </a:xfrm>
          <a:prstGeom prst="rect">
            <a:avLst/>
          </a:prstGeom>
        </p:spPr>
      </p:pic>
      <p:sp>
        <p:nvSpPr>
          <p:cNvPr id="338" name="직사각형 191"/>
          <p:cNvSpPr/>
          <p:nvPr/>
        </p:nvSpPr>
        <p:spPr>
          <a:xfrm>
            <a:off x="488090" y="1692878"/>
            <a:ext cx="1485867" cy="12869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9" name="직사각형 191"/>
          <p:cNvSpPr/>
          <p:nvPr/>
        </p:nvSpPr>
        <p:spPr>
          <a:xfrm>
            <a:off x="3388087" y="2571749"/>
            <a:ext cx="1485867" cy="1403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0" name="직사각형 191"/>
          <p:cNvSpPr/>
          <p:nvPr/>
        </p:nvSpPr>
        <p:spPr>
          <a:xfrm>
            <a:off x="6086593" y="1496889"/>
            <a:ext cx="1046252" cy="12382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1">
            <a:alpha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7"/>
          <p:cNvSpPr txBox="1"/>
          <p:nvPr/>
        </p:nvSpPr>
        <p:spPr>
          <a:xfrm>
            <a:off x="251519" y="135097"/>
            <a:ext cx="2860415" cy="409278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4</a:t>
            </a:r>
            <a:r>
              <a:rPr lang="ko" sz="22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  <a:r>
              <a:rPr lang="ko-KR" altLang="en-US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주요 서비스화면</a:t>
            </a:r>
            <a:r>
              <a:rPr lang="en-US" altLang="ko-KR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-</a:t>
            </a:r>
            <a:endParaRPr lang="en-US" altLang="ko-KR" sz="22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17" name="Google Shape;314;p37"/>
          <p:cNvSpPr txBox="1"/>
          <p:nvPr/>
        </p:nvSpPr>
        <p:spPr>
          <a:xfrm>
            <a:off x="2627139" y="234625"/>
            <a:ext cx="1733901" cy="248260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애니팡 아이템</a:t>
            </a:r>
            <a:r>
              <a:rPr lang="en-US" altLang="ko-KR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(</a:t>
            </a: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폭탄</a:t>
            </a:r>
            <a:r>
              <a:rPr lang="en-US" altLang="ko-KR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) </a:t>
            </a:r>
            <a:endParaRPr lang="en-US" altLang="ko-KR" sz="11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33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8044" y="1005962"/>
            <a:ext cx="2613057" cy="3131575"/>
          </a:xfrm>
          <a:prstGeom prst="rect">
            <a:avLst/>
          </a:prstGeom>
        </p:spPr>
      </p:pic>
      <p:pic>
        <p:nvPicPr>
          <p:cNvPr id="33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376746" y="1053554"/>
            <a:ext cx="2612608" cy="3082183"/>
          </a:xfrm>
          <a:prstGeom prst="rect">
            <a:avLst/>
          </a:prstGeom>
        </p:spPr>
      </p:pic>
      <p:sp>
        <p:nvSpPr>
          <p:cNvPr id="336" name="직사각형 191"/>
          <p:cNvSpPr/>
          <p:nvPr/>
        </p:nvSpPr>
        <p:spPr>
          <a:xfrm>
            <a:off x="4884245" y="1436436"/>
            <a:ext cx="1037093" cy="7007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3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173078" y="1078824"/>
            <a:ext cx="2739085" cy="2985850"/>
          </a:xfrm>
          <a:prstGeom prst="rect">
            <a:avLst/>
          </a:prstGeom>
        </p:spPr>
      </p:pic>
      <p:sp>
        <p:nvSpPr>
          <p:cNvPr id="338" name="직사각형 191"/>
          <p:cNvSpPr/>
          <p:nvPr/>
        </p:nvSpPr>
        <p:spPr>
          <a:xfrm>
            <a:off x="7793400" y="1423981"/>
            <a:ext cx="1037093" cy="7007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1">
            <a:alpha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7"/>
          <p:cNvSpPr txBox="1"/>
          <p:nvPr/>
        </p:nvSpPr>
        <p:spPr>
          <a:xfrm>
            <a:off x="251519" y="135097"/>
            <a:ext cx="2860415" cy="409278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4</a:t>
            </a:r>
            <a:r>
              <a:rPr lang="ko" sz="22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  <a:r>
              <a:rPr lang="ko-KR" altLang="en-US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주요 서비스화면</a:t>
            </a:r>
            <a:r>
              <a:rPr lang="en-US" altLang="ko-KR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-</a:t>
            </a:r>
            <a:endParaRPr lang="en-US" altLang="ko-KR" sz="22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17" name="Google Shape;314;p37"/>
          <p:cNvSpPr txBox="1"/>
          <p:nvPr/>
        </p:nvSpPr>
        <p:spPr>
          <a:xfrm>
            <a:off x="2671648" y="225724"/>
            <a:ext cx="2329214" cy="242451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애니팡 아이템</a:t>
            </a:r>
            <a:r>
              <a:rPr lang="en-US" altLang="ko-KR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(</a:t>
            </a: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십자가 </a:t>
            </a:r>
            <a:r>
              <a:rPr lang="en-US" altLang="ko-KR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,</a:t>
            </a: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일심동체</a:t>
            </a:r>
            <a:r>
              <a:rPr lang="en-US" altLang="ko-KR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) </a:t>
            </a:r>
            <a:endParaRPr lang="en-US" altLang="ko-KR" sz="11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33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2000" y="595906"/>
            <a:ext cx="3558888" cy="3951687"/>
          </a:xfrm>
          <a:prstGeom prst="rect">
            <a:avLst/>
          </a:prstGeom>
        </p:spPr>
      </p:pic>
      <p:pic>
        <p:nvPicPr>
          <p:cNvPr id="33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4384" y="600518"/>
            <a:ext cx="3600952" cy="4143953"/>
          </a:xfrm>
          <a:prstGeom prst="rect">
            <a:avLst/>
          </a:prstGeom>
        </p:spPr>
      </p:pic>
      <p:cxnSp>
        <p:nvCxnSpPr>
          <p:cNvPr id="338" name=""/>
          <p:cNvCxnSpPr/>
          <p:nvPr/>
        </p:nvCxnSpPr>
        <p:spPr>
          <a:xfrm rot="5400000">
            <a:off x="2122062" y="3080054"/>
            <a:ext cx="2555263" cy="91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"/>
          <p:cNvCxnSpPr/>
          <p:nvPr/>
        </p:nvCxnSpPr>
        <p:spPr>
          <a:xfrm rot="10800000">
            <a:off x="1306940" y="2571750"/>
            <a:ext cx="2481995" cy="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직사각형 191"/>
          <p:cNvSpPr/>
          <p:nvPr/>
        </p:nvSpPr>
        <p:spPr>
          <a:xfrm>
            <a:off x="6108207" y="1964340"/>
            <a:ext cx="533366" cy="2794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1" name="직사각형 191"/>
          <p:cNvSpPr/>
          <p:nvPr/>
        </p:nvSpPr>
        <p:spPr>
          <a:xfrm>
            <a:off x="5320564" y="2356371"/>
            <a:ext cx="258607" cy="2153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3" name="직사각형 191"/>
          <p:cNvSpPr/>
          <p:nvPr/>
        </p:nvSpPr>
        <p:spPr>
          <a:xfrm>
            <a:off x="5857627" y="2710262"/>
            <a:ext cx="258607" cy="2153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4" name="직사각형 191"/>
          <p:cNvSpPr/>
          <p:nvPr/>
        </p:nvSpPr>
        <p:spPr>
          <a:xfrm>
            <a:off x="6397987" y="2710262"/>
            <a:ext cx="533367" cy="2336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5" name="직사각형 191"/>
          <p:cNvSpPr/>
          <p:nvPr/>
        </p:nvSpPr>
        <p:spPr>
          <a:xfrm>
            <a:off x="6114071" y="3039973"/>
            <a:ext cx="258607" cy="2153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6" name="직사각형 191"/>
          <p:cNvSpPr/>
          <p:nvPr/>
        </p:nvSpPr>
        <p:spPr>
          <a:xfrm>
            <a:off x="6141546" y="3415478"/>
            <a:ext cx="258607" cy="2153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7" name="직사각형 191"/>
          <p:cNvSpPr/>
          <p:nvPr/>
        </p:nvSpPr>
        <p:spPr>
          <a:xfrm>
            <a:off x="6370512" y="3800142"/>
            <a:ext cx="258607" cy="2153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8" name="직사각형 191"/>
          <p:cNvSpPr/>
          <p:nvPr/>
        </p:nvSpPr>
        <p:spPr>
          <a:xfrm>
            <a:off x="5069983" y="4148171"/>
            <a:ext cx="258607" cy="2153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0" name="직사각형 191"/>
          <p:cNvSpPr/>
          <p:nvPr/>
        </p:nvSpPr>
        <p:spPr>
          <a:xfrm>
            <a:off x="5546233" y="1125814"/>
            <a:ext cx="258607" cy="2153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1">
            <a:alpha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7"/>
          <p:cNvSpPr txBox="1"/>
          <p:nvPr/>
        </p:nvSpPr>
        <p:spPr>
          <a:xfrm>
            <a:off x="251519" y="135097"/>
            <a:ext cx="2860415" cy="409278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4</a:t>
            </a:r>
            <a:r>
              <a:rPr lang="ko" sz="22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  <a:r>
              <a:rPr lang="ko-KR" altLang="en-US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주요 서비스화면</a:t>
            </a:r>
            <a:r>
              <a:rPr lang="en-US" altLang="ko-KR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-</a:t>
            </a:r>
            <a:endParaRPr lang="en-US" altLang="ko-KR" sz="22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17" name="Google Shape;314;p37"/>
          <p:cNvSpPr txBox="1"/>
          <p:nvPr/>
        </p:nvSpPr>
        <p:spPr>
          <a:xfrm>
            <a:off x="2636040" y="225724"/>
            <a:ext cx="1733902" cy="248260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애니팡게임</a:t>
            </a:r>
            <a:r>
              <a:rPr lang="en-US" altLang="ko-KR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(</a:t>
            </a: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좌표이동</a:t>
            </a:r>
            <a:r>
              <a:rPr lang="en-US" altLang="ko-KR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) </a:t>
            </a:r>
            <a:endParaRPr lang="en-US" altLang="ko-KR" sz="11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33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5318" y="638497"/>
            <a:ext cx="3106753" cy="4278957"/>
          </a:xfrm>
          <a:prstGeom prst="rect">
            <a:avLst/>
          </a:prstGeom>
        </p:spPr>
      </p:pic>
      <p:pic>
        <p:nvPicPr>
          <p:cNvPr id="33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375058" y="797295"/>
            <a:ext cx="3497528" cy="3896937"/>
          </a:xfrm>
          <a:prstGeom prst="rect">
            <a:avLst/>
          </a:prstGeom>
        </p:spPr>
      </p:pic>
      <p:sp>
        <p:nvSpPr>
          <p:cNvPr id="339" name="직사각형 191"/>
          <p:cNvSpPr/>
          <p:nvPr/>
        </p:nvSpPr>
        <p:spPr>
          <a:xfrm>
            <a:off x="1971793" y="1280739"/>
            <a:ext cx="304400" cy="3252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340" name=""/>
          <p:cNvCxnSpPr/>
          <p:nvPr/>
        </p:nvCxnSpPr>
        <p:spPr>
          <a:xfrm rot="16200000" flipH="1">
            <a:off x="2082067" y="1693740"/>
            <a:ext cx="146029" cy="2554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직사각형 191"/>
          <p:cNvSpPr/>
          <p:nvPr/>
        </p:nvSpPr>
        <p:spPr>
          <a:xfrm>
            <a:off x="1986813" y="1707899"/>
            <a:ext cx="304400" cy="3252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2" name="직사각형 191"/>
          <p:cNvSpPr/>
          <p:nvPr/>
        </p:nvSpPr>
        <p:spPr>
          <a:xfrm>
            <a:off x="5564550" y="1715267"/>
            <a:ext cx="1284376" cy="8564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3" name="직사각형 191"/>
          <p:cNvSpPr/>
          <p:nvPr/>
        </p:nvSpPr>
        <p:spPr>
          <a:xfrm>
            <a:off x="5533777" y="1290672"/>
            <a:ext cx="1385121" cy="27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344" name=""/>
          <p:cNvCxnSpPr/>
          <p:nvPr/>
        </p:nvCxnSpPr>
        <p:spPr>
          <a:xfrm rot="5400000">
            <a:off x="4883397" y="2168766"/>
            <a:ext cx="540360" cy="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/>
          <p:nvPr/>
        </p:nvSpPr>
        <p:spPr>
          <a:xfrm>
            <a:off x="251520" y="135099"/>
            <a:ext cx="1819800" cy="341700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개요</a:t>
            </a:r>
            <a:endParaRPr sz="1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4" name="Google Shape;104;p22"/>
          <p:cNvGraphicFramePr/>
          <p:nvPr/>
        </p:nvGraphicFramePr>
        <p:xfrm>
          <a:off x="420923" y="681540"/>
          <a:ext cx="8333150" cy="3920800"/>
        </p:xfrm>
        <a:graphic>
          <a:graphicData uri="http://schemas.openxmlformats.org/drawingml/2006/table">
            <a:tbl>
              <a:tblPr>
                <a:noFill/>
                <a:tableStyleId>{556BDF9C-5653-4CA5-880A-865409CD43AA}</a:tableStyleId>
              </a:tblPr>
              <a:tblGrid>
                <a:gridCol w="1587100"/>
                <a:gridCol w="6746050"/>
              </a:tblGrid>
              <a:tr h="546625">
                <a:tc>
                  <a:txBody>
                    <a:bodyPr vert="horz" lIns="83075" tIns="37175" rIns="83075" bIns="3717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" sz="1100" b="0" i="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서비스 과제</a:t>
                      </a:r>
                      <a:endParaRPr sz="1100" b="1" i="0" u="none" strike="noStrike" cap="none">
                        <a:solidFill>
                          <a:srgbClr val="ffff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3075" marR="83075" marT="37175" marB="371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</a:lnL>
                    <a:lnR w="9525" cap="flat" cmpd="sng">
                      <a:solidFill>
                        <a:srgbClr val="c9d1dc"/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 vert="horz" lIns="83075" tIns="37175" rIns="83075" bIns="3717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sym typeface="Arial"/>
                        </a:rPr>
                        <a:t>게임 꾸러미</a:t>
                      </a:r>
                      <a:r>
                        <a:rPr lang="ko" sz="1000" b="0" i="0" u="none" strike="noStrike" cap="none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sym typeface="Arial"/>
                        </a:rPr>
                        <a:t> 개발</a:t>
                      </a:r>
                      <a:endParaRPr lang="ko" sz="1000" b="0" i="0" u="none" strike="noStrike" cap="none">
                        <a:solidFill>
                          <a:schemeClr val="dk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83075" marR="83075" marT="37175" marB="37175" anchor="ctr">
                    <a:lnL w="9525" cap="flat" cmpd="sng">
                      <a:solidFill>
                        <a:srgbClr val="c9d1dc"/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a5a5a5"/>
                      </a:solidFill>
                      <a:prstDash val="solid"/>
                      <a:round/>
                    </a:lnB>
                    <a:solidFill>
                      <a:srgbClr val="dee0e4"/>
                    </a:solidFill>
                  </a:tcPr>
                </a:tc>
              </a:tr>
              <a:tr h="3374175">
                <a:tc gridSpan="2">
                  <a:txBody>
                    <a:bodyPr vert="horz" lIns="83075" tIns="37175" rIns="83075" bIns="37175" anchor="ctr" anchorCtr="0"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굴림"/>
                        <a:buNone/>
                        <a:defRPr/>
                      </a:pPr>
                      <a:endParaRPr sz="800" b="0" i="0" u="none" strike="noStrike" cap="non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굴림"/>
                        <a:buNone/>
                        <a:defRPr/>
                      </a:pPr>
                      <a:endParaRPr sz="800" b="0" i="0" u="none" strike="noStrike" cap="non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굴림"/>
                        <a:buNone/>
                        <a:defRPr/>
                      </a:pPr>
                      <a:endParaRPr sz="800" b="0" i="0" u="none" strike="noStrike" cap="none">
                        <a:solidFill>
                          <a:srgbClr val="3f3f3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3075" marR="83075" marT="37175" marB="37175" anchor="ctr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</a:lnR>
                    <a:lnT w="12700" cap="flat" cmpd="sng">
                      <a:solidFill>
                        <a:srgbClr val="a5a5a5"/>
                      </a:solidFill>
                      <a:prstDash val="solid"/>
                      <a:round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</a:tr>
            </a:tbl>
          </a:graphicData>
        </a:graphic>
      </p:graphicFrame>
      <p:grpSp>
        <p:nvGrpSpPr>
          <p:cNvPr id="105" name="Google Shape;105;p22"/>
          <p:cNvGrpSpPr/>
          <p:nvPr/>
        </p:nvGrpSpPr>
        <p:grpSpPr>
          <a:xfrm rot="0">
            <a:off x="482586" y="1329633"/>
            <a:ext cx="8178980" cy="3272773"/>
            <a:chOff x="522788" y="1772816"/>
            <a:chExt cx="8860340" cy="4590145"/>
          </a:xfrm>
        </p:grpSpPr>
        <p:sp>
          <p:nvSpPr>
            <p:cNvPr id="106" name="Google Shape;106;p22"/>
            <p:cNvSpPr/>
            <p:nvPr/>
          </p:nvSpPr>
          <p:spPr>
            <a:xfrm rot="16200000">
              <a:off x="4672078" y="-705987"/>
              <a:ext cx="2214000" cy="7208100"/>
            </a:xfrm>
            <a:prstGeom prst="roundRect">
              <a:avLst>
                <a:gd name="adj" fmla="val 2892"/>
              </a:avLst>
            </a:prstGeom>
            <a:solidFill>
              <a:srgbClr val="f2f2f2"/>
            </a:solidFill>
            <a:ln>
              <a:noFill/>
            </a:ln>
          </p:spPr>
          <p:txBody>
            <a:bodyPr wrap="square" lIns="79125" tIns="79125" rIns="79125" bIns="791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7" name="Google Shape;107;p22"/>
            <p:cNvSpPr txBox="1"/>
            <p:nvPr/>
          </p:nvSpPr>
          <p:spPr>
            <a:xfrm>
              <a:off x="2193775" y="1809953"/>
              <a:ext cx="7170600" cy="21765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2300" tIns="93450" rIns="62300" bIns="93450" anchor="ctr" anchorCtr="0">
              <a:noAutofit/>
            </a:bodyPr>
            <a:lstStyle/>
            <a:p>
              <a:pPr marL="152400" marR="0" lvl="0" indent="-158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ct val="25000"/>
                <a:buFont typeface="Arial"/>
                <a:buChar char="•"/>
                <a:defRPr/>
              </a:pPr>
              <a:r>
                <a:rPr lang="en-US" altLang="ko-KR" sz="1100" b="0" i="0" u="none" strike="noStrike" cap="none">
                  <a:solidFill>
                    <a:srgbClr val="3f3f3f"/>
                  </a:solidFill>
                  <a:latin typeface="맑은 고딕"/>
                  <a:ea typeface="맑은 고딕"/>
                  <a:cs typeface="맑은 고딕"/>
                  <a:sym typeface="맑은 고딕"/>
                </a:rPr>
                <a:t>1.</a:t>
              </a:r>
              <a:r>
                <a:rPr lang="ko-KR" altLang="en-US" sz="1100" b="0" i="0" u="none" strike="noStrike" cap="none">
                  <a:solidFill>
                    <a:srgbClr val="3f3f3f"/>
                  </a:solidFill>
                  <a:latin typeface="맑은 고딕"/>
                  <a:ea typeface="맑은 고딕"/>
                  <a:cs typeface="맑은 고딕"/>
                  <a:sym typeface="맑은 고딕"/>
                </a:rPr>
                <a:t> 여러가지 게임을 한곳에 제공하여 사용자들의 흥미를 고양시킴</a:t>
              </a:r>
              <a:endParaRPr lang="ko-KR" altLang="en-US" sz="1100" b="0" i="0" u="none" strike="noStrike" cap="none">
                <a:solidFill>
                  <a:srgbClr val="3f3f3f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  <a:p>
              <a:pPr marL="152400" marR="0" lvl="0" indent="-158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ct val="25000"/>
                <a:buFont typeface="Arial"/>
                <a:buChar char="•"/>
                <a:defRPr/>
              </a:pPr>
              <a:r>
                <a:rPr lang="en-US" altLang="ko-KR" sz="1100" b="0" i="0" u="none" strike="noStrike" cap="none">
                  <a:solidFill>
                    <a:srgbClr val="3f3f3f"/>
                  </a:solidFill>
                  <a:latin typeface="맑은 고딕"/>
                  <a:ea typeface="맑은 고딕"/>
                  <a:cs typeface="맑은 고딕"/>
                  <a:sym typeface="맑은 고딕"/>
                </a:rPr>
                <a:t>2.</a:t>
              </a:r>
              <a:r>
                <a:rPr lang="ko-KR" altLang="en-US" sz="1100" b="0" i="0" u="none" strike="noStrike" cap="none">
                  <a:solidFill>
                    <a:srgbClr val="3f3f3f"/>
                  </a:solidFill>
                  <a:latin typeface="맑은 고딕"/>
                  <a:ea typeface="맑은 고딕"/>
                  <a:cs typeface="맑은 고딕"/>
                  <a:sym typeface="맑은 고딕"/>
                </a:rPr>
                <a:t> 랭킹시스템을 도입하여 도전적인 정신을 극대화</a:t>
              </a:r>
              <a:endParaRPr lang="en-US" altLang="ko-KR" sz="1100" b="0" i="0" u="none" strike="noStrike" cap="none">
                <a:solidFill>
                  <a:srgbClr val="3f3f3f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</p:txBody>
        </p:sp>
        <p:sp>
          <p:nvSpPr>
            <p:cNvPr id="108" name="Google Shape;108;p22"/>
            <p:cNvSpPr/>
            <p:nvPr/>
          </p:nvSpPr>
          <p:spPr>
            <a:xfrm>
              <a:off x="522788" y="1772816"/>
              <a:ext cx="1585500" cy="2230200"/>
            </a:xfrm>
            <a:prstGeom prst="roundRect">
              <a:avLst>
                <a:gd name="adj" fmla="val 2593"/>
              </a:avLst>
            </a:prstGeom>
            <a:solidFill>
              <a:schemeClr val="lt1"/>
            </a:solidFill>
            <a:ln w="38100" cap="flat" cmpd="sng">
              <a:solidFill>
                <a:srgbClr val="7f7f7f"/>
              </a:solidFill>
              <a:prstDash val="solid"/>
              <a:miter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7142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" sz="1200" b="0" i="0" u="none" strike="noStrike" cap="none">
                  <a:solidFill>
                    <a:srgbClr val="262626"/>
                  </a:solidFill>
                  <a:latin typeface="맑은 고딕"/>
                  <a:ea typeface="맑은 고딕"/>
                </a:rPr>
                <a:t>추진배경 및 목적</a:t>
              </a:r>
              <a:endParaRPr sz="1200" b="0" i="0" u="none" strike="noStrike" cap="none">
                <a:solidFill>
                  <a:srgbClr val="262626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09" name="Google Shape;109;p22"/>
            <p:cNvSpPr/>
            <p:nvPr/>
          </p:nvSpPr>
          <p:spPr>
            <a:xfrm rot="16200000">
              <a:off x="4672078" y="1651911"/>
              <a:ext cx="2214000" cy="7208100"/>
            </a:xfrm>
            <a:prstGeom prst="roundRect">
              <a:avLst>
                <a:gd name="adj" fmla="val 2892"/>
              </a:avLst>
            </a:prstGeom>
            <a:solidFill>
              <a:srgbClr val="f2f2f2"/>
            </a:solidFill>
            <a:ln>
              <a:noFill/>
            </a:ln>
          </p:spPr>
          <p:txBody>
            <a:bodyPr wrap="square" lIns="79125" tIns="79125" rIns="79125" bIns="791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0" name="Google Shape;110;p22"/>
            <p:cNvSpPr txBox="1"/>
            <p:nvPr/>
          </p:nvSpPr>
          <p:spPr>
            <a:xfrm>
              <a:off x="2193775" y="4167830"/>
              <a:ext cx="7170600" cy="21765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2300" tIns="93450" rIns="62300" bIns="93450" anchor="ctr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100">
                <a:solidFill>
                  <a:srgbClr val="3f3f3f"/>
                </a:solidFill>
                <a:latin typeface="맑은 고딕"/>
                <a:ea typeface="맑은 고딕"/>
                <a:cs typeface="맑은 고딕"/>
                <a:sym typeface="맑은 고딕"/>
              </a:endParaRPr>
            </a:p>
            <a:p>
              <a:pPr marL="152400" marR="0" lvl="0" indent="-1841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ct val="25000"/>
                <a:buFont typeface="맑은 고딕"/>
                <a:buChar char="•"/>
                <a:defRPr/>
              </a:pPr>
              <a:r>
                <a:rPr lang="en-US" altLang="ko-KR" sz="1100">
                  <a:solidFill>
                    <a:srgbClr val="3f3f3f"/>
                  </a:solidFill>
                  <a:latin typeface="맑은 고딕"/>
                  <a:ea typeface="맑은 고딕"/>
                  <a:cs typeface="Calibri"/>
                  <a:sym typeface="맑은 고딕"/>
                </a:rPr>
                <a:t>1.</a:t>
              </a:r>
              <a:r>
                <a:rPr lang="ko-KR" altLang="en-US" sz="1100">
                  <a:solidFill>
                    <a:srgbClr val="3f3f3f"/>
                  </a:solidFill>
                  <a:latin typeface="맑은 고딕"/>
                  <a:ea typeface="맑은 고딕"/>
                  <a:cs typeface="Calibri"/>
                  <a:sym typeface="맑은 고딕"/>
                </a:rPr>
                <a:t> 메모장 </a:t>
              </a:r>
              <a:r>
                <a:rPr lang="en-US" altLang="ko-KR" sz="1100">
                  <a:solidFill>
                    <a:srgbClr val="3f3f3f"/>
                  </a:solidFill>
                  <a:latin typeface="맑은 고딕"/>
                  <a:ea typeface="맑은 고딕"/>
                  <a:cs typeface="Calibri"/>
                  <a:sym typeface="맑은 고딕"/>
                </a:rPr>
                <a:t>db</a:t>
              </a:r>
              <a:r>
                <a:rPr lang="ko-KR" altLang="en-US" sz="1100">
                  <a:solidFill>
                    <a:srgbClr val="3f3f3f"/>
                  </a:solidFill>
                  <a:latin typeface="맑은 고딕"/>
                  <a:ea typeface="맑은 고딕"/>
                  <a:cs typeface="Calibri"/>
                  <a:sym typeface="맑은 고딕"/>
                </a:rPr>
                <a:t>화</a:t>
              </a:r>
              <a:endParaRPr lang="ko-KR" altLang="en-US" sz="1100">
                <a:solidFill>
                  <a:srgbClr val="3f3f3f"/>
                </a:solidFill>
                <a:latin typeface="맑은 고딕"/>
                <a:ea typeface="맑은 고딕"/>
                <a:cs typeface="Calibri"/>
                <a:sym typeface="맑은 고딕"/>
              </a:endParaRPr>
            </a:p>
            <a:p>
              <a:pPr marL="152400" marR="0" lvl="0" indent="-1841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ct val="25000"/>
                <a:buFont typeface="맑은 고딕"/>
                <a:buChar char="•"/>
                <a:defRPr/>
              </a:pPr>
              <a:r>
                <a:rPr lang="en-US" altLang="ko-KR" sz="1100">
                  <a:solidFill>
                    <a:srgbClr val="3f3f3f"/>
                  </a:solidFill>
                  <a:latin typeface="맑은 고딕"/>
                  <a:ea typeface="맑은 고딕"/>
                  <a:cs typeface="Calibri"/>
                  <a:sym typeface="맑은 고딕"/>
                </a:rPr>
                <a:t>2.</a:t>
              </a:r>
              <a:r>
                <a:rPr lang="ko-KR" altLang="en-US" sz="1100">
                  <a:solidFill>
                    <a:srgbClr val="3f3f3f"/>
                  </a:solidFill>
                  <a:latin typeface="맑은 고딕"/>
                  <a:ea typeface="맑은 고딕"/>
                  <a:cs typeface="Calibri"/>
                  <a:sym typeface="맑은 고딕"/>
                </a:rPr>
                <a:t> 좌표이동 및 업데이트 기능</a:t>
              </a:r>
              <a:endParaRPr lang="ko-KR" altLang="en-US" sz="1100">
                <a:solidFill>
                  <a:srgbClr val="3f3f3f"/>
                </a:solidFill>
                <a:latin typeface="맑은 고딕"/>
                <a:ea typeface="맑은 고딕"/>
                <a:cs typeface="Calibri"/>
                <a:sym typeface="맑은 고딕"/>
              </a:endParaRPr>
            </a:p>
            <a:p>
              <a:pPr marL="152400" marR="0" lvl="0" indent="-1841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ct val="25000"/>
                <a:buFont typeface="맑은 고딕"/>
                <a:buChar char="•"/>
                <a:defRPr/>
              </a:pPr>
              <a:r>
                <a:rPr lang="en-US" altLang="ko-KR" sz="1100">
                  <a:solidFill>
                    <a:srgbClr val="3f3f3f"/>
                  </a:solidFill>
                  <a:latin typeface="맑은 고딕"/>
                  <a:ea typeface="맑은 고딕"/>
                  <a:cs typeface="Calibri"/>
                  <a:sym typeface="맑은 고딕"/>
                </a:rPr>
                <a:t>3.</a:t>
              </a:r>
              <a:r>
                <a:rPr lang="ko-KR" altLang="en-US" sz="1100">
                  <a:solidFill>
                    <a:srgbClr val="3f3f3f"/>
                  </a:solidFill>
                  <a:latin typeface="맑은 고딕"/>
                  <a:ea typeface="맑은 고딕"/>
                  <a:cs typeface="Calibri"/>
                  <a:sym typeface="맑은 고딕"/>
                </a:rPr>
                <a:t> 멀티 쓰레드 구현</a:t>
              </a:r>
              <a:endParaRPr lang="ko-KR" altLang="en-US" sz="1100">
                <a:solidFill>
                  <a:srgbClr val="3f3f3f"/>
                </a:solidFill>
                <a:latin typeface="맑은 고딕"/>
                <a:ea typeface="맑은 고딕"/>
                <a:cs typeface="Calibri"/>
                <a:sym typeface="맑은 고딕"/>
              </a:endParaRPr>
            </a:p>
            <a:p>
              <a:pPr marL="152400" marR="0" lvl="0" indent="-11430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  <a:defRPr/>
              </a:pPr>
              <a:endParaRPr sz="1100" b="0" i="0" u="none" strike="noStrike" cap="none">
                <a:solidFill>
                  <a:srgbClr val="3f3f3f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11" name="Google Shape;111;p22"/>
            <p:cNvSpPr/>
            <p:nvPr/>
          </p:nvSpPr>
          <p:spPr>
            <a:xfrm>
              <a:off x="522788" y="4130714"/>
              <a:ext cx="1585500" cy="2230200"/>
            </a:xfrm>
            <a:prstGeom prst="roundRect">
              <a:avLst>
                <a:gd name="adj" fmla="val 2593"/>
              </a:avLst>
            </a:prstGeom>
            <a:solidFill>
              <a:schemeClr val="lt1"/>
            </a:solidFill>
            <a:ln w="38100" cap="flat" cmpd="sng">
              <a:solidFill>
                <a:srgbClr val="7f7f7f"/>
              </a:solidFill>
              <a:prstDash val="solid"/>
              <a:miter/>
            </a:ln>
          </p:spPr>
          <p:txBody>
            <a:bodyPr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7142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" sz="1200" b="0" i="0" u="none" strike="noStrike" cap="none">
                  <a:solidFill>
                    <a:srgbClr val="262626"/>
                  </a:solidFill>
                  <a:latin typeface="맑은 고딕"/>
                  <a:ea typeface="맑은 고딕"/>
                </a:rPr>
                <a:t>주요 기능</a:t>
              </a:r>
              <a:endParaRPr sz="1200" b="0" i="0" u="none" strike="noStrike" cap="none">
                <a:solidFill>
                  <a:srgbClr val="262626"/>
                </a:solidFill>
                <a:latin typeface="맑은 고딕"/>
                <a:ea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1">
            <a:alpha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7"/>
          <p:cNvSpPr txBox="1"/>
          <p:nvPr/>
        </p:nvSpPr>
        <p:spPr>
          <a:xfrm>
            <a:off x="251519" y="135097"/>
            <a:ext cx="2860415" cy="409278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4</a:t>
            </a:r>
            <a:r>
              <a:rPr lang="ko" sz="22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  <a:r>
              <a:rPr lang="ko-KR" altLang="en-US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주요 서비스화면</a:t>
            </a:r>
            <a:r>
              <a:rPr lang="en-US" altLang="ko-KR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-</a:t>
            </a:r>
            <a:endParaRPr lang="en-US" altLang="ko-KR" sz="22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17" name="Google Shape;314;p37"/>
          <p:cNvSpPr txBox="1"/>
          <p:nvPr/>
        </p:nvSpPr>
        <p:spPr>
          <a:xfrm>
            <a:off x="2725059" y="216822"/>
            <a:ext cx="1733901" cy="248260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애니팡 게임 </a:t>
            </a:r>
            <a:r>
              <a:rPr lang="en-US" altLang="ko-KR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(</a:t>
            </a: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좌표이동</a:t>
            </a:r>
            <a:r>
              <a:rPr lang="en-US" altLang="ko-KR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) </a:t>
            </a:r>
            <a:endParaRPr lang="en-US" altLang="ko-KR" sz="11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40" name=""/>
          <p:cNvSpPr/>
          <p:nvPr/>
        </p:nvSpPr>
        <p:spPr>
          <a:xfrm>
            <a:off x="4187337" y="2101605"/>
            <a:ext cx="3115251" cy="94028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>
                <a:solidFill>
                  <a:schemeClr val="dk1"/>
                </a:solidFill>
              </a:rPr>
              <a:t>좌표를 </a:t>
            </a:r>
            <a:r>
              <a:rPr lang="en-US" altLang="ko-KR" sz="1100" b="1">
                <a:solidFill>
                  <a:schemeClr val="dk1"/>
                </a:solidFill>
              </a:rPr>
              <a:t>4,2 </a:t>
            </a:r>
            <a:r>
              <a:rPr lang="ko-KR" altLang="en-US" sz="1100" b="1">
                <a:solidFill>
                  <a:schemeClr val="dk1"/>
                </a:solidFill>
              </a:rPr>
              <a:t>와 같이 입력받고 </a:t>
            </a:r>
            <a:r>
              <a:rPr lang="en-US" altLang="ko-KR" sz="1100" b="1">
                <a:solidFill>
                  <a:schemeClr val="dk1"/>
                </a:solidFill>
              </a:rPr>
              <a:t>split</a:t>
            </a:r>
            <a:r>
              <a:rPr lang="ko-KR" altLang="en-US" sz="1100" b="1">
                <a:solidFill>
                  <a:schemeClr val="dk1"/>
                </a:solidFill>
              </a:rPr>
              <a:t>메서드로 </a:t>
            </a:r>
            <a:r>
              <a:rPr lang="en-US" altLang="ko-KR" sz="1100" b="1">
                <a:solidFill>
                  <a:schemeClr val="dk1"/>
                </a:solidFill>
              </a:rPr>
              <a:t>,</a:t>
            </a:r>
            <a:r>
              <a:rPr lang="ko-KR" altLang="en-US" sz="1100" b="1">
                <a:solidFill>
                  <a:schemeClr val="dk1"/>
                </a:solidFill>
              </a:rPr>
              <a:t> 를</a:t>
            </a:r>
            <a:r>
              <a:rPr lang="en-US" altLang="ko-KR" sz="1100" b="1">
                <a:solidFill>
                  <a:schemeClr val="dk1"/>
                </a:solidFill>
              </a:rPr>
              <a:t> </a:t>
            </a:r>
            <a:r>
              <a:rPr lang="ko-KR" altLang="en-US" sz="1100" b="1">
                <a:solidFill>
                  <a:schemeClr val="dk1"/>
                </a:solidFill>
              </a:rPr>
              <a:t>기준으로 나눠 배열에 저장후 각 배열의 </a:t>
            </a:r>
            <a:r>
              <a:rPr lang="en-US" altLang="ko-KR" sz="1100" b="1">
                <a:solidFill>
                  <a:schemeClr val="dk1"/>
                </a:solidFill>
              </a:rPr>
              <a:t>string</a:t>
            </a:r>
            <a:r>
              <a:rPr lang="ko-KR" altLang="en-US" sz="1100" b="1">
                <a:solidFill>
                  <a:schemeClr val="dk1"/>
                </a:solidFill>
              </a:rPr>
              <a:t>타입 문자열을 </a:t>
            </a:r>
            <a:r>
              <a:rPr lang="en-US" altLang="ko-KR" sz="1100" b="1">
                <a:solidFill>
                  <a:schemeClr val="dk1"/>
                </a:solidFill>
              </a:rPr>
              <a:t>parseInt</a:t>
            </a:r>
            <a:r>
              <a:rPr lang="ko-KR" altLang="en-US" sz="1100" b="1">
                <a:solidFill>
                  <a:schemeClr val="dk1"/>
                </a:solidFill>
              </a:rPr>
              <a:t>로 정수형으로 변경</a:t>
            </a:r>
            <a:endParaRPr lang="ko-KR" altLang="en-US" sz="1100" b="1">
              <a:solidFill>
                <a:schemeClr val="dk1"/>
              </a:solidFill>
            </a:endParaRPr>
          </a:p>
        </p:txBody>
      </p:sp>
      <p:pic>
        <p:nvPicPr>
          <p:cNvPr id="34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64128" y="587762"/>
            <a:ext cx="3212135" cy="4207709"/>
          </a:xfrm>
          <a:prstGeom prst="rect">
            <a:avLst/>
          </a:prstGeom>
        </p:spPr>
      </p:pic>
      <p:sp>
        <p:nvSpPr>
          <p:cNvPr id="343" name="직사각형 191"/>
          <p:cNvSpPr/>
          <p:nvPr/>
        </p:nvSpPr>
        <p:spPr>
          <a:xfrm>
            <a:off x="698739" y="2367895"/>
            <a:ext cx="2420050" cy="4626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344" name=""/>
          <p:cNvCxnSpPr>
            <a:stCxn id="343" idx="3"/>
            <a:endCxn id="340" idx="1"/>
          </p:cNvCxnSpPr>
          <p:nvPr/>
        </p:nvCxnSpPr>
        <p:spPr>
          <a:xfrm flipV="1">
            <a:off x="3118789" y="2571749"/>
            <a:ext cx="1068547" cy="274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직사각형 191"/>
          <p:cNvSpPr/>
          <p:nvPr/>
        </p:nvSpPr>
        <p:spPr>
          <a:xfrm>
            <a:off x="677124" y="3747555"/>
            <a:ext cx="1733151" cy="4626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1">
            <a:alpha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7"/>
          <p:cNvSpPr txBox="1"/>
          <p:nvPr/>
        </p:nvSpPr>
        <p:spPr>
          <a:xfrm>
            <a:off x="251519" y="135097"/>
            <a:ext cx="2860415" cy="409278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4</a:t>
            </a:r>
            <a:r>
              <a:rPr lang="ko" sz="22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  <a:r>
              <a:rPr lang="ko-KR" altLang="en-US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주요 서비스화면</a:t>
            </a:r>
            <a:r>
              <a:rPr lang="en-US" altLang="ko-KR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-</a:t>
            </a:r>
            <a:endParaRPr lang="en-US" altLang="ko-KR" sz="22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17" name="Google Shape;314;p37"/>
          <p:cNvSpPr txBox="1"/>
          <p:nvPr/>
        </p:nvSpPr>
        <p:spPr>
          <a:xfrm>
            <a:off x="2689452" y="234625"/>
            <a:ext cx="1733901" cy="248260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애니팡 게임</a:t>
            </a:r>
            <a:r>
              <a:rPr lang="en-US" altLang="ko-KR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(</a:t>
            </a: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좌표이동</a:t>
            </a:r>
            <a:r>
              <a:rPr lang="en-US" altLang="ko-KR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) </a:t>
            </a:r>
            <a:endParaRPr lang="en-US" altLang="ko-KR" sz="11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20" name=""/>
          <p:cNvSpPr/>
          <p:nvPr/>
        </p:nvSpPr>
        <p:spPr>
          <a:xfrm>
            <a:off x="6495317" y="2010193"/>
            <a:ext cx="1778087" cy="113262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100" b="1">
                <a:solidFill>
                  <a:schemeClr val="dk1"/>
                </a:solidFill>
              </a:rPr>
              <a:t>가로와 세로의 중복여부 판단후 중복길이 </a:t>
            </a:r>
            <a:r>
              <a:rPr lang="en-US" altLang="ko-KR" sz="1100" b="1">
                <a:solidFill>
                  <a:schemeClr val="dk1"/>
                </a:solidFill>
              </a:rPr>
              <a:t>3</a:t>
            </a:r>
            <a:r>
              <a:rPr lang="ko-KR" altLang="en-US" sz="1100" b="1">
                <a:solidFill>
                  <a:schemeClr val="dk1"/>
                </a:solidFill>
              </a:rPr>
              <a:t> 이상이면 원본 배열말고 두번째배열에</a:t>
            </a:r>
            <a:endParaRPr lang="ko-KR" altLang="en-US" sz="1100" b="1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en-US" altLang="ko-KR" sz="1100" b="1">
                <a:solidFill>
                  <a:schemeClr val="dk1"/>
                </a:solidFill>
              </a:rPr>
              <a:t>0</a:t>
            </a:r>
            <a:r>
              <a:rPr lang="ko-KR" altLang="en-US" sz="1100" b="1">
                <a:solidFill>
                  <a:schemeClr val="dk1"/>
                </a:solidFill>
              </a:rPr>
              <a:t>으로 변경</a:t>
            </a:r>
            <a:endParaRPr lang="ko-KR" altLang="en-US" sz="1100" b="1">
              <a:solidFill>
                <a:schemeClr val="dk1"/>
              </a:solidFill>
            </a:endParaRPr>
          </a:p>
        </p:txBody>
      </p:sp>
      <p:sp>
        <p:nvSpPr>
          <p:cNvPr id="335" name="직사각형 191"/>
          <p:cNvSpPr/>
          <p:nvPr/>
        </p:nvSpPr>
        <p:spPr>
          <a:xfrm>
            <a:off x="1849433" y="3777753"/>
            <a:ext cx="331876" cy="2794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6" name="직사각형 191"/>
          <p:cNvSpPr/>
          <p:nvPr/>
        </p:nvSpPr>
        <p:spPr>
          <a:xfrm>
            <a:off x="2413972" y="4168278"/>
            <a:ext cx="359352" cy="3161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337" name=""/>
          <p:cNvCxnSpPr>
            <a:stCxn id="335" idx="3"/>
            <a:endCxn id="336" idx="0"/>
          </p:cNvCxnSpPr>
          <p:nvPr/>
        </p:nvCxnSpPr>
        <p:spPr>
          <a:xfrm>
            <a:off x="2181309" y="3917497"/>
            <a:ext cx="412339" cy="25078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4893" y="797607"/>
            <a:ext cx="2919213" cy="3823848"/>
          </a:xfrm>
          <a:prstGeom prst="rect">
            <a:avLst/>
          </a:prstGeom>
        </p:spPr>
      </p:pic>
      <p:pic>
        <p:nvPicPr>
          <p:cNvPr id="34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181286" y="754119"/>
            <a:ext cx="2781427" cy="3864227"/>
          </a:xfrm>
          <a:prstGeom prst="rect">
            <a:avLst/>
          </a:prstGeom>
        </p:spPr>
      </p:pic>
      <p:sp>
        <p:nvSpPr>
          <p:cNvPr id="342" name="직사각형 191"/>
          <p:cNvSpPr/>
          <p:nvPr/>
        </p:nvSpPr>
        <p:spPr>
          <a:xfrm>
            <a:off x="673828" y="2457118"/>
            <a:ext cx="2319304" cy="11770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3" name="직사각형 191"/>
          <p:cNvSpPr/>
          <p:nvPr/>
        </p:nvSpPr>
        <p:spPr>
          <a:xfrm>
            <a:off x="3412348" y="2252330"/>
            <a:ext cx="2319304" cy="11770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1">
            <a:alpha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7"/>
          <p:cNvSpPr txBox="1"/>
          <p:nvPr/>
        </p:nvSpPr>
        <p:spPr>
          <a:xfrm>
            <a:off x="251519" y="135097"/>
            <a:ext cx="2860415" cy="409278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4</a:t>
            </a:r>
            <a:r>
              <a:rPr lang="ko" sz="22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  <a:r>
              <a:rPr lang="ko-KR" altLang="en-US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주요 서비스화면</a:t>
            </a:r>
            <a:r>
              <a:rPr lang="en-US" altLang="ko-KR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-</a:t>
            </a:r>
            <a:endParaRPr lang="en-US" altLang="ko-KR" sz="22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17" name="Google Shape;314;p37"/>
          <p:cNvSpPr txBox="1"/>
          <p:nvPr/>
        </p:nvSpPr>
        <p:spPr>
          <a:xfrm>
            <a:off x="2671648" y="225724"/>
            <a:ext cx="1733901" cy="248260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애니팡 게임</a:t>
            </a:r>
            <a:r>
              <a:rPr lang="en-US" altLang="ko-KR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(</a:t>
            </a: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좌표이동</a:t>
            </a:r>
            <a:r>
              <a:rPr lang="en-US" altLang="ko-KR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) </a:t>
            </a:r>
            <a:endParaRPr lang="en-US" altLang="ko-KR" sz="11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20" name=""/>
          <p:cNvSpPr/>
          <p:nvPr/>
        </p:nvSpPr>
        <p:spPr>
          <a:xfrm>
            <a:off x="404813" y="4226590"/>
            <a:ext cx="3792990" cy="67146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100" b="1">
                <a:solidFill>
                  <a:schemeClr val="dk1"/>
                </a:solidFill>
              </a:rPr>
              <a:t> 각 열에 마지막 행 인덱스부터 </a:t>
            </a:r>
            <a:r>
              <a:rPr lang="en-US" altLang="ko-KR" sz="1100" b="1">
                <a:solidFill>
                  <a:schemeClr val="dk1"/>
                </a:solidFill>
              </a:rPr>
              <a:t>0</a:t>
            </a:r>
            <a:r>
              <a:rPr lang="ko-KR" altLang="en-US" sz="1100" b="1">
                <a:solidFill>
                  <a:schemeClr val="dk1"/>
                </a:solidFill>
              </a:rPr>
              <a:t>이 발견되는 시점의 인덱스를 임의의 변수에 저장후 </a:t>
            </a:r>
            <a:r>
              <a:rPr lang="en-US" altLang="ko-KR" sz="1100" b="1">
                <a:solidFill>
                  <a:schemeClr val="dk1"/>
                </a:solidFill>
              </a:rPr>
              <a:t>0</a:t>
            </a:r>
            <a:r>
              <a:rPr lang="ko-KR" altLang="en-US" sz="1100" b="1">
                <a:solidFill>
                  <a:schemeClr val="dk1"/>
                </a:solidFill>
              </a:rPr>
              <a:t>이 아닐시 스왑 그리고 스왑 할때마다 </a:t>
            </a:r>
            <a:endParaRPr lang="ko-KR" altLang="en-US" sz="1100" b="1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1100" b="1">
                <a:solidFill>
                  <a:schemeClr val="dk1"/>
                </a:solidFill>
              </a:rPr>
              <a:t>임의의 변수는 </a:t>
            </a:r>
            <a:r>
              <a:rPr lang="en-US" altLang="ko-KR" sz="1100" b="1">
                <a:solidFill>
                  <a:schemeClr val="dk1"/>
                </a:solidFill>
              </a:rPr>
              <a:t>--</a:t>
            </a:r>
            <a:r>
              <a:rPr lang="ko-KR" altLang="en-US" sz="1100" b="1">
                <a:solidFill>
                  <a:schemeClr val="dk1"/>
                </a:solidFill>
              </a:rPr>
              <a:t>로 인덱스조절</a:t>
            </a:r>
            <a:endParaRPr lang="ko-KR" altLang="en-US" sz="1100" b="1">
              <a:solidFill>
                <a:schemeClr val="dk1"/>
              </a:solidFill>
            </a:endParaRPr>
          </a:p>
        </p:txBody>
      </p:sp>
      <p:pic>
        <p:nvPicPr>
          <p:cNvPr id="33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01220" y="632423"/>
            <a:ext cx="3343805" cy="3530626"/>
          </a:xfrm>
          <a:prstGeom prst="rect">
            <a:avLst/>
          </a:prstGeom>
        </p:spPr>
      </p:pic>
      <p:sp>
        <p:nvSpPr>
          <p:cNvPr id="339" name="직사각형 191"/>
          <p:cNvSpPr/>
          <p:nvPr/>
        </p:nvSpPr>
        <p:spPr>
          <a:xfrm>
            <a:off x="1388203" y="1477142"/>
            <a:ext cx="808126" cy="2062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0" name="직사각형 191"/>
          <p:cNvSpPr/>
          <p:nvPr/>
        </p:nvSpPr>
        <p:spPr>
          <a:xfrm>
            <a:off x="1623031" y="1867667"/>
            <a:ext cx="2072021" cy="9480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4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893401" y="617131"/>
            <a:ext cx="3196159" cy="3552048"/>
          </a:xfrm>
          <a:prstGeom prst="rect">
            <a:avLst/>
          </a:prstGeom>
        </p:spPr>
      </p:pic>
      <p:cxnSp>
        <p:nvCxnSpPr>
          <p:cNvPr id="342" name=""/>
          <p:cNvCxnSpPr>
            <a:stCxn id="338" idx="3"/>
            <a:endCxn id="341" idx="1"/>
          </p:cNvCxnSpPr>
          <p:nvPr/>
        </p:nvCxnSpPr>
        <p:spPr>
          <a:xfrm flipV="1">
            <a:off x="3745026" y="2393156"/>
            <a:ext cx="1148374" cy="45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"/>
          <p:cNvSpPr/>
          <p:nvPr/>
        </p:nvSpPr>
        <p:spPr>
          <a:xfrm>
            <a:off x="4819283" y="4232452"/>
            <a:ext cx="3545706" cy="506604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>
                <a:solidFill>
                  <a:schemeClr val="dk1"/>
                </a:solidFill>
              </a:rPr>
              <a:t> 그후 작업한 배열을 다시 원 배열로 복사</a:t>
            </a:r>
            <a:endParaRPr lang="ko-KR" altLang="en-US" sz="1100" b="1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1">
            <a:alpha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7"/>
          <p:cNvSpPr txBox="1"/>
          <p:nvPr/>
        </p:nvSpPr>
        <p:spPr>
          <a:xfrm>
            <a:off x="251519" y="135097"/>
            <a:ext cx="3328448" cy="409278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4</a:t>
            </a:r>
            <a:r>
              <a:rPr lang="ko" sz="22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  <a:r>
              <a:rPr lang="ko-KR" altLang="en-US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오목주요 서비스화면</a:t>
            </a:r>
            <a:r>
              <a:rPr lang="en-US" altLang="ko-KR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-</a:t>
            </a:r>
            <a:endParaRPr lang="en-US" altLang="ko-KR" sz="22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17" name="Google Shape;314;p37"/>
          <p:cNvSpPr txBox="1"/>
          <p:nvPr/>
        </p:nvSpPr>
        <p:spPr>
          <a:xfrm>
            <a:off x="3297742" y="225722"/>
            <a:ext cx="1138590" cy="248260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오목게임</a:t>
            </a:r>
            <a:r>
              <a:rPr lang="en-US" altLang="ko-KR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endParaRPr lang="en-US" altLang="ko-KR" sz="11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31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429405" y="785562"/>
            <a:ext cx="4686954" cy="3572373"/>
          </a:xfrm>
          <a:prstGeom prst="rect">
            <a:avLst/>
          </a:prstGeom>
        </p:spPr>
      </p:pic>
      <p:cxnSp>
        <p:nvCxnSpPr>
          <p:cNvPr id="319" name=""/>
          <p:cNvCxnSpPr/>
          <p:nvPr/>
        </p:nvCxnSpPr>
        <p:spPr>
          <a:xfrm rot="10800000">
            <a:off x="1774952" y="1084033"/>
            <a:ext cx="2893785" cy="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"/>
          <p:cNvSpPr/>
          <p:nvPr/>
        </p:nvSpPr>
        <p:spPr>
          <a:xfrm>
            <a:off x="4572000" y="956948"/>
            <a:ext cx="1768928" cy="3175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100" b="1">
                <a:solidFill>
                  <a:schemeClr val="dk1"/>
                </a:solidFill>
              </a:rPr>
              <a:t>오목판 초기화 메서드</a:t>
            </a:r>
            <a:endParaRPr lang="ko-KR" altLang="en-US" sz="1100" b="1">
              <a:solidFill>
                <a:schemeClr val="dk1"/>
              </a:solidFill>
            </a:endParaRPr>
          </a:p>
        </p:txBody>
      </p:sp>
      <p:sp>
        <p:nvSpPr>
          <p:cNvPr id="323" name="직사각형 191"/>
          <p:cNvSpPr/>
          <p:nvPr/>
        </p:nvSpPr>
        <p:spPr>
          <a:xfrm>
            <a:off x="904991" y="2906582"/>
            <a:ext cx="991300" cy="1787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325" name=""/>
          <p:cNvCxnSpPr/>
          <p:nvPr/>
        </p:nvCxnSpPr>
        <p:spPr>
          <a:xfrm rot="10800000" flipV="1">
            <a:off x="1927351" y="2947255"/>
            <a:ext cx="3065166" cy="2932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"/>
          <p:cNvSpPr/>
          <p:nvPr/>
        </p:nvSpPr>
        <p:spPr>
          <a:xfrm>
            <a:off x="4834304" y="2840334"/>
            <a:ext cx="1768928" cy="3175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>
                <a:solidFill>
                  <a:schemeClr val="dk1"/>
                </a:solidFill>
              </a:rPr>
              <a:t>승자 체크 메서드</a:t>
            </a:r>
            <a:endParaRPr lang="ko-KR" altLang="en-US" sz="1100" b="1">
              <a:solidFill>
                <a:schemeClr val="dk1"/>
              </a:solidFill>
            </a:endParaRPr>
          </a:p>
        </p:txBody>
      </p:sp>
      <p:sp>
        <p:nvSpPr>
          <p:cNvPr id="328" name="직사각형 191"/>
          <p:cNvSpPr/>
          <p:nvPr/>
        </p:nvSpPr>
        <p:spPr>
          <a:xfrm>
            <a:off x="626935" y="1831723"/>
            <a:ext cx="2072021" cy="1787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329" name=""/>
          <p:cNvCxnSpPr/>
          <p:nvPr/>
        </p:nvCxnSpPr>
        <p:spPr>
          <a:xfrm rot="10800000">
            <a:off x="2696678" y="1914173"/>
            <a:ext cx="2893785" cy="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"/>
          <p:cNvSpPr/>
          <p:nvPr/>
        </p:nvSpPr>
        <p:spPr>
          <a:xfrm>
            <a:off x="5169876" y="1792950"/>
            <a:ext cx="1539962" cy="3175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>
                <a:solidFill>
                  <a:schemeClr val="dk1"/>
                </a:solidFill>
              </a:rPr>
              <a:t>랭킹저장 메서드</a:t>
            </a:r>
            <a:endParaRPr lang="ko-KR" altLang="en-US" sz="1100" b="1">
              <a:solidFill>
                <a:schemeClr val="dk1"/>
              </a:solidFill>
            </a:endParaRPr>
          </a:p>
        </p:txBody>
      </p:sp>
      <p:sp>
        <p:nvSpPr>
          <p:cNvPr id="331" name="직사각형 191"/>
          <p:cNvSpPr/>
          <p:nvPr/>
        </p:nvSpPr>
        <p:spPr>
          <a:xfrm>
            <a:off x="837584" y="3681771"/>
            <a:ext cx="1284377" cy="2336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332" name=""/>
          <p:cNvCxnSpPr/>
          <p:nvPr/>
        </p:nvCxnSpPr>
        <p:spPr>
          <a:xfrm rot="10800000" flipV="1">
            <a:off x="2125544" y="3768237"/>
            <a:ext cx="3065166" cy="2932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"/>
          <p:cNvSpPr/>
          <p:nvPr/>
        </p:nvSpPr>
        <p:spPr>
          <a:xfrm>
            <a:off x="4977547" y="3661316"/>
            <a:ext cx="2025370" cy="3175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>
                <a:solidFill>
                  <a:schemeClr val="dk1"/>
                </a:solidFill>
              </a:rPr>
              <a:t>플레이어 차례변경 메서드</a:t>
            </a:r>
            <a:endParaRPr lang="ko-KR" altLang="en-US" sz="1100" b="1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1">
            <a:alpha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7"/>
          <p:cNvSpPr txBox="1"/>
          <p:nvPr/>
        </p:nvSpPr>
        <p:spPr>
          <a:xfrm>
            <a:off x="251519" y="135098"/>
            <a:ext cx="2860415" cy="409277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4</a:t>
            </a:r>
            <a:r>
              <a:rPr lang="ko" sz="22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  <a:r>
              <a:rPr lang="ko-KR" altLang="en-US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주요 서비스화면</a:t>
            </a:r>
            <a:r>
              <a:rPr lang="en-US" altLang="ko-KR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-</a:t>
            </a:r>
            <a:endParaRPr lang="en-US" altLang="ko-KR" sz="22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17" name="Google Shape;314;p37"/>
          <p:cNvSpPr txBox="1"/>
          <p:nvPr/>
        </p:nvSpPr>
        <p:spPr>
          <a:xfrm>
            <a:off x="2686765" y="252428"/>
            <a:ext cx="1733903" cy="248861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오목게임</a:t>
            </a:r>
            <a:r>
              <a:rPr lang="en-US" altLang="ko-KR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연속체크 체크</a:t>
            </a:r>
            <a:endParaRPr lang="ko-KR" altLang="en-US" sz="11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33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7303" y="617013"/>
            <a:ext cx="4154571" cy="3442381"/>
          </a:xfrm>
          <a:prstGeom prst="rect">
            <a:avLst/>
          </a:prstGeom>
        </p:spPr>
      </p:pic>
      <p:pic>
        <p:nvPicPr>
          <p:cNvPr id="33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388897" y="626172"/>
            <a:ext cx="4352122" cy="3442380"/>
          </a:xfrm>
          <a:prstGeom prst="rect">
            <a:avLst/>
          </a:prstGeom>
        </p:spPr>
      </p:pic>
      <p:sp>
        <p:nvSpPr>
          <p:cNvPr id="333" name="직사각형 191"/>
          <p:cNvSpPr/>
          <p:nvPr/>
        </p:nvSpPr>
        <p:spPr>
          <a:xfrm>
            <a:off x="8210300" y="805955"/>
            <a:ext cx="450940" cy="1604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4" name="직사각형 191"/>
          <p:cNvSpPr/>
          <p:nvPr/>
        </p:nvSpPr>
        <p:spPr>
          <a:xfrm>
            <a:off x="8045444" y="1703503"/>
            <a:ext cx="460099" cy="1695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5" name="직사각형 191"/>
          <p:cNvSpPr/>
          <p:nvPr/>
        </p:nvSpPr>
        <p:spPr>
          <a:xfrm>
            <a:off x="8115417" y="2571750"/>
            <a:ext cx="460099" cy="1695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6" name="직사각형 191"/>
          <p:cNvSpPr/>
          <p:nvPr/>
        </p:nvSpPr>
        <p:spPr>
          <a:xfrm>
            <a:off x="8124574" y="3486144"/>
            <a:ext cx="460099" cy="1695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7" name=""/>
          <p:cNvSpPr/>
          <p:nvPr/>
        </p:nvSpPr>
        <p:spPr>
          <a:xfrm>
            <a:off x="6184583" y="2021916"/>
            <a:ext cx="1539962" cy="317500"/>
          </a:xfrm>
          <a:prstGeom prst="rect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100">
                <a:solidFill>
                  <a:schemeClr val="lt1"/>
                </a:solidFill>
              </a:rPr>
              <a:t>i</a:t>
            </a:r>
            <a:r>
              <a:rPr lang="ko-KR" altLang="en-US" sz="1100">
                <a:solidFill>
                  <a:schemeClr val="lt1"/>
                </a:solidFill>
              </a:rPr>
              <a:t>값과 </a:t>
            </a:r>
            <a:r>
              <a:rPr lang="en-US" altLang="ko-KR" sz="1100">
                <a:solidFill>
                  <a:schemeClr val="lt1"/>
                </a:solidFill>
              </a:rPr>
              <a:t>j</a:t>
            </a:r>
            <a:r>
              <a:rPr lang="ko-KR" altLang="en-US" sz="1100">
                <a:solidFill>
                  <a:schemeClr val="lt1"/>
                </a:solidFill>
              </a:rPr>
              <a:t>값이 규칙적</a:t>
            </a:r>
            <a:endParaRPr lang="ko-KR" altLang="en-US" sz="11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1">
            <a:alpha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7"/>
          <p:cNvSpPr txBox="1"/>
          <p:nvPr/>
        </p:nvSpPr>
        <p:spPr>
          <a:xfrm>
            <a:off x="251519" y="135097"/>
            <a:ext cx="3226761" cy="409278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4</a:t>
            </a:r>
            <a:r>
              <a:rPr lang="ko" sz="22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  <a:r>
              <a:rPr lang="ko-KR" altLang="en-US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오목 주요 서비스화면</a:t>
            </a:r>
            <a:r>
              <a:rPr lang="en-US" altLang="ko-KR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-</a:t>
            </a:r>
            <a:endParaRPr lang="en-US" altLang="ko-KR" sz="22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17" name="Google Shape;314;p37"/>
          <p:cNvSpPr txBox="1"/>
          <p:nvPr/>
        </p:nvSpPr>
        <p:spPr>
          <a:xfrm>
            <a:off x="3275349" y="216565"/>
            <a:ext cx="1733901" cy="248260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승자체크</a:t>
            </a:r>
            <a:r>
              <a:rPr lang="en-US" altLang="ko-KR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(5</a:t>
            </a: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칸연속</a:t>
            </a:r>
            <a:r>
              <a:rPr lang="en-US" altLang="ko-KR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)</a:t>
            </a:r>
            <a:endParaRPr lang="en-US" altLang="ko-KR" sz="11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34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1303" y="713094"/>
            <a:ext cx="5966322" cy="3717312"/>
          </a:xfrm>
          <a:prstGeom prst="rect">
            <a:avLst/>
          </a:prstGeom>
        </p:spPr>
      </p:pic>
      <p:sp>
        <p:nvSpPr>
          <p:cNvPr id="344" name="직사각형 191"/>
          <p:cNvSpPr/>
          <p:nvPr/>
        </p:nvSpPr>
        <p:spPr>
          <a:xfrm>
            <a:off x="223954" y="741843"/>
            <a:ext cx="4453271" cy="3527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5" name="직사각형 191"/>
          <p:cNvSpPr/>
          <p:nvPr/>
        </p:nvSpPr>
        <p:spPr>
          <a:xfrm>
            <a:off x="458782" y="4035662"/>
            <a:ext cx="1769785" cy="2153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346" name=""/>
          <p:cNvCxnSpPr/>
          <p:nvPr/>
        </p:nvCxnSpPr>
        <p:spPr>
          <a:xfrm rot="10800000">
            <a:off x="4674948" y="934192"/>
            <a:ext cx="1696728" cy="118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"/>
          <p:cNvCxnSpPr/>
          <p:nvPr/>
        </p:nvCxnSpPr>
        <p:spPr>
          <a:xfrm rot="10800000" flipV="1">
            <a:off x="2253766" y="4124141"/>
            <a:ext cx="3998848" cy="122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"/>
          <p:cNvSpPr/>
          <p:nvPr/>
        </p:nvSpPr>
        <p:spPr>
          <a:xfrm>
            <a:off x="6409593" y="898700"/>
            <a:ext cx="1768928" cy="3175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>
                <a:solidFill>
                  <a:schemeClr val="dk1"/>
                </a:solidFill>
              </a:rPr>
              <a:t>가로 </a:t>
            </a:r>
            <a:r>
              <a:rPr lang="en-US" altLang="ko-KR" sz="1000" b="1">
                <a:solidFill>
                  <a:schemeClr val="dk1"/>
                </a:solidFill>
              </a:rPr>
              <a:t>,</a:t>
            </a:r>
            <a:r>
              <a:rPr lang="ko-KR" altLang="en-US" sz="1000" b="1">
                <a:solidFill>
                  <a:schemeClr val="dk1"/>
                </a:solidFill>
              </a:rPr>
              <a:t> 세로 </a:t>
            </a:r>
            <a:r>
              <a:rPr lang="en-US" altLang="ko-KR" sz="1000" b="1">
                <a:solidFill>
                  <a:schemeClr val="dk1"/>
                </a:solidFill>
              </a:rPr>
              <a:t>,</a:t>
            </a:r>
            <a:r>
              <a:rPr lang="ko-KR" altLang="en-US" sz="1000" b="1">
                <a:solidFill>
                  <a:schemeClr val="dk1"/>
                </a:solidFill>
              </a:rPr>
              <a:t> 각 대각선비교</a:t>
            </a:r>
            <a:endParaRPr lang="ko-KR" altLang="en-US" sz="1000" b="1">
              <a:solidFill>
                <a:schemeClr val="dk1"/>
              </a:solidFill>
            </a:endParaRPr>
          </a:p>
        </p:txBody>
      </p:sp>
      <p:sp>
        <p:nvSpPr>
          <p:cNvPr id="349" name=""/>
          <p:cNvSpPr/>
          <p:nvPr/>
        </p:nvSpPr>
        <p:spPr>
          <a:xfrm>
            <a:off x="6253896" y="3884421"/>
            <a:ext cx="2181068" cy="418245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>
                <a:solidFill>
                  <a:schemeClr val="dk1"/>
                </a:solidFill>
              </a:rPr>
              <a:t>게임을 실행시키는</a:t>
            </a:r>
            <a:r>
              <a:rPr lang="en-US" altLang="ko-KR" sz="1100" b="1">
                <a:solidFill>
                  <a:schemeClr val="dk1"/>
                </a:solidFill>
              </a:rPr>
              <a:t>boolean</a:t>
            </a:r>
            <a:r>
              <a:rPr lang="ko-KR" altLang="en-US" sz="1100" b="1">
                <a:solidFill>
                  <a:schemeClr val="dk1"/>
                </a:solidFill>
              </a:rPr>
              <a:t>타입 변수</a:t>
            </a:r>
            <a:endParaRPr lang="ko-KR" altLang="en-US" sz="1100" b="1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1">
            <a:alpha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7"/>
          <p:cNvSpPr txBox="1"/>
          <p:nvPr/>
        </p:nvSpPr>
        <p:spPr>
          <a:xfrm>
            <a:off x="251519" y="135097"/>
            <a:ext cx="3345823" cy="409278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4</a:t>
            </a:r>
            <a:r>
              <a:rPr lang="ko" sz="22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  <a:r>
              <a:rPr lang="ko-KR" altLang="en-US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오목 주요 서비스화면</a:t>
            </a:r>
            <a:r>
              <a:rPr lang="en-US" altLang="ko-KR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-</a:t>
            </a:r>
            <a:endParaRPr lang="en-US" altLang="ko-KR" sz="22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17" name="Google Shape;314;p37"/>
          <p:cNvSpPr txBox="1"/>
          <p:nvPr/>
        </p:nvSpPr>
        <p:spPr>
          <a:xfrm>
            <a:off x="3338688" y="225724"/>
            <a:ext cx="818036" cy="248260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오목게임</a:t>
            </a:r>
            <a:r>
              <a:rPr lang="en-US" altLang="ko-KR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endParaRPr lang="en-US" altLang="ko-KR" sz="11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33" name=""/>
          <p:cNvSpPr/>
          <p:nvPr/>
        </p:nvSpPr>
        <p:spPr>
          <a:xfrm>
            <a:off x="4572000" y="3053990"/>
            <a:ext cx="2025370" cy="3175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>
                <a:solidFill>
                  <a:schemeClr val="dk1"/>
                </a:solidFill>
              </a:rPr>
              <a:t>최종 출력</a:t>
            </a:r>
            <a:endParaRPr lang="ko-KR" altLang="en-US" sz="1100" b="1">
              <a:solidFill>
                <a:schemeClr val="dk1"/>
              </a:solidFill>
            </a:endParaRPr>
          </a:p>
        </p:txBody>
      </p:sp>
      <p:pic>
        <p:nvPicPr>
          <p:cNvPr id="34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0250" y="661369"/>
            <a:ext cx="3534268" cy="3600952"/>
          </a:xfrm>
          <a:prstGeom prst="rect">
            <a:avLst/>
          </a:prstGeom>
        </p:spPr>
      </p:pic>
      <p:pic>
        <p:nvPicPr>
          <p:cNvPr id="34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130820" y="682183"/>
            <a:ext cx="4420216" cy="1305107"/>
          </a:xfrm>
          <a:prstGeom prst="rect">
            <a:avLst/>
          </a:prstGeom>
        </p:spPr>
      </p:pic>
      <p:cxnSp>
        <p:nvCxnSpPr>
          <p:cNvPr id="344" name=""/>
          <p:cNvCxnSpPr/>
          <p:nvPr/>
        </p:nvCxnSpPr>
        <p:spPr>
          <a:xfrm rot="16200000" flipH="1">
            <a:off x="756094" y="1236106"/>
            <a:ext cx="1816925" cy="158419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1">
            <a:alpha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7"/>
          <p:cNvSpPr txBox="1"/>
          <p:nvPr/>
        </p:nvSpPr>
        <p:spPr>
          <a:xfrm>
            <a:off x="251519" y="135097"/>
            <a:ext cx="3386224" cy="409278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4</a:t>
            </a:r>
            <a:r>
              <a:rPr lang="ko" sz="22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  <a:r>
              <a:rPr lang="ko-KR" altLang="en-US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체스 주요 서비스화면</a:t>
            </a:r>
            <a:r>
              <a:rPr lang="en-US" altLang="ko-KR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-</a:t>
            </a:r>
            <a:endParaRPr lang="en-US" altLang="ko-KR" sz="22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17" name="Google Shape;314;p37"/>
          <p:cNvSpPr txBox="1"/>
          <p:nvPr/>
        </p:nvSpPr>
        <p:spPr>
          <a:xfrm>
            <a:off x="3350985" y="234625"/>
            <a:ext cx="1221015" cy="248260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체스게임 </a:t>
            </a:r>
            <a:r>
              <a:rPr lang="en-US" altLang="ko-KR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main</a:t>
            </a: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문</a:t>
            </a:r>
            <a:endParaRPr lang="ko-KR" altLang="en-US" sz="11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33" name=""/>
          <p:cNvSpPr/>
          <p:nvPr/>
        </p:nvSpPr>
        <p:spPr>
          <a:xfrm>
            <a:off x="4895119" y="1481557"/>
            <a:ext cx="2428351" cy="3175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>
                <a:solidFill>
                  <a:schemeClr val="dk1"/>
                </a:solidFill>
              </a:rPr>
              <a:t>전체게임 진행여부 조건</a:t>
            </a:r>
            <a:endParaRPr lang="ko-KR" altLang="en-US" sz="1100" b="1">
              <a:solidFill>
                <a:schemeClr val="dk1"/>
              </a:solidFill>
            </a:endParaRPr>
          </a:p>
        </p:txBody>
      </p:sp>
      <p:pic>
        <p:nvPicPr>
          <p:cNvPr id="34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61362" y="841651"/>
            <a:ext cx="4210637" cy="3038899"/>
          </a:xfrm>
          <a:prstGeom prst="rect">
            <a:avLst/>
          </a:prstGeom>
        </p:spPr>
      </p:pic>
      <p:sp>
        <p:nvSpPr>
          <p:cNvPr id="341" name="직사각형 191"/>
          <p:cNvSpPr/>
          <p:nvPr/>
        </p:nvSpPr>
        <p:spPr>
          <a:xfrm>
            <a:off x="1322993" y="1556963"/>
            <a:ext cx="844761" cy="1604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342" name=""/>
          <p:cNvCxnSpPr>
            <a:stCxn id="333" idx="1"/>
          </p:cNvCxnSpPr>
          <p:nvPr/>
        </p:nvCxnSpPr>
        <p:spPr>
          <a:xfrm rot="10800000">
            <a:off x="2198815" y="1636104"/>
            <a:ext cx="2696304" cy="420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직사각형 191"/>
          <p:cNvSpPr/>
          <p:nvPr/>
        </p:nvSpPr>
        <p:spPr>
          <a:xfrm>
            <a:off x="1383807" y="2185613"/>
            <a:ext cx="844761" cy="1604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344" name=""/>
          <p:cNvCxnSpPr>
            <a:stCxn id="348" idx="1"/>
          </p:cNvCxnSpPr>
          <p:nvPr/>
        </p:nvCxnSpPr>
        <p:spPr>
          <a:xfrm rot="10800000">
            <a:off x="2305421" y="2301389"/>
            <a:ext cx="2628896" cy="2703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직사각형 191"/>
          <p:cNvSpPr/>
          <p:nvPr/>
        </p:nvSpPr>
        <p:spPr>
          <a:xfrm>
            <a:off x="1096591" y="1989984"/>
            <a:ext cx="1128679" cy="1604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346" name=""/>
          <p:cNvCxnSpPr>
            <a:stCxn id="347" idx="1"/>
          </p:cNvCxnSpPr>
          <p:nvPr/>
        </p:nvCxnSpPr>
        <p:spPr>
          <a:xfrm rot="10800000" flipV="1">
            <a:off x="2265489" y="2076625"/>
            <a:ext cx="2690442" cy="3829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"/>
          <p:cNvSpPr/>
          <p:nvPr/>
        </p:nvSpPr>
        <p:spPr>
          <a:xfrm>
            <a:off x="4955932" y="1917875"/>
            <a:ext cx="2428351" cy="3175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>
                <a:solidFill>
                  <a:schemeClr val="dk1"/>
                </a:solidFill>
              </a:rPr>
              <a:t>말 움직이는 메서드</a:t>
            </a:r>
            <a:endParaRPr lang="ko-KR" altLang="en-US" sz="1100" b="1">
              <a:solidFill>
                <a:schemeClr val="dk1"/>
              </a:solidFill>
            </a:endParaRPr>
          </a:p>
        </p:txBody>
      </p:sp>
      <p:sp>
        <p:nvSpPr>
          <p:cNvPr id="348" name=""/>
          <p:cNvSpPr/>
          <p:nvPr/>
        </p:nvSpPr>
        <p:spPr>
          <a:xfrm>
            <a:off x="4934318" y="2413000"/>
            <a:ext cx="2428351" cy="3175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>
                <a:solidFill>
                  <a:schemeClr val="dk1"/>
                </a:solidFill>
              </a:rPr>
              <a:t>말 움직임 참</a:t>
            </a:r>
            <a:r>
              <a:rPr lang="en-US" altLang="ko-KR" sz="1100" b="1">
                <a:solidFill>
                  <a:schemeClr val="dk1"/>
                </a:solidFill>
              </a:rPr>
              <a:t>/</a:t>
            </a:r>
            <a:r>
              <a:rPr lang="ko-KR" altLang="en-US" sz="1100" b="1">
                <a:solidFill>
                  <a:schemeClr val="dk1"/>
                </a:solidFill>
              </a:rPr>
              <a:t>거짓 여부 체크 메서드</a:t>
            </a:r>
            <a:endParaRPr lang="ko-KR" altLang="en-US" sz="1100" b="1">
              <a:solidFill>
                <a:schemeClr val="dk1"/>
              </a:solidFill>
            </a:endParaRPr>
          </a:p>
        </p:txBody>
      </p:sp>
      <p:sp>
        <p:nvSpPr>
          <p:cNvPr id="349" name="직사각형 191"/>
          <p:cNvSpPr/>
          <p:nvPr/>
        </p:nvSpPr>
        <p:spPr>
          <a:xfrm>
            <a:off x="1078274" y="3024912"/>
            <a:ext cx="844761" cy="1604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350" name=""/>
          <p:cNvCxnSpPr>
            <a:stCxn id="351" idx="1"/>
          </p:cNvCxnSpPr>
          <p:nvPr/>
        </p:nvCxnSpPr>
        <p:spPr>
          <a:xfrm rot="10800000">
            <a:off x="1966551" y="3116521"/>
            <a:ext cx="3083532" cy="1976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"/>
          <p:cNvSpPr/>
          <p:nvPr/>
        </p:nvSpPr>
        <p:spPr>
          <a:xfrm>
            <a:off x="5050083" y="2977539"/>
            <a:ext cx="2428351" cy="3175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>
                <a:solidFill>
                  <a:schemeClr val="dk1"/>
                </a:solidFill>
              </a:rPr>
              <a:t>게임종료체크 메서드</a:t>
            </a:r>
            <a:r>
              <a:rPr lang="en-US" altLang="ko-KR" sz="1100" b="1">
                <a:solidFill>
                  <a:schemeClr val="dk1"/>
                </a:solidFill>
              </a:rPr>
              <a:t>(</a:t>
            </a:r>
            <a:r>
              <a:rPr lang="ko-KR" altLang="en-US" sz="1100" b="1">
                <a:solidFill>
                  <a:schemeClr val="dk1"/>
                </a:solidFill>
              </a:rPr>
              <a:t>킹 존재여부</a:t>
            </a:r>
            <a:r>
              <a:rPr lang="en-US" altLang="ko-KR" sz="1100" b="1">
                <a:solidFill>
                  <a:schemeClr val="dk1"/>
                </a:solidFill>
              </a:rPr>
              <a:t>)</a:t>
            </a:r>
            <a:endParaRPr lang="en-US" altLang="ko-KR" sz="1100" b="1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1">
            <a:alpha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7"/>
          <p:cNvSpPr txBox="1"/>
          <p:nvPr/>
        </p:nvSpPr>
        <p:spPr>
          <a:xfrm>
            <a:off x="251519" y="135097"/>
            <a:ext cx="2860415" cy="409278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4</a:t>
            </a:r>
            <a:r>
              <a:rPr lang="ko" sz="22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  <a:r>
              <a:rPr lang="ko-KR" altLang="en-US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주요 서비스화면</a:t>
            </a:r>
            <a:r>
              <a:rPr lang="en-US" altLang="ko-KR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-</a:t>
            </a:r>
            <a:endParaRPr lang="en-US" altLang="ko-KR" sz="22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17" name="Google Shape;314;p37"/>
          <p:cNvSpPr txBox="1"/>
          <p:nvPr/>
        </p:nvSpPr>
        <p:spPr>
          <a:xfrm>
            <a:off x="2742863" y="234625"/>
            <a:ext cx="1733901" cy="248260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changeLocal</a:t>
            </a: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메서드 설명</a:t>
            </a:r>
            <a:endParaRPr lang="ko-KR" altLang="en-US" sz="11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20" name=""/>
          <p:cNvSpPr/>
          <p:nvPr/>
        </p:nvSpPr>
        <p:spPr>
          <a:xfrm>
            <a:off x="5066567" y="1542928"/>
            <a:ext cx="3078616" cy="3175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100" b="1">
                <a:solidFill>
                  <a:schemeClr val="dk1"/>
                </a:solidFill>
              </a:rPr>
              <a:t>현재 행과 열</a:t>
            </a:r>
            <a:endParaRPr lang="ko-KR" altLang="en-US" sz="1100" b="1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1100" b="1">
                <a:solidFill>
                  <a:schemeClr val="dk1"/>
                </a:solidFill>
              </a:rPr>
              <a:t>이동할 행과 열을 각각의 변수의 저장</a:t>
            </a:r>
            <a:endParaRPr lang="ko-KR" altLang="en-US" sz="1100" b="1">
              <a:solidFill>
                <a:schemeClr val="dk1"/>
              </a:solidFill>
            </a:endParaRPr>
          </a:p>
        </p:txBody>
      </p:sp>
      <p:sp>
        <p:nvSpPr>
          <p:cNvPr id="328" name="직사각형 191"/>
          <p:cNvSpPr/>
          <p:nvPr/>
        </p:nvSpPr>
        <p:spPr>
          <a:xfrm>
            <a:off x="599459" y="1538646"/>
            <a:ext cx="1641564" cy="1604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3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98253" y="669826"/>
            <a:ext cx="4572638" cy="3162741"/>
          </a:xfrm>
          <a:prstGeom prst="rect">
            <a:avLst/>
          </a:prstGeom>
        </p:spPr>
      </p:pic>
      <p:sp>
        <p:nvSpPr>
          <p:cNvPr id="336" name="직사각형 191"/>
          <p:cNvSpPr/>
          <p:nvPr/>
        </p:nvSpPr>
        <p:spPr>
          <a:xfrm>
            <a:off x="638658" y="1541210"/>
            <a:ext cx="1577453" cy="1604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8" name="직사각형 191"/>
          <p:cNvSpPr/>
          <p:nvPr/>
        </p:nvSpPr>
        <p:spPr>
          <a:xfrm>
            <a:off x="690313" y="1977528"/>
            <a:ext cx="1577453" cy="1604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9" name="직사각형 191"/>
          <p:cNvSpPr/>
          <p:nvPr/>
        </p:nvSpPr>
        <p:spPr>
          <a:xfrm>
            <a:off x="989252" y="3210650"/>
            <a:ext cx="1843054" cy="1695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0" name="직사각형 191"/>
          <p:cNvSpPr/>
          <p:nvPr/>
        </p:nvSpPr>
        <p:spPr>
          <a:xfrm>
            <a:off x="958479" y="3628650"/>
            <a:ext cx="1843054" cy="1695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1">
            <a:alpha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7"/>
          <p:cNvSpPr txBox="1"/>
          <p:nvPr/>
        </p:nvSpPr>
        <p:spPr>
          <a:xfrm>
            <a:off x="251519" y="135097"/>
            <a:ext cx="2860415" cy="409278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4</a:t>
            </a:r>
            <a:r>
              <a:rPr lang="ko" sz="22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  <a:r>
              <a:rPr lang="ko-KR" altLang="en-US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주요 서비스화면</a:t>
            </a:r>
            <a:r>
              <a:rPr lang="en-US" altLang="ko-KR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-</a:t>
            </a:r>
            <a:endParaRPr lang="en-US" altLang="ko-KR" sz="22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17" name="Google Shape;314;p37"/>
          <p:cNvSpPr txBox="1"/>
          <p:nvPr/>
        </p:nvSpPr>
        <p:spPr>
          <a:xfrm>
            <a:off x="2689452" y="225723"/>
            <a:ext cx="1733901" cy="248260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changeLocal</a:t>
            </a: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메서드 설명</a:t>
            </a:r>
            <a:r>
              <a:rPr lang="en-US" altLang="ko-KR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endParaRPr lang="en-US" altLang="ko-KR" sz="11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20" name=""/>
          <p:cNvSpPr/>
          <p:nvPr/>
        </p:nvSpPr>
        <p:spPr>
          <a:xfrm>
            <a:off x="5661880" y="1405722"/>
            <a:ext cx="2629842" cy="757115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100" b="1">
                <a:solidFill>
                  <a:schemeClr val="dk1"/>
                </a:solidFill>
              </a:rPr>
              <a:t>폰 </a:t>
            </a:r>
            <a:r>
              <a:rPr lang="en-US" altLang="ko-KR" sz="1100" b="1">
                <a:solidFill>
                  <a:schemeClr val="dk1"/>
                </a:solidFill>
              </a:rPr>
              <a:t>,</a:t>
            </a:r>
            <a:r>
              <a:rPr lang="ko-KR" altLang="en-US" sz="1100" b="1">
                <a:solidFill>
                  <a:schemeClr val="dk1"/>
                </a:solidFill>
              </a:rPr>
              <a:t> 록 </a:t>
            </a:r>
            <a:r>
              <a:rPr lang="en-US" altLang="ko-KR" sz="1100" b="1">
                <a:solidFill>
                  <a:schemeClr val="dk1"/>
                </a:solidFill>
              </a:rPr>
              <a:t>,</a:t>
            </a:r>
            <a:r>
              <a:rPr lang="ko-KR" altLang="en-US" sz="1100" b="1">
                <a:solidFill>
                  <a:schemeClr val="dk1"/>
                </a:solidFill>
              </a:rPr>
              <a:t> 나이트 </a:t>
            </a:r>
            <a:r>
              <a:rPr lang="en-US" altLang="ko-KR" sz="1100" b="1">
                <a:solidFill>
                  <a:schemeClr val="dk1"/>
                </a:solidFill>
              </a:rPr>
              <a:t>,</a:t>
            </a:r>
            <a:r>
              <a:rPr lang="ko-KR" altLang="en-US" sz="1100" b="1">
                <a:solidFill>
                  <a:schemeClr val="dk1"/>
                </a:solidFill>
              </a:rPr>
              <a:t> 비숍 </a:t>
            </a:r>
            <a:r>
              <a:rPr lang="en-US" altLang="ko-KR" sz="1100" b="1">
                <a:solidFill>
                  <a:schemeClr val="dk1"/>
                </a:solidFill>
              </a:rPr>
              <a:t>,</a:t>
            </a:r>
            <a:r>
              <a:rPr lang="ko-KR" altLang="en-US" sz="1100" b="1">
                <a:solidFill>
                  <a:schemeClr val="dk1"/>
                </a:solidFill>
              </a:rPr>
              <a:t> 퀸 </a:t>
            </a:r>
            <a:r>
              <a:rPr lang="en-US" altLang="ko-KR" sz="1100" b="1">
                <a:solidFill>
                  <a:schemeClr val="dk1"/>
                </a:solidFill>
              </a:rPr>
              <a:t>,</a:t>
            </a:r>
            <a:r>
              <a:rPr lang="ko-KR" altLang="en-US" sz="1100" b="1">
                <a:solidFill>
                  <a:schemeClr val="dk1"/>
                </a:solidFill>
              </a:rPr>
              <a:t> 킹 각 말의 현재 행 </a:t>
            </a:r>
            <a:r>
              <a:rPr lang="en-US" altLang="ko-KR" sz="1100" b="1">
                <a:solidFill>
                  <a:schemeClr val="dk1"/>
                </a:solidFill>
              </a:rPr>
              <a:t>,</a:t>
            </a:r>
            <a:r>
              <a:rPr lang="ko-KR" altLang="en-US" sz="1100" b="1">
                <a:solidFill>
                  <a:schemeClr val="dk1"/>
                </a:solidFill>
              </a:rPr>
              <a:t> 열 </a:t>
            </a:r>
            <a:endParaRPr lang="ko-KR" altLang="en-US" sz="1100" b="1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1100" b="1">
                <a:solidFill>
                  <a:schemeClr val="dk1"/>
                </a:solidFill>
              </a:rPr>
              <a:t>이동할 행 열을 </a:t>
            </a:r>
            <a:endParaRPr lang="ko-KR" altLang="en-US" sz="1100" b="1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1100" b="1">
                <a:solidFill>
                  <a:schemeClr val="dk1"/>
                </a:solidFill>
              </a:rPr>
              <a:t>인자값으로 넘겨줌</a:t>
            </a:r>
            <a:endParaRPr lang="ko-KR" altLang="en-US" sz="1100" b="1">
              <a:solidFill>
                <a:schemeClr val="dk1"/>
              </a:solidFill>
            </a:endParaRPr>
          </a:p>
        </p:txBody>
      </p:sp>
      <p:pic>
        <p:nvPicPr>
          <p:cNvPr id="33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5154" y="773906"/>
            <a:ext cx="5390782" cy="3893343"/>
          </a:xfrm>
          <a:prstGeom prst="rect">
            <a:avLst/>
          </a:prstGeom>
        </p:spPr>
      </p:pic>
      <p:sp>
        <p:nvSpPr>
          <p:cNvPr id="335" name="직사각형 191"/>
          <p:cNvSpPr/>
          <p:nvPr/>
        </p:nvSpPr>
        <p:spPr>
          <a:xfrm>
            <a:off x="974964" y="1382949"/>
            <a:ext cx="2053703" cy="132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6" name="직사각형 191"/>
          <p:cNvSpPr/>
          <p:nvPr/>
        </p:nvSpPr>
        <p:spPr>
          <a:xfrm>
            <a:off x="989984" y="1681888"/>
            <a:ext cx="2053703" cy="132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7" name="직사각형 191"/>
          <p:cNvSpPr/>
          <p:nvPr/>
        </p:nvSpPr>
        <p:spPr>
          <a:xfrm>
            <a:off x="971667" y="1984123"/>
            <a:ext cx="2209401" cy="1421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8" name="직사각형 191"/>
          <p:cNvSpPr/>
          <p:nvPr/>
        </p:nvSpPr>
        <p:spPr>
          <a:xfrm>
            <a:off x="950053" y="2429643"/>
            <a:ext cx="2209401" cy="1421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9" name="직사각형 191"/>
          <p:cNvSpPr/>
          <p:nvPr/>
        </p:nvSpPr>
        <p:spPr>
          <a:xfrm>
            <a:off x="950053" y="2869215"/>
            <a:ext cx="2209401" cy="1421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0" name="직사각형 191"/>
          <p:cNvSpPr/>
          <p:nvPr/>
        </p:nvSpPr>
        <p:spPr>
          <a:xfrm>
            <a:off x="895101" y="3317990"/>
            <a:ext cx="2136131" cy="1421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1" name="직사각형 191"/>
          <p:cNvSpPr/>
          <p:nvPr/>
        </p:nvSpPr>
        <p:spPr>
          <a:xfrm>
            <a:off x="473803" y="4371235"/>
            <a:ext cx="1183631" cy="1329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2" name="직사각형 191"/>
          <p:cNvSpPr/>
          <p:nvPr/>
        </p:nvSpPr>
        <p:spPr>
          <a:xfrm>
            <a:off x="717790" y="3781784"/>
            <a:ext cx="826444" cy="1054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343" name=""/>
          <p:cNvCxnSpPr>
            <a:stCxn id="344" idx="1"/>
          </p:cNvCxnSpPr>
          <p:nvPr/>
        </p:nvCxnSpPr>
        <p:spPr>
          <a:xfrm rot="10800000" flipV="1">
            <a:off x="1591047" y="3731776"/>
            <a:ext cx="4049220" cy="899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"/>
          <p:cNvSpPr/>
          <p:nvPr/>
        </p:nvSpPr>
        <p:spPr>
          <a:xfrm>
            <a:off x="5640266" y="3536392"/>
            <a:ext cx="2629842" cy="39076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>
                <a:solidFill>
                  <a:schemeClr val="dk1"/>
                </a:solidFill>
              </a:rPr>
              <a:t>잘못 이동했을때 알리는 메서드</a:t>
            </a:r>
            <a:endParaRPr lang="ko-KR" altLang="en-US" sz="1100" b="1">
              <a:solidFill>
                <a:schemeClr val="dk1"/>
              </a:solidFill>
            </a:endParaRPr>
          </a:p>
        </p:txBody>
      </p:sp>
      <p:cxnSp>
        <p:nvCxnSpPr>
          <p:cNvPr id="345" name=""/>
          <p:cNvCxnSpPr/>
          <p:nvPr/>
        </p:nvCxnSpPr>
        <p:spPr>
          <a:xfrm rot="10800000" flipV="1">
            <a:off x="1725129" y="4378744"/>
            <a:ext cx="4049220" cy="899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"/>
          <p:cNvSpPr/>
          <p:nvPr/>
        </p:nvSpPr>
        <p:spPr>
          <a:xfrm>
            <a:off x="5783508" y="4183359"/>
            <a:ext cx="2629842" cy="39076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>
                <a:solidFill>
                  <a:schemeClr val="dk1"/>
                </a:solidFill>
              </a:rPr>
              <a:t>잘못 이동했을때 </a:t>
            </a:r>
            <a:r>
              <a:rPr lang="en-US" altLang="ko-KR" sz="1100" b="1">
                <a:solidFill>
                  <a:schemeClr val="dk1"/>
                </a:solidFill>
              </a:rPr>
              <a:t>boolean</a:t>
            </a:r>
            <a:r>
              <a:rPr lang="ko-KR" altLang="en-US" sz="1100" b="1">
                <a:solidFill>
                  <a:schemeClr val="dk1"/>
                </a:solidFill>
              </a:rPr>
              <a:t>타입 변수를 활용하여 다시 말의 이동을 선택</a:t>
            </a:r>
            <a:endParaRPr lang="ko-KR" altLang="en-US" sz="1100" b="1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/>
        </p:nvSpPr>
        <p:spPr>
          <a:xfrm>
            <a:off x="251520" y="135099"/>
            <a:ext cx="1511100" cy="341700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개발 환경</a:t>
            </a:r>
            <a:endParaRPr sz="1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3"/>
          <p:cNvSpPr/>
          <p:nvPr/>
        </p:nvSpPr>
        <p:spPr>
          <a:xfrm>
            <a:off x="738552" y="701101"/>
            <a:ext cx="5051700" cy="135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79125" tIns="395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맑은 고딕"/>
              <a:buNone/>
              <a:defRPr/>
            </a:pPr>
            <a:r>
              <a:rPr lang="ko" sz="16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- 운영체제 : </a:t>
            </a:r>
            <a:r>
              <a:rPr lang="ko" sz="16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Windows</a:t>
            </a:r>
            <a:r>
              <a:rPr lang="ko" sz="16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10</a:t>
            </a:r>
            <a:endParaRPr lang="ko" sz="16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맑은 고딕"/>
              <a:buNone/>
              <a:defRPr/>
            </a:pPr>
            <a:r>
              <a:rPr lang="ko" sz="16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- 메모리 : 8GB</a:t>
            </a:r>
            <a:endParaRPr lang="ko" sz="16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맑은 고딕"/>
              <a:buNone/>
              <a:defRPr/>
            </a:pPr>
            <a:r>
              <a:rPr lang="ko" sz="16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- </a:t>
            </a:r>
            <a:r>
              <a:rPr lang="ko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JDK</a:t>
            </a:r>
            <a:r>
              <a:rPr lang="ko" sz="16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: 1.8</a:t>
            </a:r>
            <a:endParaRPr lang="ko" sz="16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Helvetica Neue"/>
              <a:buNone/>
              <a:defRPr/>
            </a:pPr>
            <a:r>
              <a:rPr lang="ko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 IDE</a:t>
            </a:r>
            <a:r>
              <a:rPr lang="ko" sz="16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: </a:t>
            </a:r>
            <a:r>
              <a:rPr lang="ko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eclipse 2024-09 (4.33.0), IntelliJ(2024.3.2.2)</a:t>
            </a:r>
            <a:endParaRPr lang="ko" sz="16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맑은 고딕"/>
              <a:buNone/>
              <a:defRPr/>
            </a:pPr>
            <a:r>
              <a:rPr lang="ko" sz="16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- PPT폰트 : 영어(</a:t>
            </a:r>
            <a:r>
              <a:rPr lang="ko"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HELVETICA</a:t>
            </a:r>
            <a:r>
              <a:rPr lang="ko" sz="16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)</a:t>
            </a:r>
            <a:endParaRPr lang="ko" sz="16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굴림"/>
              <a:buNone/>
              <a:defRPr/>
            </a:pPr>
            <a:r>
              <a:rPr lang="ko" sz="1600" b="0" i="0" u="none" strike="noStrike" cap="none">
                <a:solidFill>
                  <a:schemeClr val="dk1"/>
                </a:solidFill>
                <a:latin typeface="굴림"/>
                <a:ea typeface="굴림"/>
                <a:cs typeface="굴림"/>
                <a:sym typeface="굴림"/>
              </a:rPr>
              <a:t>	</a:t>
            </a:r>
            <a:r>
              <a:rPr lang="ko" sz="16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   한글(맑은 고딕)</a:t>
            </a:r>
            <a:endParaRPr lang="ko" sz="16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굴림"/>
              <a:buNone/>
              <a:defRPr/>
            </a:pPr>
            <a:endParaRPr sz="1600" b="0" i="0" u="none" strike="noStrike" cap="none">
              <a:solidFill>
                <a:schemeClr val="dk1"/>
              </a:solidFill>
              <a:latin typeface="굴림"/>
              <a:ea typeface="굴림"/>
              <a:cs typeface="굴림"/>
              <a:sym typeface="굴림"/>
            </a:endParaRPr>
          </a:p>
          <a:p>
            <a:pPr marL="2413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굴림"/>
              <a:buNone/>
              <a:defRPr/>
            </a:pPr>
            <a:endParaRPr sz="1600" b="0" i="0" u="none" strike="noStrike" cap="none">
              <a:solidFill>
                <a:schemeClr val="dk1"/>
              </a:solidFill>
              <a:latin typeface="굴림"/>
              <a:ea typeface="굴림"/>
              <a:cs typeface="굴림"/>
              <a:sym typeface="굴림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 b="0" i="0" u="none" strike="noStrike" cap="none">
              <a:solidFill>
                <a:schemeClr val="dk1"/>
              </a:solidFill>
              <a:latin typeface="굴림"/>
              <a:ea typeface="굴림"/>
              <a:cs typeface="굴림"/>
              <a:sym typeface="굴림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굴림"/>
              <a:buNone/>
              <a:defRPr/>
            </a:pPr>
            <a:r>
              <a:rPr lang="ko" sz="1600" b="0" i="0" u="none" strike="noStrike" cap="none">
                <a:solidFill>
                  <a:schemeClr val="dk1"/>
                </a:solidFill>
                <a:latin typeface="굴림"/>
                <a:ea typeface="굴림"/>
                <a:cs typeface="굴림"/>
                <a:sym typeface="굴림"/>
              </a:rPr>
              <a:t> </a:t>
            </a:r>
            <a:endParaRPr sz="1600" b="0" i="0" u="none" strike="noStrike" cap="none">
              <a:solidFill>
                <a:schemeClr val="dk1"/>
              </a:solidFill>
              <a:latin typeface="굴림"/>
              <a:ea typeface="굴림"/>
              <a:cs typeface="굴림"/>
              <a:sym typeface="굴림"/>
            </a:endParaRPr>
          </a:p>
        </p:txBody>
      </p:sp>
      <p:pic>
        <p:nvPicPr>
          <p:cNvPr id="118" name="Google Shape;118;p23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2689025" y="2615251"/>
            <a:ext cx="3000375" cy="15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pic>
        <p:nvPicPr>
          <p:cNvPr id="119" name="Google Shape;119;p23"/>
          <p:cNvPicPr/>
          <p:nvPr/>
        </p:nvPicPr>
        <p:blipFill rotWithShape="1">
          <a:blip r:embed="rId4">
            <a:alphaModFix/>
          </a:blip>
          <a:stretch>
            <a:fillRect/>
          </a:stretch>
        </p:blipFill>
        <p:spPr>
          <a:xfrm>
            <a:off x="5689400" y="2615250"/>
            <a:ext cx="304500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3"/>
          <p:cNvPicPr/>
          <p:nvPr/>
        </p:nvPicPr>
        <p:blipFill rotWithShape="1">
          <a:blip r:embed="rId5">
            <a:alphaModFix/>
          </a:blip>
          <a:stretch>
            <a:fillRect/>
          </a:stretch>
        </p:blipFill>
        <p:spPr>
          <a:xfrm>
            <a:off x="545902" y="2615250"/>
            <a:ext cx="2143125" cy="2143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1">
            <a:alpha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7"/>
          <p:cNvSpPr txBox="1"/>
          <p:nvPr/>
        </p:nvSpPr>
        <p:spPr>
          <a:xfrm>
            <a:off x="251519" y="135097"/>
            <a:ext cx="2860415" cy="409278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4</a:t>
            </a:r>
            <a:r>
              <a:rPr lang="ko" sz="22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  <a:r>
              <a:rPr lang="ko-KR" altLang="en-US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주요 서비스화면 </a:t>
            </a:r>
            <a:r>
              <a:rPr lang="en-US" altLang="ko-KR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-</a:t>
            </a:r>
            <a:endParaRPr lang="en-US" altLang="ko-KR" sz="22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17" name="Google Shape;314;p37"/>
          <p:cNvSpPr txBox="1"/>
          <p:nvPr/>
        </p:nvSpPr>
        <p:spPr>
          <a:xfrm>
            <a:off x="2838099" y="261331"/>
            <a:ext cx="1733901" cy="248260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체스게임</a:t>
            </a:r>
            <a:r>
              <a:rPr lang="en-US" altLang="ko-KR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(</a:t>
            </a: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나이트</a:t>
            </a:r>
            <a:r>
              <a:rPr lang="en-US" altLang="ko-KR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) </a:t>
            </a:r>
            <a:endParaRPr lang="en-US" altLang="ko-KR" sz="11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20" name=""/>
          <p:cNvSpPr/>
          <p:nvPr/>
        </p:nvSpPr>
        <p:spPr>
          <a:xfrm>
            <a:off x="6531953" y="3002206"/>
            <a:ext cx="1768928" cy="885337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100" b="1">
                <a:solidFill>
                  <a:schemeClr val="dk1"/>
                </a:solidFill>
              </a:rPr>
              <a:t>빈칸이외에 말이있을때 같은팀인지 상대팀인지 판별하는 메서드</a:t>
            </a:r>
            <a:endParaRPr lang="ko-KR" altLang="en-US" sz="1100" b="1">
              <a:solidFill>
                <a:schemeClr val="dk1"/>
              </a:solidFill>
            </a:endParaRPr>
          </a:p>
        </p:txBody>
      </p:sp>
      <p:pic>
        <p:nvPicPr>
          <p:cNvPr id="33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01329" y="847384"/>
            <a:ext cx="5876173" cy="3705173"/>
          </a:xfrm>
          <a:prstGeom prst="rect">
            <a:avLst/>
          </a:prstGeom>
        </p:spPr>
      </p:pic>
      <p:sp>
        <p:nvSpPr>
          <p:cNvPr id="336" name="직사각형 191"/>
          <p:cNvSpPr/>
          <p:nvPr/>
        </p:nvSpPr>
        <p:spPr>
          <a:xfrm>
            <a:off x="815971" y="1040781"/>
            <a:ext cx="2749762" cy="3069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7" name="직사각형 191"/>
          <p:cNvSpPr/>
          <p:nvPr/>
        </p:nvSpPr>
        <p:spPr>
          <a:xfrm>
            <a:off x="1078274" y="2418268"/>
            <a:ext cx="2749762" cy="3802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8" name="직사각형 191"/>
          <p:cNvSpPr/>
          <p:nvPr/>
        </p:nvSpPr>
        <p:spPr>
          <a:xfrm>
            <a:off x="992549" y="3413264"/>
            <a:ext cx="1412598" cy="3344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339" name=""/>
          <p:cNvCxnSpPr/>
          <p:nvPr/>
        </p:nvCxnSpPr>
        <p:spPr>
          <a:xfrm rot="10800000" flipV="1">
            <a:off x="2442802" y="3493651"/>
            <a:ext cx="4049220" cy="899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1">
            <a:alpha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7"/>
          <p:cNvSpPr txBox="1"/>
          <p:nvPr/>
        </p:nvSpPr>
        <p:spPr>
          <a:xfrm>
            <a:off x="251519" y="135097"/>
            <a:ext cx="2860415" cy="409278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4</a:t>
            </a:r>
            <a:r>
              <a:rPr lang="ko" sz="22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  <a:r>
              <a:rPr lang="ko-KR" altLang="en-US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주요 서비스화면</a:t>
            </a:r>
            <a:r>
              <a:rPr lang="en-US" altLang="ko-KR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-</a:t>
            </a:r>
            <a:endParaRPr lang="en-US" altLang="ko-KR" sz="22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17" name="Google Shape;314;p37"/>
          <p:cNvSpPr txBox="1"/>
          <p:nvPr/>
        </p:nvSpPr>
        <p:spPr>
          <a:xfrm>
            <a:off x="2680550" y="252429"/>
            <a:ext cx="1733901" cy="248260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기물 이동</a:t>
            </a:r>
            <a:r>
              <a:rPr lang="en-US" altLang="ko-KR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endParaRPr lang="en-US" altLang="ko-KR" sz="11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33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68621" y="607062"/>
            <a:ext cx="3972479" cy="4133456"/>
          </a:xfrm>
          <a:prstGeom prst="rect">
            <a:avLst/>
          </a:prstGeom>
        </p:spPr>
      </p:pic>
      <p:pic>
        <p:nvPicPr>
          <p:cNvPr id="33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869240" y="628378"/>
            <a:ext cx="3343741" cy="3886742"/>
          </a:xfrm>
          <a:prstGeom prst="rect">
            <a:avLst/>
          </a:prstGeom>
        </p:spPr>
      </p:pic>
      <p:sp>
        <p:nvSpPr>
          <p:cNvPr id="338" name="직사각형 191"/>
          <p:cNvSpPr/>
          <p:nvPr/>
        </p:nvSpPr>
        <p:spPr>
          <a:xfrm>
            <a:off x="1209059" y="1204904"/>
            <a:ext cx="359353" cy="3619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9" name="직사각형 191"/>
          <p:cNvSpPr/>
          <p:nvPr/>
        </p:nvSpPr>
        <p:spPr>
          <a:xfrm>
            <a:off x="5125667" y="2390792"/>
            <a:ext cx="359353" cy="3619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0" name="직사각형 191"/>
          <p:cNvSpPr/>
          <p:nvPr/>
        </p:nvSpPr>
        <p:spPr>
          <a:xfrm>
            <a:off x="5113211" y="1526581"/>
            <a:ext cx="359353" cy="3619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341" name=""/>
          <p:cNvCxnSpPr>
            <a:stCxn id="340" idx="2"/>
            <a:endCxn id="339" idx="0"/>
          </p:cNvCxnSpPr>
          <p:nvPr/>
        </p:nvCxnSpPr>
        <p:spPr>
          <a:xfrm rot="16200000" flipH="1">
            <a:off x="5047969" y="2133417"/>
            <a:ext cx="502294" cy="1245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1">
            <a:alpha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7"/>
          <p:cNvSpPr txBox="1"/>
          <p:nvPr/>
        </p:nvSpPr>
        <p:spPr>
          <a:xfrm>
            <a:off x="251519" y="135097"/>
            <a:ext cx="2860415" cy="409278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4</a:t>
            </a:r>
            <a:r>
              <a:rPr lang="ko" sz="22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  <a:r>
              <a:rPr lang="ko-KR" altLang="en-US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주요 서비스화면</a:t>
            </a:r>
            <a:r>
              <a:rPr lang="en-US" altLang="ko-KR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-</a:t>
            </a:r>
            <a:endParaRPr lang="en-US" altLang="ko-KR" sz="22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17" name="Google Shape;314;p37"/>
          <p:cNvSpPr txBox="1"/>
          <p:nvPr/>
        </p:nvSpPr>
        <p:spPr>
          <a:xfrm>
            <a:off x="2742863" y="252429"/>
            <a:ext cx="2016076" cy="244321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체스게임</a:t>
            </a:r>
            <a:r>
              <a:rPr lang="en-US" altLang="ko-KR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나이트의 이동반경</a:t>
            </a:r>
            <a:endParaRPr lang="ko-KR" altLang="en-US" sz="11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20" name=""/>
          <p:cNvSpPr/>
          <p:nvPr/>
        </p:nvSpPr>
        <p:spPr>
          <a:xfrm>
            <a:off x="633779" y="4345651"/>
            <a:ext cx="3069456" cy="482356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100" b="1">
                <a:solidFill>
                  <a:schemeClr val="dk1"/>
                </a:solidFill>
              </a:rPr>
              <a:t>각자의 기물의 이동반경을 벗어나거나 이동반경에 같은 팀이 있을시 판별후 출력</a:t>
            </a:r>
            <a:endParaRPr lang="ko-KR" altLang="en-US" sz="1100" b="1">
              <a:solidFill>
                <a:schemeClr val="dk1"/>
              </a:solidFill>
            </a:endParaRPr>
          </a:p>
        </p:txBody>
      </p:sp>
      <p:pic>
        <p:nvPicPr>
          <p:cNvPr id="33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12113" y="549518"/>
            <a:ext cx="3647370" cy="3696432"/>
          </a:xfrm>
          <a:prstGeom prst="rect">
            <a:avLst/>
          </a:prstGeom>
        </p:spPr>
      </p:pic>
      <p:sp>
        <p:nvSpPr>
          <p:cNvPr id="335" name="직사각형 191"/>
          <p:cNvSpPr/>
          <p:nvPr/>
        </p:nvSpPr>
        <p:spPr>
          <a:xfrm>
            <a:off x="1776895" y="1681154"/>
            <a:ext cx="359353" cy="27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6" name="직사각형 191"/>
          <p:cNvSpPr/>
          <p:nvPr/>
        </p:nvSpPr>
        <p:spPr>
          <a:xfrm>
            <a:off x="2771892" y="1943458"/>
            <a:ext cx="359353" cy="27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7" name="직사각형 191"/>
          <p:cNvSpPr/>
          <p:nvPr/>
        </p:nvSpPr>
        <p:spPr>
          <a:xfrm>
            <a:off x="1101719" y="1931003"/>
            <a:ext cx="359353" cy="27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8" name="직사각형 191"/>
          <p:cNvSpPr/>
          <p:nvPr/>
        </p:nvSpPr>
        <p:spPr>
          <a:xfrm>
            <a:off x="1468066" y="575522"/>
            <a:ext cx="2090338" cy="27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3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693722" y="520306"/>
            <a:ext cx="3613570" cy="3781438"/>
          </a:xfrm>
          <a:prstGeom prst="rect">
            <a:avLst/>
          </a:prstGeom>
        </p:spPr>
      </p:pic>
      <p:sp>
        <p:nvSpPr>
          <p:cNvPr id="340" name="직사각형 191"/>
          <p:cNvSpPr/>
          <p:nvPr/>
        </p:nvSpPr>
        <p:spPr>
          <a:xfrm>
            <a:off x="6123959" y="3427160"/>
            <a:ext cx="359353" cy="27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1" name="직사각형 191"/>
          <p:cNvSpPr/>
          <p:nvPr/>
        </p:nvSpPr>
        <p:spPr>
          <a:xfrm>
            <a:off x="6175613" y="1894368"/>
            <a:ext cx="359353" cy="27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2" name="직사각형 191"/>
          <p:cNvSpPr/>
          <p:nvPr/>
        </p:nvSpPr>
        <p:spPr>
          <a:xfrm>
            <a:off x="5827584" y="2672853"/>
            <a:ext cx="359353" cy="27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343" name=""/>
          <p:cNvCxnSpPr>
            <a:stCxn id="341" idx="2"/>
            <a:endCxn id="342" idx="0"/>
          </p:cNvCxnSpPr>
          <p:nvPr/>
        </p:nvCxnSpPr>
        <p:spPr>
          <a:xfrm rot="5400000">
            <a:off x="5927197" y="2244761"/>
            <a:ext cx="508156" cy="3480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"/>
          <p:cNvCxnSpPr>
            <a:stCxn id="342" idx="2"/>
            <a:endCxn id="340" idx="0"/>
          </p:cNvCxnSpPr>
          <p:nvPr/>
        </p:nvCxnSpPr>
        <p:spPr>
          <a:xfrm rot="16200000" flipH="1">
            <a:off x="5913459" y="3036984"/>
            <a:ext cx="483978" cy="2963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"/>
          <p:cNvSpPr/>
          <p:nvPr/>
        </p:nvSpPr>
        <p:spPr>
          <a:xfrm>
            <a:off x="4935051" y="4360671"/>
            <a:ext cx="3069456" cy="482356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>
                <a:solidFill>
                  <a:schemeClr val="dk1"/>
                </a:solidFill>
              </a:rPr>
              <a:t>이동 반경에 상대팀이 있을시 잡기 가능 </a:t>
            </a:r>
            <a:endParaRPr lang="ko-KR" altLang="en-US" sz="1100" b="1">
              <a:solidFill>
                <a:schemeClr val="dk1"/>
              </a:solidFill>
            </a:endParaRPr>
          </a:p>
        </p:txBody>
      </p:sp>
      <p:sp>
        <p:nvSpPr>
          <p:cNvPr id="346" name="직사각형 191"/>
          <p:cNvSpPr/>
          <p:nvPr/>
        </p:nvSpPr>
        <p:spPr>
          <a:xfrm>
            <a:off x="4688616" y="572224"/>
            <a:ext cx="2090338" cy="27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347" name=""/>
          <p:cNvCxnSpPr>
            <a:endCxn id="337" idx="3"/>
          </p:cNvCxnSpPr>
          <p:nvPr/>
        </p:nvCxnSpPr>
        <p:spPr>
          <a:xfrm rot="10800000" flipV="1">
            <a:off x="1461072" y="1831689"/>
            <a:ext cx="284120" cy="2344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"/>
          <p:cNvCxnSpPr>
            <a:endCxn id="336" idx="1"/>
          </p:cNvCxnSpPr>
          <p:nvPr/>
        </p:nvCxnSpPr>
        <p:spPr>
          <a:xfrm>
            <a:off x="1943385" y="1956613"/>
            <a:ext cx="828507" cy="12200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1">
            <a:alpha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7"/>
          <p:cNvSpPr txBox="1"/>
          <p:nvPr/>
        </p:nvSpPr>
        <p:spPr>
          <a:xfrm>
            <a:off x="251519" y="135097"/>
            <a:ext cx="2860415" cy="409278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4</a:t>
            </a:r>
            <a:r>
              <a:rPr lang="ko" sz="22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  <a:r>
              <a:rPr lang="ko-KR" altLang="en-US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주요 서비스화면</a:t>
            </a:r>
            <a:r>
              <a:rPr lang="en-US" altLang="ko-KR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-</a:t>
            </a:r>
            <a:endParaRPr lang="en-US" altLang="ko-KR" sz="22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17" name="Google Shape;314;p37"/>
          <p:cNvSpPr txBox="1"/>
          <p:nvPr/>
        </p:nvSpPr>
        <p:spPr>
          <a:xfrm>
            <a:off x="2838098" y="234625"/>
            <a:ext cx="1733902" cy="248260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체스게임</a:t>
            </a:r>
            <a:r>
              <a:rPr lang="en-US" altLang="ko-KR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공격가능여부</a:t>
            </a:r>
            <a:endParaRPr lang="ko-KR" altLang="en-US" sz="11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20" name=""/>
          <p:cNvSpPr/>
          <p:nvPr/>
        </p:nvSpPr>
        <p:spPr>
          <a:xfrm>
            <a:off x="5863369" y="691347"/>
            <a:ext cx="2208544" cy="3175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100" b="1">
                <a:solidFill>
                  <a:schemeClr val="dk1"/>
                </a:solidFill>
              </a:rPr>
              <a:t>하얀색이 검은색을 처치할때</a:t>
            </a:r>
            <a:endParaRPr lang="ko-KR" altLang="en-US" sz="1100" b="1">
              <a:solidFill>
                <a:schemeClr val="dk1"/>
              </a:solidFill>
            </a:endParaRPr>
          </a:p>
        </p:txBody>
      </p:sp>
      <p:pic>
        <p:nvPicPr>
          <p:cNvPr id="33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3631" y="647101"/>
            <a:ext cx="5551208" cy="3849296"/>
          </a:xfrm>
          <a:prstGeom prst="rect">
            <a:avLst/>
          </a:prstGeom>
        </p:spPr>
      </p:pic>
      <p:sp>
        <p:nvSpPr>
          <p:cNvPr id="335" name="직사각형 191"/>
          <p:cNvSpPr/>
          <p:nvPr/>
        </p:nvSpPr>
        <p:spPr>
          <a:xfrm>
            <a:off x="1358162" y="694584"/>
            <a:ext cx="936348" cy="169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6" name="직사각형 191"/>
          <p:cNvSpPr/>
          <p:nvPr/>
        </p:nvSpPr>
        <p:spPr>
          <a:xfrm>
            <a:off x="1400659" y="2055927"/>
            <a:ext cx="936348" cy="169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7" name="직사각형 191"/>
          <p:cNvSpPr/>
          <p:nvPr/>
        </p:nvSpPr>
        <p:spPr>
          <a:xfrm>
            <a:off x="1354866" y="3448043"/>
            <a:ext cx="689064" cy="1879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338" name=""/>
          <p:cNvCxnSpPr>
            <a:stCxn id="320" idx="1"/>
          </p:cNvCxnSpPr>
          <p:nvPr/>
        </p:nvCxnSpPr>
        <p:spPr>
          <a:xfrm rot="10800000">
            <a:off x="2296263" y="771899"/>
            <a:ext cx="3567106" cy="781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"/>
          <p:cNvCxnSpPr>
            <a:stCxn id="340" idx="1"/>
          </p:cNvCxnSpPr>
          <p:nvPr/>
        </p:nvCxnSpPr>
        <p:spPr>
          <a:xfrm rot="10800000">
            <a:off x="2393712" y="2133240"/>
            <a:ext cx="3393090" cy="873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"/>
          <p:cNvSpPr/>
          <p:nvPr/>
        </p:nvSpPr>
        <p:spPr>
          <a:xfrm>
            <a:off x="5786803" y="2061848"/>
            <a:ext cx="2208544" cy="3175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>
                <a:solidFill>
                  <a:schemeClr val="dk1"/>
                </a:solidFill>
              </a:rPr>
              <a:t>검은색이 하얀색을 처치할때</a:t>
            </a:r>
            <a:endParaRPr lang="ko-KR" altLang="en-US" sz="1100" b="1">
              <a:solidFill>
                <a:schemeClr val="dk1"/>
              </a:solidFill>
            </a:endParaRPr>
          </a:p>
        </p:txBody>
      </p:sp>
      <p:cxnSp>
        <p:nvCxnSpPr>
          <p:cNvPr id="341" name=""/>
          <p:cNvCxnSpPr>
            <a:stCxn id="342" idx="1"/>
          </p:cNvCxnSpPr>
          <p:nvPr/>
        </p:nvCxnSpPr>
        <p:spPr>
          <a:xfrm rot="10800000">
            <a:off x="2079020" y="3540376"/>
            <a:ext cx="3777754" cy="415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"/>
          <p:cNvSpPr/>
          <p:nvPr/>
        </p:nvSpPr>
        <p:spPr>
          <a:xfrm>
            <a:off x="5856775" y="3423191"/>
            <a:ext cx="2208544" cy="3175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b="1">
                <a:solidFill>
                  <a:schemeClr val="dk1"/>
                </a:solidFill>
              </a:rPr>
              <a:t>잘못된 이동을 하였을때</a:t>
            </a:r>
            <a:endParaRPr lang="ko-KR" altLang="en-US" sz="1100" b="1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1">
            <a:alpha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7"/>
          <p:cNvSpPr txBox="1"/>
          <p:nvPr/>
        </p:nvSpPr>
        <p:spPr>
          <a:xfrm>
            <a:off x="251519" y="135097"/>
            <a:ext cx="2860415" cy="409278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4</a:t>
            </a:r>
            <a:r>
              <a:rPr lang="ko" sz="22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  <a:r>
              <a:rPr lang="ko-KR" altLang="en-US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주요 서비스화면</a:t>
            </a:r>
            <a:r>
              <a:rPr lang="en-US" altLang="ko-KR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-</a:t>
            </a:r>
            <a:endParaRPr lang="en-US" altLang="ko-KR" sz="22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17" name="Google Shape;314;p37"/>
          <p:cNvSpPr txBox="1"/>
          <p:nvPr/>
        </p:nvSpPr>
        <p:spPr>
          <a:xfrm>
            <a:off x="2689452" y="252429"/>
            <a:ext cx="1733901" cy="248260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체스게임</a:t>
            </a:r>
            <a:r>
              <a:rPr lang="en-US" altLang="ko-KR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(</a:t>
            </a: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킹 존재여부</a:t>
            </a:r>
            <a:r>
              <a:rPr lang="en-US" altLang="ko-KR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) </a:t>
            </a:r>
            <a:endParaRPr lang="en-US" altLang="ko-KR" sz="11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20" name=""/>
          <p:cNvSpPr/>
          <p:nvPr/>
        </p:nvSpPr>
        <p:spPr>
          <a:xfrm>
            <a:off x="2685317" y="3887717"/>
            <a:ext cx="3151886" cy="619735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100" b="1">
                <a:solidFill>
                  <a:schemeClr val="dk1"/>
                </a:solidFill>
              </a:rPr>
              <a:t>하얀색 검은색 킹의 존재여부를  각 </a:t>
            </a:r>
            <a:r>
              <a:rPr lang="en-US" altLang="ko-KR" sz="1100" b="1">
                <a:solidFill>
                  <a:schemeClr val="dk1"/>
                </a:solidFill>
              </a:rPr>
              <a:t>boolean</a:t>
            </a:r>
            <a:r>
              <a:rPr lang="ko-KR" altLang="en-US" sz="1100" b="1">
                <a:solidFill>
                  <a:schemeClr val="dk1"/>
                </a:solidFill>
              </a:rPr>
              <a:t>타입 메서드에 인자를 넘겨주어서 결과를 출력</a:t>
            </a:r>
            <a:endParaRPr lang="ko-KR" altLang="en-US" sz="1100" b="1">
              <a:solidFill>
                <a:schemeClr val="dk1"/>
              </a:solidFill>
            </a:endParaRPr>
          </a:p>
        </p:txBody>
      </p:sp>
      <p:pic>
        <p:nvPicPr>
          <p:cNvPr id="33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9412" y="902018"/>
            <a:ext cx="3595197" cy="2854053"/>
          </a:xfrm>
          <a:prstGeom prst="rect">
            <a:avLst/>
          </a:prstGeom>
        </p:spPr>
      </p:pic>
      <p:pic>
        <p:nvPicPr>
          <p:cNvPr id="33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121257" y="1032093"/>
            <a:ext cx="4832411" cy="2575585"/>
          </a:xfrm>
          <a:prstGeom prst="rect">
            <a:avLst/>
          </a:prstGeom>
        </p:spPr>
      </p:pic>
      <p:sp>
        <p:nvSpPr>
          <p:cNvPr id="336" name="직사각형 191"/>
          <p:cNvSpPr/>
          <p:nvPr/>
        </p:nvSpPr>
        <p:spPr>
          <a:xfrm>
            <a:off x="695442" y="2751984"/>
            <a:ext cx="1165314" cy="169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7" name="직사각형 191"/>
          <p:cNvSpPr/>
          <p:nvPr/>
        </p:nvSpPr>
        <p:spPr>
          <a:xfrm>
            <a:off x="682986" y="3078399"/>
            <a:ext cx="1165314" cy="169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8" name="직사각형 191"/>
          <p:cNvSpPr/>
          <p:nvPr/>
        </p:nvSpPr>
        <p:spPr>
          <a:xfrm>
            <a:off x="5253155" y="2290756"/>
            <a:ext cx="1696516" cy="1146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9" name="직사각형 191"/>
          <p:cNvSpPr/>
          <p:nvPr/>
        </p:nvSpPr>
        <p:spPr>
          <a:xfrm>
            <a:off x="5231540" y="1041882"/>
            <a:ext cx="1696516" cy="1146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340" name=""/>
          <p:cNvCxnSpPr>
            <a:stCxn id="336" idx="3"/>
          </p:cNvCxnSpPr>
          <p:nvPr/>
        </p:nvCxnSpPr>
        <p:spPr>
          <a:xfrm flipV="1">
            <a:off x="1860757" y="1202530"/>
            <a:ext cx="4565870" cy="16342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"/>
          <p:cNvCxnSpPr>
            <a:stCxn id="337" idx="3"/>
          </p:cNvCxnSpPr>
          <p:nvPr/>
        </p:nvCxnSpPr>
        <p:spPr>
          <a:xfrm flipV="1">
            <a:off x="1848301" y="2448107"/>
            <a:ext cx="4560009" cy="71508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직사각형 191"/>
          <p:cNvSpPr/>
          <p:nvPr/>
        </p:nvSpPr>
        <p:spPr>
          <a:xfrm>
            <a:off x="4260723" y="3120896"/>
            <a:ext cx="1000458" cy="1421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1">
            <a:alpha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7"/>
          <p:cNvSpPr txBox="1"/>
          <p:nvPr/>
        </p:nvSpPr>
        <p:spPr>
          <a:xfrm>
            <a:off x="251519" y="135097"/>
            <a:ext cx="2860415" cy="409278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4</a:t>
            </a:r>
            <a:r>
              <a:rPr lang="ko" sz="22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.</a:t>
            </a:r>
            <a:r>
              <a:rPr lang="ko-KR" altLang="en-US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주요 서비스화면</a:t>
            </a:r>
            <a:r>
              <a:rPr lang="en-US" altLang="ko-KR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-</a:t>
            </a:r>
            <a:endParaRPr lang="en-US" altLang="ko-KR" sz="22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17" name="Google Shape;314;p37"/>
          <p:cNvSpPr txBox="1"/>
          <p:nvPr/>
        </p:nvSpPr>
        <p:spPr>
          <a:xfrm>
            <a:off x="2725059" y="261331"/>
            <a:ext cx="1733901" cy="244943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체스게임</a:t>
            </a:r>
            <a:r>
              <a:rPr lang="en-US" altLang="ko-KR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(</a:t>
            </a:r>
            <a:r>
              <a:rPr lang="ko-KR" altLang="en-US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종료</a:t>
            </a:r>
            <a:r>
              <a:rPr lang="en-US" altLang="ko-KR" sz="11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) </a:t>
            </a:r>
            <a:endParaRPr lang="en-US" altLang="ko-KR" sz="11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20" name=""/>
          <p:cNvSpPr/>
          <p:nvPr/>
        </p:nvSpPr>
        <p:spPr>
          <a:xfrm>
            <a:off x="4572000" y="1872813"/>
            <a:ext cx="1768928" cy="317500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100" b="1">
                <a:solidFill>
                  <a:schemeClr val="dk1"/>
                </a:solidFill>
              </a:rPr>
              <a:t>최종 출력</a:t>
            </a:r>
            <a:endParaRPr lang="ko-KR" altLang="en-US" sz="1100" b="1">
              <a:solidFill>
                <a:schemeClr val="dk1"/>
              </a:solidFill>
            </a:endParaRPr>
          </a:p>
        </p:txBody>
      </p:sp>
      <p:pic>
        <p:nvPicPr>
          <p:cNvPr id="33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09670" y="678242"/>
            <a:ext cx="3389633" cy="3978443"/>
          </a:xfrm>
          <a:prstGeom prst="rect">
            <a:avLst/>
          </a:prstGeom>
        </p:spPr>
      </p:pic>
      <p:sp>
        <p:nvSpPr>
          <p:cNvPr id="335" name="직사각형 191"/>
          <p:cNvSpPr/>
          <p:nvPr/>
        </p:nvSpPr>
        <p:spPr>
          <a:xfrm>
            <a:off x="1849433" y="3777753"/>
            <a:ext cx="331876" cy="2794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6" name="직사각형 191"/>
          <p:cNvSpPr/>
          <p:nvPr/>
        </p:nvSpPr>
        <p:spPr>
          <a:xfrm>
            <a:off x="2413972" y="4168278"/>
            <a:ext cx="359352" cy="3161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337" name=""/>
          <p:cNvCxnSpPr>
            <a:stCxn id="335" idx="3"/>
            <a:endCxn id="336" idx="0"/>
          </p:cNvCxnSpPr>
          <p:nvPr/>
        </p:nvCxnSpPr>
        <p:spPr>
          <a:xfrm>
            <a:off x="2181309" y="3917497"/>
            <a:ext cx="412339" cy="25078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7"/>
          <p:cNvSpPr txBox="1"/>
          <p:nvPr/>
        </p:nvSpPr>
        <p:spPr>
          <a:xfrm>
            <a:off x="251520" y="135099"/>
            <a:ext cx="2241900" cy="418500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5</a:t>
            </a:r>
            <a:r>
              <a:rPr lang="ko" sz="22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. </a:t>
            </a:r>
            <a:r>
              <a:rPr lang="ko" sz="22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소감</a:t>
            </a:r>
            <a:endParaRPr lang="ko" sz="2200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316" name="Google Shape;316;p37"/>
          <p:cNvSpPr txBox="1"/>
          <p:nvPr/>
        </p:nvSpPr>
        <p:spPr>
          <a:xfrm>
            <a:off x="464567" y="666848"/>
            <a:ext cx="7767900" cy="1272869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600">
                <a:latin typeface="Rix러브레터 M"/>
                <a:ea typeface="Rix러브레터 M"/>
              </a:rPr>
              <a:t>김정규</a:t>
            </a:r>
            <a:endParaRPr lang="ko-KR" altLang="en-US" sz="1600">
              <a:solidFill>
                <a:schemeClr val="dk1"/>
              </a:solidFill>
              <a:latin typeface="Rix러브레터 M"/>
              <a:ea typeface="Rix러브레터 M"/>
              <a:cs typeface="굴림"/>
              <a:sym typeface="굴림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600">
                <a:solidFill>
                  <a:schemeClr val="dk1"/>
                </a:solidFill>
                <a:latin typeface="Rix러브레터 M"/>
                <a:ea typeface="Rix러브레터 M"/>
                <a:cs typeface="굴림"/>
                <a:sym typeface="굴림"/>
              </a:rPr>
              <a:t>멀티쓰레드 개념을 배워 프로젝트에 적용할 수 있어 좋았습니다</a:t>
            </a:r>
            <a:r>
              <a:rPr lang="en-US" altLang="ko-KR" sz="1600">
                <a:solidFill>
                  <a:schemeClr val="dk1"/>
                </a:solidFill>
                <a:latin typeface="Rix러브레터 M"/>
                <a:ea typeface="Rix러브레터 M"/>
                <a:cs typeface="굴림"/>
                <a:sym typeface="굴림"/>
              </a:rPr>
              <a:t>.</a:t>
            </a:r>
            <a:r>
              <a:rPr lang="ko-KR" altLang="en-US" sz="1600">
                <a:solidFill>
                  <a:schemeClr val="dk1"/>
                </a:solidFill>
                <a:latin typeface="Rix러브레터 M"/>
                <a:ea typeface="Rix러브레터 M"/>
                <a:cs typeface="굴림"/>
                <a:sym typeface="굴림"/>
              </a:rPr>
              <a:t>  다음 프로젝트에서는 더나아가 중앙처리장치 쓰레드 개념 도입 및 코드의 효율성을 더 높일수 있도록 노력해보자라는 의지를 다질수 있었습니다</a:t>
            </a:r>
            <a:r>
              <a:rPr lang="en-US" altLang="ko-KR" sz="1600">
                <a:solidFill>
                  <a:schemeClr val="dk1"/>
                </a:solidFill>
                <a:latin typeface="Rix러브레터 M"/>
                <a:ea typeface="Rix러브레터 M"/>
                <a:cs typeface="굴림"/>
                <a:sym typeface="굴림"/>
              </a:rPr>
              <a:t>.</a:t>
            </a:r>
            <a:endParaRPr lang="en-US" altLang="ko-KR" sz="1600">
              <a:solidFill>
                <a:schemeClr val="dk1"/>
              </a:solidFill>
              <a:latin typeface="Rix러브레터 M"/>
              <a:ea typeface="Rix러브레터 M"/>
              <a:cs typeface="굴림"/>
              <a:sym typeface="굴림"/>
            </a:endParaRPr>
          </a:p>
        </p:txBody>
      </p:sp>
      <p:sp>
        <p:nvSpPr>
          <p:cNvPr id="318" name="Google Shape;316;p37"/>
          <p:cNvSpPr txBox="1"/>
          <p:nvPr/>
        </p:nvSpPr>
        <p:spPr>
          <a:xfrm>
            <a:off x="412224" y="2056608"/>
            <a:ext cx="7767900" cy="1281771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600">
                <a:latin typeface="Rix러브레터 M"/>
                <a:ea typeface="Rix러브레터 M"/>
              </a:rPr>
              <a:t>박호영</a:t>
            </a:r>
            <a:endParaRPr lang="ko-KR" altLang="en-US" sz="1600">
              <a:latin typeface="Rix러브레터 M"/>
              <a:ea typeface="Rix러브레터 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600">
                <a:latin typeface="Rix러브레터 M"/>
                <a:ea typeface="Rix러브레터 M"/>
              </a:rPr>
              <a:t>이번 게임 프로젝트를 하며 코드 이해에대한 부족한 점들을 채울 수 있었고 동시에 새로운 개념응용및 이해가 부족했던거 같아서 다음 프로젝트 전까지 성장하여 지금 구현하지 못한 기능들을 수현해보고 싶다는 생각과 각오를 가지게 되었습니다</a:t>
            </a:r>
            <a:r>
              <a:rPr lang="en-US" altLang="ko-KR" sz="1600">
                <a:latin typeface="Rix러브레터 M"/>
                <a:ea typeface="Rix러브레터 M"/>
              </a:rPr>
              <a:t>.</a:t>
            </a:r>
            <a:endParaRPr lang="en-US" altLang="ko-KR" sz="1600">
              <a:latin typeface="Rix러브레터 M"/>
              <a:ea typeface="Rix러브레터 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600">
                <a:solidFill>
                  <a:schemeClr val="dk1"/>
                </a:solidFill>
                <a:latin typeface="Rix러브레터 M"/>
                <a:ea typeface="Rix러브레터 M"/>
                <a:cs typeface="굴림"/>
                <a:sym typeface="굴림"/>
              </a:rPr>
              <a:t> </a:t>
            </a:r>
            <a:endParaRPr lang="ko-KR" altLang="en-US" sz="1600">
              <a:solidFill>
                <a:schemeClr val="dk1"/>
              </a:solidFill>
              <a:latin typeface="Rix러브레터 M"/>
              <a:ea typeface="Rix러브레터 M"/>
              <a:cs typeface="굴림"/>
              <a:sym typeface="굴림"/>
            </a:endParaRPr>
          </a:p>
        </p:txBody>
      </p:sp>
      <p:sp>
        <p:nvSpPr>
          <p:cNvPr id="319" name="Google Shape;316;p37"/>
          <p:cNvSpPr txBox="1"/>
          <p:nvPr/>
        </p:nvSpPr>
        <p:spPr>
          <a:xfrm>
            <a:off x="411157" y="3399722"/>
            <a:ext cx="7767900" cy="1504317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600">
                <a:latin typeface="Rix러브레터 M"/>
                <a:ea typeface="Rix러브레터 M"/>
              </a:rPr>
              <a:t>서익희</a:t>
            </a:r>
            <a:endParaRPr lang="ko" sz="1600">
              <a:latin typeface="Rix러브레터 M"/>
              <a:ea typeface="Rix러브레터 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>
              <a:latin typeface="Rix러브레터 M"/>
              <a:ea typeface="Rix러브레터 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600">
                <a:solidFill>
                  <a:schemeClr val="dk1"/>
                </a:solidFill>
                <a:latin typeface="Rix러브레터 M"/>
                <a:ea typeface="Rix러브레터 M"/>
                <a:cs typeface="굴림"/>
                <a:sym typeface="굴림"/>
              </a:rPr>
              <a:t>이번 프로젝트를 통해 회사에서 일어날수 있는 여러 상황을 미리 접해볼수 있어서 좋은 경험이 되었습니다</a:t>
            </a:r>
            <a:r>
              <a:rPr lang="en-US" altLang="ko-KR" sz="1600">
                <a:solidFill>
                  <a:schemeClr val="dk1"/>
                </a:solidFill>
                <a:latin typeface="Rix러브레터 M"/>
                <a:ea typeface="Rix러브레터 M"/>
                <a:cs typeface="굴림"/>
                <a:sym typeface="굴림"/>
              </a:rPr>
              <a:t>.</a:t>
            </a:r>
            <a:r>
              <a:rPr lang="ko-KR" altLang="en-US" sz="1600">
                <a:solidFill>
                  <a:schemeClr val="dk1"/>
                </a:solidFill>
                <a:latin typeface="Rix러브레터 M"/>
                <a:ea typeface="Rix러브레터 M"/>
                <a:cs typeface="굴림"/>
                <a:sym typeface="굴림"/>
              </a:rPr>
              <a:t> 우수한멤버가 캐리하는 프로젝트가 나은지 다같이 성장하는 프로젝트가 나은지 모르겠습니다</a:t>
            </a:r>
            <a:r>
              <a:rPr lang="en-US" altLang="ko-KR" sz="1600">
                <a:solidFill>
                  <a:schemeClr val="dk1"/>
                </a:solidFill>
                <a:latin typeface="Rix러브레터 M"/>
                <a:ea typeface="Rix러브레터 M"/>
                <a:cs typeface="굴림"/>
                <a:sym typeface="굴림"/>
              </a:rPr>
              <a:t>.</a:t>
            </a:r>
            <a:endParaRPr lang="en-US" altLang="ko-KR" sz="1600">
              <a:solidFill>
                <a:schemeClr val="dk1"/>
              </a:solidFill>
              <a:latin typeface="Rix러브레터 M"/>
              <a:ea typeface="Rix러브레터 M"/>
              <a:cs typeface="굴림"/>
              <a:sym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/>
        </p:nvSpPr>
        <p:spPr>
          <a:xfrm>
            <a:off x="251520" y="135099"/>
            <a:ext cx="3323400" cy="341700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"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시연 동영상</a:t>
            </a:r>
            <a:endParaRPr lang="ko-KR" altLang="en-US" sz="1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3" name="Google Shape;133;p25"/>
          <p:cNvCxnSpPr/>
          <p:nvPr/>
        </p:nvCxnSpPr>
        <p:spPr>
          <a:xfrm>
            <a:off x="5469330" y="955834"/>
            <a:ext cx="844200" cy="685800"/>
          </a:xfrm>
          <a:prstGeom prst="straightConnector1">
            <a:avLst/>
          </a:prstGeom>
          <a:solidFill>
            <a:schemeClr val="accent1"/>
          </a:solidFill>
          <a:ln>
            <a:noFill/>
          </a:ln>
        </p:spPr>
      </p:cxnSp>
      <p:pic>
        <p:nvPicPr>
          <p:cNvPr id="152" name="Google Shape;328;p39" title="Screen Recording 2025-02-17 at 12.55.02 PM.mov">
            <a:hlinkClick r:id="rId3"/>
          </p:cNvPr>
          <p:cNvPicPr/>
          <p:nvPr/>
        </p:nvPicPr>
        <p:blipFill rotWithShape="1">
          <a:blip r:embed="rId4">
            <a:alphaModFix/>
          </a:blip>
          <a:stretch>
            <a:fillRect/>
          </a:stretch>
        </p:blipFill>
        <p:spPr>
          <a:xfrm>
            <a:off x="301262" y="437322"/>
            <a:ext cx="8541475" cy="481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>
            <a:alpha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/>
        </p:nvSpPr>
        <p:spPr>
          <a:xfrm>
            <a:off x="251520" y="135099"/>
            <a:ext cx="2241900" cy="341700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7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4</a:t>
            </a:r>
            <a:r>
              <a:rPr lang="ko" sz="17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. 주요 서비스 화면</a:t>
            </a:r>
            <a:endParaRPr lang="ko" sz="17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80" name="Google Shape;180;p29"/>
          <p:cNvSpPr txBox="1"/>
          <p:nvPr/>
        </p:nvSpPr>
        <p:spPr>
          <a:xfrm>
            <a:off x="2253125" y="173649"/>
            <a:ext cx="2574047" cy="285001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-</a:t>
            </a:r>
            <a:r>
              <a:rPr lang="en-US" altLang="ko-KR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1)</a:t>
            </a:r>
            <a:r>
              <a:rPr lang="ko-KR" altLang="en-US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초기 화면 및 게임방법</a:t>
            </a:r>
            <a:endParaRPr lang="ko-KR" altLang="en-US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189" name="그림 18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34589" y="502787"/>
            <a:ext cx="2472100" cy="4250807"/>
          </a:xfrm>
          <a:prstGeom prst="rect">
            <a:avLst/>
          </a:prstGeom>
        </p:spPr>
      </p:pic>
      <p:sp>
        <p:nvSpPr>
          <p:cNvPr id="190" name="직사각형 189"/>
          <p:cNvSpPr/>
          <p:nvPr/>
        </p:nvSpPr>
        <p:spPr>
          <a:xfrm>
            <a:off x="239660" y="743564"/>
            <a:ext cx="1592621" cy="6708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1" name="직사각형 190"/>
          <p:cNvSpPr/>
          <p:nvPr/>
        </p:nvSpPr>
        <p:spPr>
          <a:xfrm>
            <a:off x="1115346" y="1440016"/>
            <a:ext cx="368709" cy="1792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2" name="직사각형 191"/>
          <p:cNvSpPr/>
          <p:nvPr/>
        </p:nvSpPr>
        <p:spPr>
          <a:xfrm>
            <a:off x="208934" y="1624371"/>
            <a:ext cx="2401733" cy="7374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3" name="직사각형 192"/>
          <p:cNvSpPr/>
          <p:nvPr/>
        </p:nvSpPr>
        <p:spPr>
          <a:xfrm>
            <a:off x="244781" y="2653685"/>
            <a:ext cx="209959" cy="1433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4" name="직사각형 193"/>
          <p:cNvSpPr/>
          <p:nvPr/>
        </p:nvSpPr>
        <p:spPr>
          <a:xfrm>
            <a:off x="531555" y="2812435"/>
            <a:ext cx="168992" cy="1894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5" name="TextBox 194"/>
          <p:cNvSpPr txBox="1"/>
          <p:nvPr/>
        </p:nvSpPr>
        <p:spPr>
          <a:xfrm>
            <a:off x="2729654" y="764348"/>
            <a:ext cx="1524210" cy="300547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4X4 </a:t>
            </a:r>
            <a:r>
              <a:rPr lang="ko-KR" altLang="en-US"/>
              <a:t>이차원 배열</a:t>
            </a:r>
            <a:endParaRPr lang="ko-KR" altLang="en-US"/>
          </a:p>
        </p:txBody>
      </p:sp>
      <p:sp>
        <p:nvSpPr>
          <p:cNvPr id="196" name="TextBox 195"/>
          <p:cNvSpPr txBox="1"/>
          <p:nvPr/>
        </p:nvSpPr>
        <p:spPr>
          <a:xfrm>
            <a:off x="2760009" y="2420470"/>
            <a:ext cx="1120588" cy="511325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(1,1)</a:t>
            </a:r>
            <a:endParaRPr lang="en-US" altLang="ko-KR"/>
          </a:p>
          <a:p>
            <a:pPr>
              <a:defRPr/>
            </a:pPr>
            <a:r>
              <a:rPr lang="en-US" altLang="ko-KR"/>
              <a:t>(2,2)</a:t>
            </a:r>
            <a:endParaRPr lang="en-US" altLang="ko-KR"/>
          </a:p>
        </p:txBody>
      </p:sp>
      <p:sp>
        <p:nvSpPr>
          <p:cNvPr id="197" name="TextBox 196"/>
          <p:cNvSpPr txBox="1"/>
          <p:nvPr/>
        </p:nvSpPr>
        <p:spPr>
          <a:xfrm>
            <a:off x="2739838" y="1596837"/>
            <a:ext cx="1652868" cy="725917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4</a:t>
            </a:r>
            <a:r>
              <a:rPr lang="ko-KR" altLang="en-US"/>
              <a:t>번의 숫자 입력으로 </a:t>
            </a:r>
            <a:r>
              <a:rPr lang="en-US" altLang="ko-KR"/>
              <a:t>2</a:t>
            </a:r>
            <a:r>
              <a:rPr lang="ko-KR" altLang="en-US"/>
              <a:t>개의 배열주소값 입력</a:t>
            </a:r>
            <a:endParaRPr lang="ko-KR" altLang="en-US"/>
          </a:p>
        </p:txBody>
      </p:sp>
      <p:sp>
        <p:nvSpPr>
          <p:cNvPr id="198" name="TextBox 197"/>
          <p:cNvSpPr txBox="1"/>
          <p:nvPr/>
        </p:nvSpPr>
        <p:spPr>
          <a:xfrm>
            <a:off x="2770094" y="3031752"/>
            <a:ext cx="1473573" cy="179551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latin typeface="Rix러브레터 M"/>
                <a:ea typeface="맑은 고딕"/>
              </a:rPr>
              <a:t>두개의 배열주소의 값이 서로 같지 않을 경우 오답임을 출력하고 남은 시간 디스플레이</a:t>
            </a:r>
            <a:endParaRPr lang="ko-KR" altLang="en-US">
              <a:latin typeface="Rix러브레터 M"/>
              <a:ea typeface="맑은 고딕"/>
            </a:endParaRPr>
          </a:p>
        </p:txBody>
      </p:sp>
      <p:cxnSp>
        <p:nvCxnSpPr>
          <p:cNvPr id="199" name="직선 연결선 198"/>
          <p:cNvCxnSpPr/>
          <p:nvPr/>
        </p:nvCxnSpPr>
        <p:spPr>
          <a:xfrm flipV="1">
            <a:off x="263338" y="3518647"/>
            <a:ext cx="1832161" cy="56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0" name="그림 19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650441" y="559879"/>
            <a:ext cx="2006703" cy="16256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>
            <a:alpha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/>
        </p:nvSpPr>
        <p:spPr>
          <a:xfrm>
            <a:off x="251520" y="135099"/>
            <a:ext cx="2241900" cy="341700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7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4</a:t>
            </a:r>
            <a:r>
              <a:rPr lang="ko" sz="17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. 주요 서비스 화면</a:t>
            </a:r>
            <a:endParaRPr lang="ko" sz="17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80" name="Google Shape;180;p29"/>
          <p:cNvSpPr txBox="1"/>
          <p:nvPr/>
        </p:nvSpPr>
        <p:spPr>
          <a:xfrm>
            <a:off x="2253125" y="173648"/>
            <a:ext cx="2574047" cy="285002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-</a:t>
            </a:r>
            <a:r>
              <a:rPr lang="en-US" altLang="ko-KR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1)</a:t>
            </a:r>
            <a:r>
              <a:rPr lang="ko-KR" altLang="en-US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초기 화면  </a:t>
            </a:r>
            <a:endParaRPr lang="ko-KR" altLang="en-US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201" name="그림 20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1756" y="678483"/>
            <a:ext cx="4883400" cy="127641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082792" y="1502923"/>
            <a:ext cx="1381328" cy="295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게임 시작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773456" y="992156"/>
            <a:ext cx="1381328" cy="291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배열 초기화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499386" y="1239118"/>
            <a:ext cx="1381328" cy="2925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타이머 시작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17123" y="1502923"/>
            <a:ext cx="928992" cy="2675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778213" y="1239118"/>
            <a:ext cx="176557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>
            <a:alpha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/>
        </p:nvSpPr>
        <p:spPr>
          <a:xfrm>
            <a:off x="251520" y="135099"/>
            <a:ext cx="2241900" cy="341700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7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4</a:t>
            </a:r>
            <a:r>
              <a:rPr lang="ko" sz="17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. 주요 서비스 화면</a:t>
            </a:r>
            <a:endParaRPr lang="ko" sz="17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80" name="Google Shape;180;p29"/>
          <p:cNvSpPr txBox="1"/>
          <p:nvPr/>
        </p:nvSpPr>
        <p:spPr>
          <a:xfrm>
            <a:off x="2253125" y="173648"/>
            <a:ext cx="2574047" cy="285002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-</a:t>
            </a:r>
            <a:r>
              <a:rPr lang="en-US" altLang="ko-KR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1)</a:t>
            </a:r>
            <a:r>
              <a:rPr lang="ko-KR" altLang="en-US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초기 화면  </a:t>
            </a:r>
            <a:endParaRPr lang="ko-KR" altLang="en-US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46347" y="594976"/>
            <a:ext cx="6483683" cy="324501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118681" y="2052536"/>
            <a:ext cx="1303506" cy="2723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53511" y="2052536"/>
            <a:ext cx="1765570" cy="298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현재 배열상태 출력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253125" y="594976"/>
            <a:ext cx="1064007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>
            <a:alpha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/>
        </p:nvSpPr>
        <p:spPr>
          <a:xfrm>
            <a:off x="251520" y="135099"/>
            <a:ext cx="2241900" cy="341700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700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4</a:t>
            </a:r>
            <a:r>
              <a:rPr lang="ko" sz="1700" b="0" i="0" u="none" strike="noStrike" cap="none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. 주요 서비스 화면</a:t>
            </a:r>
            <a:endParaRPr lang="ko" sz="1700" b="0" i="0" u="none" strike="noStrike" cap="none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80" name="Google Shape;180;p29"/>
          <p:cNvSpPr txBox="1"/>
          <p:nvPr/>
        </p:nvSpPr>
        <p:spPr>
          <a:xfrm>
            <a:off x="2253125" y="173648"/>
            <a:ext cx="2574047" cy="285002"/>
          </a:xfrm>
          <a:prstGeom prst="rect">
            <a:avLst/>
          </a:prstGeom>
          <a:noFill/>
          <a:ln>
            <a:noFill/>
          </a:ln>
        </p:spPr>
        <p:txBody>
          <a:bodyPr wrap="square" lIns="79125" tIns="39550" rIns="79125" bIns="395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-</a:t>
            </a:r>
            <a:r>
              <a:rPr lang="en-US" altLang="ko-KR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1)</a:t>
            </a:r>
            <a:r>
              <a:rPr lang="ko-KR" altLang="en-US">
                <a:solidFill>
                  <a:schemeClr val="dk1"/>
                </a:solidFill>
                <a:latin typeface="맑은 고딕"/>
                <a:ea typeface="맑은 고딕"/>
                <a:cs typeface="맑은 고딕"/>
                <a:sym typeface="맑은 고딕"/>
              </a:rPr>
              <a:t> 초기 화면  </a:t>
            </a:r>
            <a:endParaRPr lang="ko-KR" altLang="en-US">
              <a:solidFill>
                <a:schemeClr val="dk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pic>
        <p:nvPicPr>
          <p:cNvPr id="203" name="그림 20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63948" y="479113"/>
            <a:ext cx="5321573" cy="4331216"/>
          </a:xfrm>
          <a:prstGeom prst="rect">
            <a:avLst/>
          </a:prstGeom>
        </p:spPr>
      </p:pic>
      <p:sp>
        <p:nvSpPr>
          <p:cNvPr id="204" name="TextBox 203"/>
          <p:cNvSpPr txBox="1"/>
          <p:nvPr/>
        </p:nvSpPr>
        <p:spPr>
          <a:xfrm>
            <a:off x="3919258" y="762000"/>
            <a:ext cx="1668107" cy="2956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/>
              <a:t>SIZE</a:t>
            </a:r>
            <a:r>
              <a:rPr lang="ko-KR" altLang="en-US"/>
              <a:t>는 </a:t>
            </a:r>
            <a:r>
              <a:rPr lang="en-US" altLang="ko-KR"/>
              <a:t>4*4</a:t>
            </a:r>
            <a:r>
              <a:rPr lang="ko-KR" altLang="en-US"/>
              <a:t>인 배열</a:t>
            </a: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583660" y="2571750"/>
            <a:ext cx="2679970" cy="2103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183860" y="705255"/>
            <a:ext cx="1532106" cy="2103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1240</ep:Words>
  <ep:PresentationFormat>화면 슬라이드 쇼(16:9)</ep:PresentationFormat>
  <ep:Paragraphs>298</ep:Paragraphs>
  <ep:Slides>46</ep:Slides>
  <ep:Notes>70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ep:HeadingPairs>
  <ep:TitlesOfParts>
    <vt:vector size="47" baseType="lpstr">
      <vt:lpstr>기본 디자인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hu-19</cp:lastModifiedBy>
  <dcterms:modified xsi:type="dcterms:W3CDTF">2025-02-17T05:02:46.918</dcterms:modified>
  <cp:revision>100</cp:revision>
  <cp:version>1000.0000.01</cp:version>
</cp:coreProperties>
</file>