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6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4/20/2009</a:t>
            </a:fld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4/20/2009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4/20/2009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4/20/2009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4/20/2009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4/20/2009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4/20/2009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4/20/2009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4/20/2009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4/20/2009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ABA4E-CD72-497B-97AA-7213B3980F60}" type="datetimeFigureOut">
              <a:rPr lang="en-US" smtClean="0"/>
              <a:pPr/>
              <a:t>4/20/2009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B41ABA4E-CD72-497B-97AA-7213B3980F60}" type="datetimeFigureOut">
              <a:rPr lang="en-US" smtClean="0"/>
              <a:pPr/>
              <a:t>4/20/2009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2E57653-3E58-4892-A7ED-712530ACC68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28596" y="1571612"/>
            <a:ext cx="8305800" cy="1981200"/>
          </a:xfrm>
        </p:spPr>
        <p:txBody>
          <a:bodyPr/>
          <a:lstStyle/>
          <a:p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Детектирование активности голоса</a:t>
            </a:r>
            <a:r>
              <a:rPr sz="36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основанное  на автокорреляционной функции с использованием вейвлет преобразование и оператора энергии Тигера </a:t>
            </a:r>
            <a:endParaRPr lang="ru-RU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8728" y="3929066"/>
            <a:ext cx="628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Voice Activity Detection</a:t>
            </a:r>
            <a:r>
              <a:rPr lang="ru-RU" dirty="0" smtClean="0"/>
              <a:t>(</a:t>
            </a:r>
            <a:r>
              <a:rPr lang="en-US" dirty="0" smtClean="0"/>
              <a:t>VAD</a:t>
            </a:r>
            <a:r>
              <a:rPr lang="ru-RU" dirty="0" smtClean="0"/>
              <a:t>)</a:t>
            </a:r>
            <a:r>
              <a:rPr lang="en-US" dirty="0" smtClean="0"/>
              <a:t> Based on Auto-Correlation Function Using Wavelet Transform and Teager Energy Operator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/>
              <a:t>Полосовая автокорреляционная функция</a:t>
            </a:r>
            <a:br>
              <a:rPr lang="ru-RU" sz="2400" b="1" dirty="0" smtClean="0"/>
            </a:br>
            <a:r>
              <a:rPr lang="ru-RU" sz="2400" b="1" dirty="0" smtClean="0"/>
              <a:t>(</a:t>
            </a:r>
            <a:r>
              <a:rPr sz="2400" b="1" smtClean="0"/>
              <a:t>Subband Auto-Correlation Function </a:t>
            </a:r>
            <a:r>
              <a:rPr lang="ru-RU" sz="2400" b="1" dirty="0" smtClean="0"/>
              <a:t>-</a:t>
            </a:r>
            <a:r>
              <a:rPr sz="2400" b="1" smtClean="0"/>
              <a:t>SACF)</a:t>
            </a:r>
            <a:endParaRPr lang="ru-RU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1357298"/>
            <a:ext cx="71437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>
          <a:xfrm>
            <a:off x="1071538" y="1357298"/>
            <a:ext cx="738664" cy="4572032"/>
          </a:xfrm>
          <a:prstGeom prst="rect">
            <a:avLst/>
          </a:prstGeom>
        </p:spPr>
        <p:txBody>
          <a:bodyPr vert="vert270" wrap="square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Нормализованная </a:t>
            </a: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SACF</a:t>
            </a:r>
            <a:r>
              <a:rPr lang="ru-RU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для </a:t>
            </a:r>
          </a:p>
          <a:p>
            <a:pPr algn="ctr"/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57290" y="1643050"/>
            <a:ext cx="369332" cy="86793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D1 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сигнала</a:t>
            </a:r>
            <a:endParaRPr lang="ru-RU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57290" y="2714620"/>
            <a:ext cx="369332" cy="86793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D2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сигнала</a:t>
            </a:r>
            <a:endParaRPr lang="ru-RU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57290" y="3786190"/>
            <a:ext cx="369332" cy="86793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D3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сигнала</a:t>
            </a:r>
            <a:endParaRPr lang="ru-RU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57290" y="4929198"/>
            <a:ext cx="369332" cy="86793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A3</a:t>
            </a:r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сигнала</a:t>
            </a:r>
            <a:endParaRPr lang="ru-RU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1472" y="6072206"/>
            <a:ext cx="2876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Нормализовання -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R(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) = 1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7620" y="6072206"/>
            <a:ext cx="473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D1, D2, D3, A3 –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полосы сигнала после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DWT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pPr algn="ctr"/>
            <a:r>
              <a:rPr lang="ru-RU" dirty="0" smtClean="0"/>
              <a:t>Данный алгоритм</a:t>
            </a:r>
            <a:endParaRPr lang="ru-RU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1343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429256" y="1643050"/>
            <a:ext cx="3071834" cy="1643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42910" y="2643182"/>
            <a:ext cx="149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</a:rPr>
              <a:t>(отрезки длиной 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~</a:t>
            </a:r>
            <a:r>
              <a:rPr lang="ru-RU" sz="1200" b="1" dirty="0" smtClean="0">
                <a:solidFill>
                  <a:schemeClr val="bg1"/>
                </a:solidFill>
              </a:rPr>
              <a:t>50мс)</a:t>
            </a:r>
            <a:endParaRPr lang="ru-RU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Средняя дельта полосовая автокореляционная функция</a:t>
            </a:r>
            <a:r>
              <a:rPr sz="18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sz="1800" b="1" smtClean="0">
                <a:latin typeface="Times New Roman" pitchFamily="18" charset="0"/>
                <a:cs typeface="Times New Roman" pitchFamily="18" charset="0"/>
              </a:rPr>
            </a:br>
            <a:r>
              <a:rPr sz="1800" b="1" smtClean="0">
                <a:latin typeface="Times New Roman" pitchFamily="18" charset="0"/>
                <a:cs typeface="Times New Roman" pitchFamily="18" charset="0"/>
              </a:rPr>
              <a:t>(Mean Delta Subband Signal Auto-Correlation Function -MDSACF)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sz="18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Огибающая речевой актитвности(</a:t>
            </a:r>
            <a:r>
              <a:rPr sz="1800" b="1" smtClean="0">
                <a:latin typeface="Times New Roman" pitchFamily="18" charset="0"/>
                <a:cs typeface="Times New Roman" pitchFamily="18" charset="0"/>
              </a:rPr>
              <a:t>Speech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mtClean="0">
                <a:latin typeface="Times New Roman" pitchFamily="18" charset="0"/>
                <a:cs typeface="Times New Roman" pitchFamily="18" charset="0"/>
              </a:rPr>
              <a:t>Activity Envelope -SAE)</a:t>
            </a: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857364"/>
            <a:ext cx="234315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072330" y="2285992"/>
            <a:ext cx="899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DSACF</a:t>
            </a:r>
            <a:endParaRPr lang="ru-RU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3500438"/>
            <a:ext cx="20859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929454" y="3643314"/>
            <a:ext cx="110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MDSACF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786050" y="3714752"/>
            <a:ext cx="26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где </a:t>
            </a:r>
            <a:r>
              <a:rPr lang="en-US" dirty="0" smtClean="0"/>
              <a:t>N</a:t>
            </a:r>
            <a:r>
              <a:rPr lang="en-US" sz="1100" dirty="0" smtClean="0"/>
              <a:t>b</a:t>
            </a:r>
            <a:r>
              <a:rPr lang="en-US" dirty="0" smtClean="0"/>
              <a:t>  - </a:t>
            </a:r>
            <a:r>
              <a:rPr lang="ru-RU" dirty="0" smtClean="0"/>
              <a:t>длина сигнала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071802" y="235743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где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M~3-8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eft-Right Arrow 9"/>
          <p:cNvSpPr/>
          <p:nvPr/>
        </p:nvSpPr>
        <p:spPr>
          <a:xfrm>
            <a:off x="5072066" y="2357430"/>
            <a:ext cx="1143008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Left-Right Arrow 10"/>
          <p:cNvSpPr/>
          <p:nvPr/>
        </p:nvSpPr>
        <p:spPr>
          <a:xfrm>
            <a:off x="5429256" y="3643314"/>
            <a:ext cx="1143008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Down Arrow 11"/>
          <p:cNvSpPr/>
          <p:nvPr/>
        </p:nvSpPr>
        <p:spPr>
          <a:xfrm>
            <a:off x="7215206" y="2786058"/>
            <a:ext cx="428628" cy="7143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Down Arrow 13"/>
          <p:cNvSpPr/>
          <p:nvPr/>
        </p:nvSpPr>
        <p:spPr>
          <a:xfrm>
            <a:off x="7215206" y="4214818"/>
            <a:ext cx="500066" cy="6429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7143768" y="4929198"/>
            <a:ext cx="591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SAE</a:t>
            </a:r>
            <a:endParaRPr lang="ru-RU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348" y="4714884"/>
            <a:ext cx="11906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Left-Right Arrow 17"/>
          <p:cNvSpPr/>
          <p:nvPr/>
        </p:nvSpPr>
        <p:spPr>
          <a:xfrm>
            <a:off x="2571736" y="4929198"/>
            <a:ext cx="4214842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Down Arrow 18"/>
          <p:cNvSpPr/>
          <p:nvPr/>
        </p:nvSpPr>
        <p:spPr>
          <a:xfrm>
            <a:off x="1428728" y="3143248"/>
            <a:ext cx="357190" cy="357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Down Arrow 19"/>
          <p:cNvSpPr/>
          <p:nvPr/>
        </p:nvSpPr>
        <p:spPr>
          <a:xfrm>
            <a:off x="1071538" y="4357694"/>
            <a:ext cx="428628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714488"/>
            <a:ext cx="682610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219200"/>
          </a:xfrm>
        </p:spPr>
        <p:txBody>
          <a:bodyPr>
            <a:noAutofit/>
          </a:bodyPr>
          <a:lstStyle/>
          <a:p>
            <a:pPr algn="ctr"/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Средняя дельта полосовая автокореляционная функция</a:t>
            </a:r>
            <a:r>
              <a:rPr sz="1800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sz="1800" b="1" smtClean="0">
                <a:latin typeface="Times New Roman" pitchFamily="18" charset="0"/>
                <a:cs typeface="Times New Roman" pitchFamily="18" charset="0"/>
              </a:rPr>
            </a:br>
            <a:r>
              <a:rPr sz="1800" b="1" smtClean="0">
                <a:latin typeface="Times New Roman" pitchFamily="18" charset="0"/>
                <a:cs typeface="Times New Roman" pitchFamily="18" charset="0"/>
              </a:rPr>
              <a:t>(Mean Delta Subband Signal Auto-Correlation Function -MDSACF)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и</a:t>
            </a:r>
            <a:r>
              <a:rPr sz="1800" b="1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sz="1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Огибающая речевой актитвности(</a:t>
            </a:r>
            <a:r>
              <a:rPr sz="1800" b="1" smtClean="0">
                <a:latin typeface="Times New Roman" pitchFamily="18" charset="0"/>
                <a:cs typeface="Times New Roman" pitchFamily="18" charset="0"/>
              </a:rPr>
              <a:t>Speech</a:t>
            </a:r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mtClean="0">
                <a:latin typeface="Times New Roman" pitchFamily="18" charset="0"/>
                <a:cs typeface="Times New Roman" pitchFamily="18" charset="0"/>
              </a:rPr>
              <a:t>Activity Envelope -SAE)</a:t>
            </a:r>
            <a:endParaRPr lang="ru-RU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72198" y="2571744"/>
            <a:ext cx="1500197" cy="2857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MDSACF </a:t>
            </a:r>
            <a:r>
              <a:rPr lang="ru-RU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для</a:t>
            </a:r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A3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72198" y="3286124"/>
            <a:ext cx="1500197" cy="2857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MDSACF </a:t>
            </a:r>
            <a:r>
              <a:rPr lang="ru-RU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для</a:t>
            </a:r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D3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3636" y="4000504"/>
            <a:ext cx="1500197" cy="2857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MDSACF </a:t>
            </a:r>
            <a:r>
              <a:rPr lang="ru-RU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для</a:t>
            </a:r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D2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143636" y="4714884"/>
            <a:ext cx="1500197" cy="28575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MDSACF </a:t>
            </a:r>
            <a:r>
              <a:rPr lang="ru-RU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для</a:t>
            </a:r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D1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414" y="1714488"/>
            <a:ext cx="369332" cy="92869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Амплитуда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860" y="1643050"/>
            <a:ext cx="5786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Смесь сигнала и фабричного шума</a:t>
            </a:r>
            <a:r>
              <a:rPr lang="en-US" sz="1200" dirty="0" smtClean="0">
                <a:solidFill>
                  <a:schemeClr val="bg1"/>
                </a:solidFill>
              </a:rPr>
              <a:t>,</a:t>
            </a:r>
            <a:r>
              <a:rPr lang="ru-RU" sz="1200" dirty="0" smtClean="0">
                <a:solidFill>
                  <a:schemeClr val="bg1"/>
                </a:solidFill>
              </a:rPr>
              <a:t> Сигнал</a:t>
            </a:r>
            <a:r>
              <a:rPr lang="en-US" sz="1200" dirty="0" smtClean="0">
                <a:solidFill>
                  <a:schemeClr val="bg1"/>
                </a:solidFill>
              </a:rPr>
              <a:t>/</a:t>
            </a:r>
            <a:r>
              <a:rPr lang="ru-RU" sz="1200" dirty="0" smtClean="0">
                <a:solidFill>
                  <a:schemeClr val="bg1"/>
                </a:solidFill>
              </a:rPr>
              <a:t>Шум = </a:t>
            </a:r>
            <a:r>
              <a:rPr lang="en-US" sz="1200" dirty="0" smtClean="0">
                <a:solidFill>
                  <a:schemeClr val="bg1"/>
                </a:solidFill>
              </a:rPr>
              <a:t>-5db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29388" y="5429264"/>
            <a:ext cx="1428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SAE </a:t>
            </a:r>
            <a:r>
              <a:rPr lang="ru-RU" sz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параметр</a:t>
            </a:r>
            <a:endParaRPr lang="ru-RU" sz="12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00496" y="6072206"/>
            <a:ext cx="1012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Номер окна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pPr algn="ctr"/>
            <a:r>
              <a:rPr lang="ru-RU" dirty="0" smtClean="0"/>
              <a:t>Данный алгоритм</a:t>
            </a:r>
            <a:endParaRPr lang="ru-RU" dirty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1343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857752" y="3500438"/>
            <a:ext cx="3714776" cy="1785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42910" y="2643182"/>
            <a:ext cx="149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</a:rPr>
              <a:t>(отрезки длиной 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~</a:t>
            </a:r>
            <a:r>
              <a:rPr lang="ru-RU" sz="1200" b="1" dirty="0" smtClean="0">
                <a:solidFill>
                  <a:schemeClr val="bg1"/>
                </a:solidFill>
              </a:rPr>
              <a:t>50мс)</a:t>
            </a:r>
            <a:endParaRPr lang="ru-RU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Принятие решения Речь-Шум</a:t>
            </a:r>
            <a:endParaRPr lang="ru-RU" dirty="0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00298" y="5143512"/>
            <a:ext cx="319087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00" y="1714488"/>
            <a:ext cx="16097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2786058"/>
            <a:ext cx="37623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00" y="4357694"/>
            <a:ext cx="5895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857488" y="1714488"/>
            <a:ext cx="283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адаптивный порог речи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857488" y="2214554"/>
            <a:ext cx="28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 адаптивный порог шума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5643570" y="542926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принятие решения</a:t>
            </a:r>
            <a:endParaRPr lang="ru-RU" dirty="0"/>
          </a:p>
        </p:txBody>
      </p:sp>
      <p:sp>
        <p:nvSpPr>
          <p:cNvPr id="10" name="Rectangle 9"/>
          <p:cNvSpPr/>
          <p:nvPr/>
        </p:nvSpPr>
        <p:spPr>
          <a:xfrm>
            <a:off x="6286512" y="2928934"/>
            <a:ext cx="11430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α</a:t>
            </a:r>
            <a:r>
              <a:rPr lang="en-US" sz="1050" i="1" dirty="0" err="1" smtClean="0"/>
              <a:t>s</a:t>
            </a:r>
            <a:r>
              <a:rPr lang="en-US" i="1" dirty="0" smtClean="0"/>
              <a:t> </a:t>
            </a:r>
            <a:r>
              <a:rPr lang="en-US" i="1" dirty="0" smtClean="0"/>
              <a:t>~ </a:t>
            </a:r>
            <a:r>
              <a:rPr lang="en-US" i="1" dirty="0" smtClean="0"/>
              <a:t>5 </a:t>
            </a:r>
            <a:endParaRPr lang="en-US" i="1" dirty="0" smtClean="0"/>
          </a:p>
          <a:p>
            <a:r>
              <a:rPr lang="en-US" i="1" dirty="0" err="1" smtClean="0"/>
              <a:t>β</a:t>
            </a:r>
            <a:r>
              <a:rPr lang="en-US" sz="1050" i="1" dirty="0" err="1" smtClean="0"/>
              <a:t>n</a:t>
            </a:r>
            <a:r>
              <a:rPr lang="en-US" i="1" dirty="0" smtClean="0"/>
              <a:t> </a:t>
            </a:r>
            <a:r>
              <a:rPr lang="en-US" i="1" dirty="0" smtClean="0"/>
              <a:t>~</a:t>
            </a:r>
            <a:r>
              <a:rPr lang="en-US" i="1" dirty="0" smtClean="0"/>
              <a:t> </a:t>
            </a:r>
            <a:r>
              <a:rPr lang="en-US" i="1" dirty="0" smtClean="0"/>
              <a:t>−</a:t>
            </a:r>
            <a:r>
              <a:rPr lang="en-US" i="1" dirty="0" smtClean="0"/>
              <a:t>1</a:t>
            </a:r>
          </a:p>
          <a:p>
            <a:r>
              <a:rPr lang="el-GR" dirty="0" smtClean="0"/>
              <a:t>γ </a:t>
            </a:r>
            <a:r>
              <a:rPr lang="en-US" dirty="0" smtClean="0"/>
              <a:t>~</a:t>
            </a:r>
            <a:r>
              <a:rPr lang="el-GR" dirty="0" smtClean="0"/>
              <a:t> </a:t>
            </a:r>
            <a:r>
              <a:rPr lang="el-GR" dirty="0" smtClean="0"/>
              <a:t>0.95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6806" y="1524000"/>
            <a:ext cx="6270388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071934" y="5857892"/>
            <a:ext cx="1012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Номер окна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pPr algn="ctr"/>
            <a:r>
              <a:rPr lang="ru-RU" dirty="0" smtClean="0"/>
              <a:t>Принятие решения Речь-Шум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Результаты. Качество</a:t>
            </a:r>
            <a:endParaRPr lang="ru-RU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0"/>
            <a:ext cx="8687875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7158" y="1714488"/>
            <a:ext cx="185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</a:rPr>
              <a:t>Шумовые условия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596" y="22145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Тип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85852" y="2214554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С</a:t>
            </a:r>
            <a:r>
              <a:rPr lang="en-US" sz="1200" dirty="0" smtClean="0">
                <a:solidFill>
                  <a:schemeClr val="bg1"/>
                </a:solidFill>
              </a:rPr>
              <a:t>/</a:t>
            </a:r>
            <a:r>
              <a:rPr lang="ru-RU" sz="1200" dirty="0" smtClean="0">
                <a:solidFill>
                  <a:schemeClr val="bg1"/>
                </a:solidFill>
              </a:rPr>
              <a:t>Ш (</a:t>
            </a:r>
            <a:r>
              <a:rPr lang="en-US" sz="1200" dirty="0" smtClean="0">
                <a:solidFill>
                  <a:schemeClr val="bg1"/>
                </a:solidFill>
              </a:rPr>
              <a:t>dB)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2714620"/>
            <a:ext cx="857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Автомобильный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3786190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Заводской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7158" y="4929198"/>
            <a:ext cx="928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Белый шум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4348" y="5786454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Среднее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14546" y="207167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Данный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72132" y="2071678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Данный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85984" y="1714488"/>
            <a:ext cx="3286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Вероятность верного решения(</a:t>
            </a:r>
            <a:r>
              <a:rPr lang="en-US" sz="1200" dirty="0" smtClean="0">
                <a:solidFill>
                  <a:schemeClr val="bg1"/>
                </a:solidFill>
              </a:rPr>
              <a:t>%)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643570" y="1714488"/>
            <a:ext cx="3286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bg1"/>
                </a:solidFill>
              </a:rPr>
              <a:t>Вероятность неверного решения(</a:t>
            </a:r>
            <a:r>
              <a:rPr lang="en-US" sz="1200" dirty="0" smtClean="0">
                <a:solidFill>
                  <a:schemeClr val="bg1"/>
                </a:solidFill>
              </a:rPr>
              <a:t>%)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</a:t>
            </a:r>
            <a:r>
              <a:rPr smtClean="0"/>
              <a:t>. </a:t>
            </a:r>
            <a:r>
              <a:rPr lang="ru-RU" dirty="0" smtClean="0"/>
              <a:t>Скорость вычисления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50" y="2686050"/>
            <a:ext cx="69723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14414" y="3714752"/>
            <a:ext cx="10001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500" dirty="0" smtClean="0">
                <a:solidFill>
                  <a:schemeClr val="bg1"/>
                </a:solidFill>
              </a:rPr>
              <a:t>Данный</a:t>
            </a:r>
            <a:endParaRPr lang="ru-RU" sz="15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85852" y="278605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Тип </a:t>
            </a:r>
            <a:r>
              <a:rPr lang="en-US" dirty="0" smtClean="0">
                <a:solidFill>
                  <a:schemeClr val="bg1"/>
                </a:solidFill>
              </a:rPr>
              <a:t>VAD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6050" y="2786058"/>
            <a:ext cx="30003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</a:rPr>
              <a:t>Время вычисления свойства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43570" y="2786059"/>
            <a:ext cx="235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chemeClr val="bg1"/>
                </a:solidFill>
              </a:rPr>
              <a:t>Время принятия решения</a:t>
            </a:r>
            <a:endParaRPr lang="ru-RU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57620" y="2000240"/>
            <a:ext cx="1785950" cy="933448"/>
          </a:xfrm>
        </p:spPr>
        <p:txBody>
          <a:bodyPr/>
          <a:lstStyle/>
          <a:p>
            <a:r>
              <a:rPr lang="ru-RU" dirty="0" smtClean="0"/>
              <a:t>Всё.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71472" y="4357694"/>
            <a:ext cx="7929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Ссылка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Bing-Fei Wu, Kun-Ching Wang “</a:t>
            </a:r>
            <a:r>
              <a:rPr lang="en-US" dirty="0" smtClean="0"/>
              <a:t>Voice Activity Detection Based on Auto-Correlation Function Using Wavelet Transform and Teager Energy Operator”</a:t>
            </a:r>
            <a:r>
              <a:rPr lang="en-US" b="1" dirty="0" smtClean="0"/>
              <a:t> </a:t>
            </a:r>
            <a:r>
              <a:rPr lang="en-US" i="1" dirty="0" smtClean="0"/>
              <a:t>Computational Linguistics and Chinese Language Processing Vol. 11, No. 1, March 2006, pp. 87-100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VAD </a:t>
            </a:r>
            <a:r>
              <a:rPr lang="ru-RU" dirty="0" smtClean="0"/>
              <a:t>предоставляет возможность различить речь  и шум</a:t>
            </a:r>
            <a:r>
              <a:rPr lang="en-US" dirty="0" smtClean="0"/>
              <a:t>, </a:t>
            </a:r>
            <a:r>
              <a:rPr lang="ru-RU" dirty="0" smtClean="0"/>
              <a:t>является основной частю разлиных систем речевой коммуникации, таких как кодирование речи, распознавание, </a:t>
            </a:r>
            <a:r>
              <a:rPr lang="en-US" dirty="0" smtClean="0"/>
              <a:t>hand-free </a:t>
            </a:r>
            <a:r>
              <a:rPr lang="ru-RU" dirty="0" smtClean="0"/>
              <a:t>телефонии и устрания эха. </a:t>
            </a:r>
          </a:p>
          <a:p>
            <a:r>
              <a:rPr lang="ru-RU" dirty="0" smtClean="0"/>
              <a:t>Пример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ru-RU" sz="1800" dirty="0" smtClean="0"/>
              <a:t>VAD схема используется в коммуникациях основанных на GSM для удлинения времени  работы батареи клиента путём прерывания передачи сигнала при обнаружении пауз в речи.</a:t>
            </a:r>
            <a:endParaRPr lang="en-US" sz="1800" dirty="0" smtClean="0"/>
          </a:p>
          <a:p>
            <a:pPr>
              <a:buNone/>
            </a:pPr>
            <a:r>
              <a:rPr lang="ru-RU" sz="1800" dirty="0" smtClean="0"/>
              <a:t>Для сжатия речевых сигналов</a:t>
            </a:r>
            <a:r>
              <a:rPr lang="en-US" sz="1800" dirty="0" smtClean="0"/>
              <a:t> </a:t>
            </a:r>
            <a:r>
              <a:rPr lang="ru-RU" sz="1800" smtClean="0"/>
              <a:t>и </a:t>
            </a:r>
            <a:r>
              <a:rPr lang="ru-RU" sz="1800" dirty="0" smtClean="0"/>
              <a:t>уменьшения трафика в VoIP системах.</a:t>
            </a:r>
          </a:p>
          <a:p>
            <a:pPr>
              <a:buNone/>
            </a:pPr>
            <a:endParaRPr lang="ru-RU" sz="1800" dirty="0" smtClean="0"/>
          </a:p>
          <a:p>
            <a:pPr>
              <a:buNone/>
            </a:pPr>
            <a:endParaRPr lang="en-US" sz="18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0034" y="571480"/>
            <a:ext cx="8229600" cy="12192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Что такое и Зачем нужно детектирование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Данный алгоритм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1343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pPr algn="ctr"/>
            <a:r>
              <a:rPr lang="ru-RU" dirty="0" smtClean="0"/>
              <a:t>Данный алгоритм</a:t>
            </a:r>
            <a:endParaRPr lang="ru-RU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1343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42910" y="1643050"/>
            <a:ext cx="2428892" cy="1643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642910" y="2643182"/>
            <a:ext cx="149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</a:rPr>
              <a:t>(отрезки длиной 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~</a:t>
            </a:r>
            <a:r>
              <a:rPr lang="ru-RU" sz="1200" b="1" dirty="0" smtClean="0">
                <a:solidFill>
                  <a:schemeClr val="bg1"/>
                </a:solidFill>
              </a:rPr>
              <a:t>50мс)</a:t>
            </a:r>
            <a:endParaRPr lang="ru-RU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Дискретноей вейвлет преобразование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b="1" i="1" smtClean="0"/>
              <a:t>Discrete wavelet transform</a:t>
            </a:r>
            <a:r>
              <a:rPr lang="ru-RU" dirty="0" smtClean="0"/>
              <a:t>–</a:t>
            </a:r>
            <a:r>
              <a:rPr smtClean="0"/>
              <a:t> DWT)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50292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9322" y="1500174"/>
            <a:ext cx="5429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429388" y="1428736"/>
            <a:ext cx="4578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- опретор уменьшения </a:t>
            </a:r>
          </a:p>
          <a:p>
            <a:r>
              <a:rPr lang="ru-RU" dirty="0" smtClean="0"/>
              <a:t>выборки в 2 раза</a:t>
            </a:r>
            <a:endParaRPr lang="ru-R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3357562"/>
            <a:ext cx="39814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500034" y="4071942"/>
            <a:ext cx="4000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/>
              <a:t>Трехуровневая </a:t>
            </a:r>
          </a:p>
          <a:p>
            <a:r>
              <a:rPr lang="ru-RU" b="1" i="1" dirty="0" smtClean="0"/>
              <a:t>вейвлет декомпозиция</a:t>
            </a:r>
          </a:p>
          <a:p>
            <a:r>
              <a:rPr lang="ru-RU" b="1" i="1" dirty="0" smtClean="0"/>
              <a:t> с использованием фильтров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pPr algn="ctr"/>
            <a:r>
              <a:rPr lang="ru-RU" dirty="0" smtClean="0"/>
              <a:t>Данный алгоритм</a:t>
            </a:r>
            <a:endParaRPr lang="ru-RU" dirty="0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1343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3143240" y="1643050"/>
            <a:ext cx="1071570" cy="1643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42910" y="2643182"/>
            <a:ext cx="149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</a:rPr>
              <a:t>(отрезки длиной 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~</a:t>
            </a:r>
            <a:r>
              <a:rPr lang="ru-RU" sz="1200" b="1" dirty="0" smtClean="0">
                <a:solidFill>
                  <a:schemeClr val="bg1"/>
                </a:solidFill>
              </a:rPr>
              <a:t>50мс)</a:t>
            </a:r>
            <a:endParaRPr lang="ru-RU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b="1" dirty="0" smtClean="0"/>
              <a:t>Опертор енергии Тигера</a:t>
            </a:r>
            <a:br>
              <a:rPr lang="ru-RU" b="1" dirty="0" smtClean="0"/>
            </a:br>
            <a:r>
              <a:rPr lang="ru-RU" sz="2700" b="1" dirty="0" smtClean="0"/>
              <a:t>(</a:t>
            </a:r>
            <a:r>
              <a:rPr sz="2700" b="1" smtClean="0"/>
              <a:t>Teager Energy Operator</a:t>
            </a:r>
            <a:r>
              <a:rPr lang="ru-RU" sz="2700" b="1" dirty="0" smtClean="0"/>
              <a:t> – </a:t>
            </a:r>
            <a:r>
              <a:rPr sz="2700" b="1" smtClean="0"/>
              <a:t>TEO)</a:t>
            </a:r>
            <a:endParaRPr lang="ru-RU" sz="27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22955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1857364"/>
            <a:ext cx="27908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2285992"/>
            <a:ext cx="790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2214546" y="3714752"/>
            <a:ext cx="46434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Эксперименты показывают что значение энергии Тигера для речи много больше чем для шума.</a:t>
            </a:r>
            <a:endParaRPr lang="ru-RU" sz="2400" dirty="0"/>
          </a:p>
        </p:txBody>
      </p:sp>
      <p:sp>
        <p:nvSpPr>
          <p:cNvPr id="11" name="Left-Right Arrow 10"/>
          <p:cNvSpPr/>
          <p:nvPr/>
        </p:nvSpPr>
        <p:spPr>
          <a:xfrm>
            <a:off x="3714744" y="1928802"/>
            <a:ext cx="1216152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</p:spPr>
        <p:txBody>
          <a:bodyPr/>
          <a:lstStyle/>
          <a:p>
            <a:pPr algn="ctr"/>
            <a:r>
              <a:rPr lang="ru-RU" dirty="0" smtClean="0"/>
              <a:t>Данный алгоритм</a:t>
            </a:r>
            <a:endParaRPr lang="ru-RU" dirty="0"/>
          </a:p>
        </p:txBody>
      </p:sp>
      <p:pic>
        <p:nvPicPr>
          <p:cNvPr id="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81343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214810" y="1643050"/>
            <a:ext cx="1071570" cy="1643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42910" y="2643182"/>
            <a:ext cx="1498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</a:rPr>
              <a:t>(отрезки длиной </a:t>
            </a:r>
          </a:p>
          <a:p>
            <a:r>
              <a:rPr lang="en-US" sz="1200" b="1" dirty="0" smtClean="0">
                <a:solidFill>
                  <a:schemeClr val="bg1"/>
                </a:solidFill>
              </a:rPr>
              <a:t>~</a:t>
            </a:r>
            <a:r>
              <a:rPr lang="ru-RU" sz="1200" b="1" dirty="0" smtClean="0">
                <a:solidFill>
                  <a:schemeClr val="bg1"/>
                </a:solidFill>
              </a:rPr>
              <a:t>50мс)</a:t>
            </a:r>
            <a:endParaRPr lang="ru-RU" sz="1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Полосовая автокорреляционная функция</a:t>
            </a:r>
            <a:br>
              <a:rPr lang="ru-RU" sz="2400" b="1" dirty="0" smtClean="0"/>
            </a:br>
            <a:r>
              <a:rPr lang="ru-RU" sz="2400" b="1" dirty="0" smtClean="0"/>
              <a:t>(</a:t>
            </a:r>
            <a:r>
              <a:rPr sz="2400" b="1" smtClean="0"/>
              <a:t>Subband Auto-Correlation Function </a:t>
            </a:r>
            <a:r>
              <a:rPr lang="ru-RU" sz="2400" b="1" dirty="0" smtClean="0"/>
              <a:t>-</a:t>
            </a:r>
            <a:r>
              <a:rPr sz="2400" b="1" smtClean="0"/>
              <a:t>SACF)</a:t>
            </a:r>
            <a:endParaRPr lang="ru-RU" sz="24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313372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929058" y="2000240"/>
            <a:ext cx="341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Автокорреляционная функция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2857496"/>
            <a:ext cx="6338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Полосовая – применяется к частотным полосам сигнала,</a:t>
            </a:r>
          </a:p>
          <a:p>
            <a:r>
              <a:rPr lang="ru-RU" dirty="0" smtClean="0"/>
              <a:t> полученным при помощи вейвлет преобразования.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296</TotalTime>
  <Words>398</Words>
  <Application>Microsoft Office PowerPoint</Application>
  <PresentationFormat>On-screen Show (4:3)</PresentationFormat>
  <Paragraphs>87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Paper</vt:lpstr>
      <vt:lpstr>Детектирование активности голоса основанное  на автокорреляционной функции с использованием вейвлет преобразование и оператора энергии Тигера </vt:lpstr>
      <vt:lpstr>Что такое и Зачем нужно детектирование</vt:lpstr>
      <vt:lpstr>Данный алгоритм</vt:lpstr>
      <vt:lpstr>Данный алгоритм</vt:lpstr>
      <vt:lpstr>Дискретноей вейвлет преобразование (Discrete wavelet transform– DWT)</vt:lpstr>
      <vt:lpstr>Данный алгоритм</vt:lpstr>
      <vt:lpstr>Опертор енергии Тигера (Teager Energy Operator – TEO)</vt:lpstr>
      <vt:lpstr>Данный алгоритм</vt:lpstr>
      <vt:lpstr>Полосовая автокорреляционная функция (Subband Auto-Correlation Function -SACF)</vt:lpstr>
      <vt:lpstr>Полосовая автокорреляционная функция (Subband Auto-Correlation Function -SACF)</vt:lpstr>
      <vt:lpstr>Данный алгоритм</vt:lpstr>
      <vt:lpstr>Средняя дельта полосовая автокореляционная функция (Mean Delta Subband Signal Auto-Correlation Function -MDSACF) и   Огибающая речевой актитвности(Speech Activity Envelope -SAE)</vt:lpstr>
      <vt:lpstr>Средняя дельта полосовая автокореляционная функция (Mean Delta Subband Signal Auto-Correlation Function -MDSACF) и   Огибающая речевой актитвности(Speech Activity Envelope -SAE)</vt:lpstr>
      <vt:lpstr>Данный алгоритм</vt:lpstr>
      <vt:lpstr>Принятие решения Речь-Шум</vt:lpstr>
      <vt:lpstr>Принятие решения Речь-Шум</vt:lpstr>
      <vt:lpstr>Результаты. Качество</vt:lpstr>
      <vt:lpstr>Результаты. Скорость вычисления</vt:lpstr>
      <vt:lpstr>Всё.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Детектирование активности голоса автокорреляционной функцие используя вейвлет преобразование и оператор енергии Тайгера </dc:title>
  <dc:creator>asd and Rizzo</dc:creator>
  <cp:lastModifiedBy>asd and Rizzo</cp:lastModifiedBy>
  <cp:revision>61</cp:revision>
  <dcterms:created xsi:type="dcterms:W3CDTF">2009-04-20T17:31:27Z</dcterms:created>
  <dcterms:modified xsi:type="dcterms:W3CDTF">2009-04-21T05:05:48Z</dcterms:modified>
</cp:coreProperties>
</file>