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57" r:id="rId4"/>
    <p:sldId id="259" r:id="rId5"/>
    <p:sldId id="260" r:id="rId6"/>
    <p:sldId id="261" r:id="rId7"/>
    <p:sldId id="267" r:id="rId8"/>
    <p:sldId id="264" r:id="rId9"/>
    <p:sldId id="270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arik" initials="Y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2" autoAdjust="0"/>
    <p:restoredTop sz="82989" autoAdjust="0"/>
  </p:normalViewPr>
  <p:slideViewPr>
    <p:cSldViewPr>
      <p:cViewPr>
        <p:scale>
          <a:sx n="75" d="100"/>
          <a:sy n="75" d="100"/>
        </p:scale>
        <p:origin x="-864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BB72A-C0F9-4105-8294-101A41B97282}" type="datetimeFigureOut">
              <a:rPr lang="en-US" smtClean="0"/>
              <a:pPr/>
              <a:t>2010-06-06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96ECF-4054-4BFF-9739-04D187B2F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96ECF-4054-4BFF-9739-04D187B2F2E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2010-06-06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2010-06-06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2010-06-06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2010-06-06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2010-06-06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2010-06-06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2010-06-06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2010-06-06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2010-06-06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2010-06-06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2010-06-06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2010-06-06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7772400" cy="2841625"/>
          </a:xfrm>
        </p:spPr>
        <p:txBody>
          <a:bodyPr>
            <a:normAutofit/>
          </a:bodyPr>
          <a:lstStyle/>
          <a:p>
            <a:r>
              <a:rPr lang="ru-RU" b="1" cap="all" dirty="0" smtClean="0">
                <a:latin typeface="Times New Roman" pitchFamily="18" charset="0"/>
                <a:cs typeface="Times New Roman" pitchFamily="18" charset="0"/>
              </a:rPr>
              <a:t>Анализ музыкальных данных ПО АЛГОРИТМУ  иерархической временной памяти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4495800" y="4328756"/>
            <a:ext cx="46482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Дипломная работа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студента 5 курса 1 группы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ЛАГОДЫ Дмитрия Александровича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Lucida Sans Unicode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Научный руководитель: ХЕЙДОРОВ И.Э.,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доцент кафедры радиофизики,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кандидат физико-математических наук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372105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В результате проделанной работы можно сделать следующие выводы: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1)Иерархическую Временную Память(ИВР)</a:t>
            </a:r>
            <a:r>
              <a:rPr kumimoji="0" lang="ru-RU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можно использовать для обработки музыки, как промежуточное звено между классификатором и обработанными аудио данными для улучшения скорости и качества классификации.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Lucida Sans Unicode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 smtClean="0"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2)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ИВР создает модели, позволяющее использовать одну и ту же обученную сеть для двух задач.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143000"/>
            <a:ext cx="838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</a:t>
            </a:r>
            <a:r>
              <a:rPr lang="ru-RU" dirty="0" smtClean="0"/>
              <a:t>Очень </a:t>
            </a:r>
            <a:r>
              <a:rPr lang="ru-RU" dirty="0" smtClean="0"/>
              <a:t>много музыкальных данных создано и создается каждый день. Это все надо анализировать, сортировать, рекомендовать, рекламировать, продавать, искать, открывать новое, организовывать слушать, смешивать, создавать, генерировать </a:t>
            </a:r>
            <a:r>
              <a:rPr lang="ru-RU" dirty="0" smtClean="0"/>
              <a:t>, </a:t>
            </a:r>
            <a:r>
              <a:rPr lang="ru-RU" dirty="0" smtClean="0"/>
              <a:t>автоматически и эффективно, на разных временных (цельная композиция или отдельная нота) и количественных (личные коллекции и многомиллионные) масштабах. </a:t>
            </a:r>
          </a:p>
          <a:p>
            <a:r>
              <a:rPr lang="en-US" dirty="0" smtClean="0"/>
              <a:t>	</a:t>
            </a:r>
            <a:r>
              <a:rPr lang="ru-RU" dirty="0" smtClean="0"/>
              <a:t>Сейчас это</a:t>
            </a:r>
            <a:r>
              <a:rPr lang="en-US" dirty="0" smtClean="0"/>
              <a:t> </a:t>
            </a:r>
            <a:r>
              <a:rPr lang="ru-RU" dirty="0" smtClean="0"/>
              <a:t>пытаются</a:t>
            </a:r>
            <a:r>
              <a:rPr lang="en-US" dirty="0" smtClean="0"/>
              <a:t> </a:t>
            </a:r>
            <a:r>
              <a:rPr lang="ru-RU" dirty="0" smtClean="0"/>
              <a:t>решить</a:t>
            </a:r>
            <a:r>
              <a:rPr lang="en-US" dirty="0" smtClean="0"/>
              <a:t> </a:t>
            </a:r>
            <a:r>
              <a:rPr lang="ru-RU" dirty="0" smtClean="0"/>
              <a:t>при </a:t>
            </a:r>
            <a:r>
              <a:rPr lang="ru-RU" dirty="0" smtClean="0"/>
              <a:t>помощи создания моделей каждой из составляющих музыки отдельно и получении данных непосредственно из </a:t>
            </a:r>
            <a:r>
              <a:rPr lang="ru-RU" dirty="0" smtClean="0"/>
              <a:t>сигнала, </a:t>
            </a:r>
            <a:r>
              <a:rPr lang="ru-RU" dirty="0" smtClean="0"/>
              <a:t>либо используются социальные </a:t>
            </a:r>
            <a:r>
              <a:rPr lang="ru-RU" dirty="0" smtClean="0"/>
              <a:t>системы</a:t>
            </a:r>
            <a:r>
              <a:rPr lang="en-US" dirty="0" smtClean="0"/>
              <a:t> </a:t>
            </a:r>
            <a:r>
              <a:rPr lang="ru-RU" dirty="0" smtClean="0"/>
              <a:t>типа </a:t>
            </a:r>
            <a:r>
              <a:rPr lang="ru-RU" dirty="0" err="1" smtClean="0"/>
              <a:t>Last.fm</a:t>
            </a:r>
            <a:r>
              <a:rPr lang="ru-RU" dirty="0" smtClean="0"/>
              <a:t> </a:t>
            </a:r>
            <a:r>
              <a:rPr lang="ru-RU" dirty="0" smtClean="0"/>
              <a:t>и </a:t>
            </a:r>
            <a:r>
              <a:rPr lang="ru-RU" dirty="0" smtClean="0"/>
              <a:t>Musicbrainz,</a:t>
            </a:r>
            <a:r>
              <a:rPr lang="en-US" dirty="0" smtClean="0"/>
              <a:t> </a:t>
            </a:r>
            <a:r>
              <a:rPr lang="ru-RU" dirty="0" smtClean="0"/>
              <a:t>основанные </a:t>
            </a:r>
            <a:r>
              <a:rPr lang="ru-RU" dirty="0" smtClean="0"/>
              <a:t>на </a:t>
            </a:r>
            <a:r>
              <a:rPr lang="ru-RU" dirty="0" smtClean="0"/>
              <a:t>метаданных,</a:t>
            </a:r>
            <a:r>
              <a:rPr lang="en-US" dirty="0" smtClean="0"/>
              <a:t> </a:t>
            </a:r>
            <a:r>
              <a:rPr lang="ru-RU" dirty="0" smtClean="0"/>
              <a:t>организациях</a:t>
            </a:r>
            <a:r>
              <a:rPr lang="en-US" dirty="0" smtClean="0"/>
              <a:t> </a:t>
            </a:r>
            <a:r>
              <a:rPr lang="ru-RU" dirty="0" smtClean="0"/>
              <a:t>частных </a:t>
            </a:r>
            <a:r>
              <a:rPr lang="ru-RU" dirty="0" smtClean="0"/>
              <a:t>коллекций и </a:t>
            </a:r>
            <a:r>
              <a:rPr lang="ru-RU" dirty="0" smtClean="0"/>
              <a:t>связей</a:t>
            </a:r>
            <a:r>
              <a:rPr lang="en-US" dirty="0" smtClean="0"/>
              <a:t> </a:t>
            </a:r>
            <a:r>
              <a:rPr lang="ru-RU" dirty="0" smtClean="0"/>
              <a:t>между </a:t>
            </a:r>
            <a:r>
              <a:rPr lang="ru-RU" dirty="0" smtClean="0"/>
              <a:t>людьми.</a:t>
            </a:r>
          </a:p>
          <a:p>
            <a:r>
              <a:rPr lang="en-US" dirty="0" smtClean="0"/>
              <a:t>	</a:t>
            </a:r>
            <a:r>
              <a:rPr lang="ru-RU" dirty="0" smtClean="0"/>
              <a:t>Во </a:t>
            </a:r>
            <a:r>
              <a:rPr lang="ru-RU" dirty="0" smtClean="0"/>
              <a:t>всех случаях используется очень много ручной работы и работы по переносу знаний экспертов в музыкальной области в область </a:t>
            </a:r>
            <a:r>
              <a:rPr lang="ru-RU" dirty="0" smtClean="0"/>
              <a:t>моделирования.</a:t>
            </a:r>
            <a:endParaRPr lang="ru-RU" dirty="0" smtClean="0"/>
          </a:p>
          <a:p>
            <a:r>
              <a:rPr lang="ru-RU" dirty="0" smtClean="0"/>
              <a:t>На момент 2010 года не существует систем, которые могли бы быть приемлемо универсальными, и масштабируемы в области музыки.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0" y="-49887"/>
            <a:ext cx="89916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Целью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 данной работы является создание системы для автоматического построения моделей музыкальных коллекций.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Lucida Sans Unicode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Задачи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Получение оценки возможностей применения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Иерархической Временной Памяти(ИВП) в области музыки.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Повышение скорости и качества классификации музыкальных данных используя </a:t>
            </a: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ИВП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.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Исследовать пути улучшения результатов путем синтеза мануальных моделей с построенными ИВП и изменения ИВП для качественного моделирования временных рядов.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Иерархическая Временная Память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5791200" cy="2895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Пространственное группирование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438400"/>
            <a:ext cx="5934075" cy="1752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Временное группирование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057400"/>
            <a:ext cx="5934075" cy="27527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55626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Алгоритмы</a:t>
            </a:r>
            <a:r>
              <a:rPr lang="en-US" dirty="0" smtClean="0"/>
              <a:t>: </a:t>
            </a:r>
            <a:r>
              <a:rPr lang="ru-RU" dirty="0" smtClean="0"/>
              <a:t>Марковские модели </a:t>
            </a:r>
            <a:r>
              <a:rPr lang="en-US" dirty="0" smtClean="0"/>
              <a:t>N-</a:t>
            </a:r>
            <a:r>
              <a:rPr lang="ru-RU" dirty="0" smtClean="0"/>
              <a:t>ого порядка</a:t>
            </a:r>
            <a:r>
              <a:rPr lang="en-US" dirty="0" smtClean="0"/>
              <a:t>, </a:t>
            </a:r>
            <a:r>
              <a:rPr lang="ru-RU" dirty="0" err="1" smtClean="0"/>
              <a:t>Агломеративная</a:t>
            </a:r>
            <a:r>
              <a:rPr lang="ru-RU" dirty="0" smtClean="0"/>
              <a:t> Иерархическая Кластеризация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1" dirty="0" smtClean="0"/>
              <a:t>Алгоритм классификации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endParaRPr lang="en-US" dirty="0"/>
          </a:p>
        </p:txBody>
      </p:sp>
      <p:pic>
        <p:nvPicPr>
          <p:cNvPr id="4" name="Picture 3" descr="Файл:KnnClassification.sv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828800"/>
            <a:ext cx="2655570" cy="240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362200" y="47244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 smtClean="0"/>
              <a:t>К-Ближайших</a:t>
            </a:r>
            <a:r>
              <a:rPr lang="ru-RU" sz="2400" b="1" dirty="0" smtClean="0"/>
              <a:t> соседей</a:t>
            </a:r>
            <a:endParaRPr lang="en-US" sz="2400" b="1" dirty="0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3276600" y="2971800"/>
            <a:ext cx="5486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    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k=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,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      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distanceNorm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2.0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Lucida Sans Unicode" pitchFamily="34" charset="0"/>
                <a:cs typeface="Courier New" pitchFamily="49" charset="0"/>
              </a:rPr>
              <a:t>, 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Экспериментальное исследование</a:t>
            </a:r>
            <a:endParaRPr lang="en-US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990600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4713" algn="l"/>
              </a:tabLst>
            </a:pPr>
            <a:r>
              <a:rPr lang="ru-RU" sz="2000" b="1" dirty="0" smtClean="0"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Данные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Lucida Sans Unicode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4713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Было выбрано10 исполнителей. Из различных произведений которых было взято по 10 отрывков по 5 секунд каждого автора. 5 исполнителей использовали вокал в своих композициях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4713" algn="l"/>
              </a:tabLst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4713" algn="l"/>
              </a:tabLst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Предобработка данных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/>
              <a:t>Получен спектр и к нему применены </a:t>
            </a:r>
            <a:r>
              <a:rPr lang="en-US" sz="2000" dirty="0" smtClean="0"/>
              <a:t>Mel </a:t>
            </a:r>
            <a:r>
              <a:rPr lang="ru-RU" sz="2000" dirty="0" smtClean="0"/>
              <a:t>фильтры(простейшая модель предобработки звука внутренним ухом)</a:t>
            </a:r>
          </a:p>
          <a:p>
            <a:endParaRPr lang="en-US" sz="2000" dirty="0" smtClean="0"/>
          </a:p>
          <a:p>
            <a:pPr lvl="0"/>
            <a:r>
              <a:rPr lang="ru-RU" sz="2000" b="1" dirty="0" smtClean="0"/>
              <a:t>Обучение </a:t>
            </a:r>
            <a:r>
              <a:rPr lang="ru-RU" sz="2000" b="1" dirty="0" smtClean="0"/>
              <a:t>модели</a:t>
            </a:r>
            <a:endParaRPr lang="en-US" sz="2000" b="1" dirty="0" smtClean="0"/>
          </a:p>
          <a:p>
            <a:r>
              <a:rPr lang="en-US" sz="2000" dirty="0" smtClean="0"/>
              <a:t> </a:t>
            </a:r>
            <a:r>
              <a:rPr lang="ru-RU" sz="2000" dirty="0" smtClean="0"/>
              <a:t>Модель была </a:t>
            </a:r>
            <a:r>
              <a:rPr lang="ru-RU" sz="2000" dirty="0" smtClean="0"/>
              <a:t>обучена на 4 отрывках из различных произведений каждого автора. </a:t>
            </a:r>
            <a:endParaRPr lang="en-US" sz="2000" dirty="0" smtClean="0"/>
          </a:p>
          <a:p>
            <a:r>
              <a:rPr lang="ru-RU" sz="2000" dirty="0" smtClean="0"/>
              <a:t> </a:t>
            </a:r>
            <a:endParaRPr lang="en-US" sz="2000" dirty="0" smtClean="0"/>
          </a:p>
          <a:p>
            <a:pPr lvl="0"/>
            <a:r>
              <a:rPr lang="ru-RU" sz="2000" b="1" dirty="0" smtClean="0"/>
              <a:t>Классификация</a:t>
            </a:r>
            <a:endParaRPr lang="en-US" sz="2000" b="1" dirty="0" smtClean="0"/>
          </a:p>
          <a:p>
            <a:r>
              <a:rPr lang="ru-RU" sz="2000" dirty="0" smtClean="0"/>
              <a:t>Отклик модели использовался подавался на классификатор.  Тестирование </a:t>
            </a:r>
            <a:r>
              <a:rPr lang="ru-RU" sz="2000" dirty="0" smtClean="0"/>
              <a:t>проводилось на 6 отрывках по 5 секунд. </a:t>
            </a:r>
            <a:r>
              <a:rPr lang="ru-RU" sz="2000" dirty="0" smtClean="0"/>
              <a:t>Классификатор также </a:t>
            </a:r>
            <a:r>
              <a:rPr lang="ru-RU" sz="2000" dirty="0" smtClean="0"/>
              <a:t>был обучен </a:t>
            </a:r>
            <a:r>
              <a:rPr lang="ru-RU" sz="2000" dirty="0" smtClean="0"/>
              <a:t>без </a:t>
            </a:r>
            <a:r>
              <a:rPr lang="ru-RU" sz="2000" dirty="0" smtClean="0"/>
              <a:t>использования </a:t>
            </a:r>
            <a:r>
              <a:rPr lang="ru-RU" sz="2000" dirty="0" smtClean="0"/>
              <a:t>модели для получения </a:t>
            </a:r>
            <a:r>
              <a:rPr lang="ru-RU" sz="2000" dirty="0" smtClean="0"/>
              <a:t>результатов для сравнения</a:t>
            </a:r>
            <a:r>
              <a:rPr lang="ru-RU" sz="2000" dirty="0" smtClean="0"/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28600" y="764024"/>
            <a:ext cx="89154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085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 идентификации исполнителей по </a:t>
            </a:r>
            <a:r>
              <a:rPr lang="ru-RU" sz="2000" dirty="0" smtClean="0"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5ти секундным</a:t>
            </a:r>
            <a:r>
              <a:rPr lang="en-US" sz="2000" dirty="0" smtClean="0"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отрывкам была получена точность  </a:t>
            </a:r>
            <a:r>
              <a:rPr lang="en-US" sz="2000" dirty="0" smtClean="0"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68.33</a:t>
            </a:r>
            <a:r>
              <a:rPr lang="ru-RU" sz="2000" dirty="0" smtClean="0"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% с использованием Иерархической Временной Памяти(ИВП), в то время как без неё был получен результат в 63.33%.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Lucida Sans Unicode" pitchFamily="34" charset="0"/>
              <a:cs typeface="Times New Roman" pitchFamily="18" charset="0"/>
            </a:endParaRPr>
          </a:p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С ИВП точность классификации на 5% процентов лучше чем без неё на 5ти секундных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отрывках. Угадывание в данном случае даёт 10% вероятность.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 smtClean="0"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Н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а 30 секундных отрывках ИВП дает 100% точность классификации, в то время как без неё получается 70%.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Классификации на наличие вокала дает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78.33% точность с ИВП и 75.0% без неё.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Угадывание в данном случае даёт 50%.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000" dirty="0" smtClean="0">
              <a:latin typeface="Times New Roman" pitchFamily="18" charset="0"/>
              <a:ea typeface="Lucida Sans Unicode" pitchFamily="34" charset="0"/>
              <a:cs typeface="Times New Roman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 smtClean="0"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Полное время анализа с ИВР равно 1 час 20 минут, без ИВР - 3 часа 20 минут.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Times New Roman" pitchFamily="18" charset="0"/>
              <a:ea typeface="Lucida Sans Unicode" pitchFamily="34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Из приведенных данных видно, что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HTM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уменьшает количество образцов подаваемых на классификатор, не требует слишком долгого времени для обучения и привносить знания о предметной области для более качественного решения задачи.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indent="4508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latin typeface="Times New Roman" pitchFamily="18" charset="0"/>
              <a:ea typeface="Lucida Sans Unicode" pitchFamily="34" charset="0"/>
              <a:cs typeface="Times New Roman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19400" y="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Результаты</a:t>
            </a:r>
            <a:endParaRPr lang="en-US" sz="3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349</Words>
  <Application>Microsoft Office PowerPoint</Application>
  <PresentationFormat>On-screen Show (4:3)</PresentationFormat>
  <Paragraphs>53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Анализ музыкальных данных ПО АЛГОРИТМУ  иерархической временной памяти</vt:lpstr>
      <vt:lpstr>Актуальность</vt:lpstr>
      <vt:lpstr>Slide 3</vt:lpstr>
      <vt:lpstr>Иерархическая Временная Память</vt:lpstr>
      <vt:lpstr>Пространственное группирование</vt:lpstr>
      <vt:lpstr>Временное группирование</vt:lpstr>
      <vt:lpstr>Алгоритм классификации </vt:lpstr>
      <vt:lpstr>Экспериментальное исследование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музыки используя Иерархическую Временную Память</dc:title>
  <dc:creator/>
  <cp:lastModifiedBy>Yarik</cp:lastModifiedBy>
  <cp:revision>191</cp:revision>
  <dcterms:created xsi:type="dcterms:W3CDTF">2006-08-16T00:00:00Z</dcterms:created>
  <dcterms:modified xsi:type="dcterms:W3CDTF">2010-06-07T06:19:18Z</dcterms:modified>
</cp:coreProperties>
</file>