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2" r:id="rId2"/>
    <p:sldId id="313" r:id="rId3"/>
    <p:sldId id="281" r:id="rId4"/>
    <p:sldId id="278" r:id="rId5"/>
    <p:sldId id="274" r:id="rId6"/>
    <p:sldId id="276" r:id="rId7"/>
    <p:sldId id="277" r:id="rId8"/>
    <p:sldId id="293" r:id="rId9"/>
    <p:sldId id="267" r:id="rId10"/>
    <p:sldId id="283" r:id="rId11"/>
    <p:sldId id="272" r:id="rId12"/>
    <p:sldId id="284" r:id="rId13"/>
    <p:sldId id="294" r:id="rId14"/>
    <p:sldId id="296" r:id="rId15"/>
    <p:sldId id="295" r:id="rId16"/>
    <p:sldId id="299" r:id="rId17"/>
    <p:sldId id="298" r:id="rId18"/>
    <p:sldId id="297" r:id="rId19"/>
    <p:sldId id="304" r:id="rId20"/>
    <p:sldId id="301" r:id="rId21"/>
    <p:sldId id="303" r:id="rId22"/>
    <p:sldId id="308" r:id="rId23"/>
    <p:sldId id="309" r:id="rId24"/>
    <p:sldId id="305" r:id="rId25"/>
    <p:sldId id="302" r:id="rId26"/>
    <p:sldId id="307" r:id="rId27"/>
    <p:sldId id="310" r:id="rId28"/>
    <p:sldId id="306" r:id="rId29"/>
    <p:sldId id="311" r:id="rId30"/>
    <p:sldId id="288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3E"/>
    <a:srgbClr val="FFFF00"/>
    <a:srgbClr val="D1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324A-7F45-431A-A0D9-E17EF99E09F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6F49-88C6-420D-B210-71D850A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should be left aligned / icons should be broken into two columns</a:t>
            </a:r>
            <a:r>
              <a:rPr lang="en-US" baseline="0" dirty="0" smtClean="0"/>
              <a:t> three and three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AF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62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5" y="5263636"/>
            <a:ext cx="5214248" cy="764120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1" i="0" cap="none">
                <a:solidFill>
                  <a:schemeClr val="bg1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3862917" cy="764120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1" i="0" cap="none">
                <a:solidFill>
                  <a:schemeClr val="bg1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5" y="3826604"/>
            <a:ext cx="5335628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1" cap="none" baseline="0">
                <a:solidFill>
                  <a:srgbClr val="FFFFFF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4" y="3276170"/>
            <a:ext cx="4911729" cy="401648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8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3514-5695-495C-ADF4-CB717A602A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50" charset="0"/>
              </a:rPr>
              <a:t>The Rolling Scopes School 2017 Q1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31122" y="5560836"/>
            <a:ext cx="5387950" cy="764120"/>
          </a:xfrm>
          <a:solidFill>
            <a:srgbClr val="FAFB3E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RS everywhere!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75" y="2235201"/>
            <a:ext cx="522324" cy="429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87" y="1721910"/>
            <a:ext cx="522324" cy="429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51" y="2438718"/>
            <a:ext cx="522324" cy="429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90" y="2725938"/>
            <a:ext cx="522324" cy="429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75" y="2593605"/>
            <a:ext cx="522324" cy="429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39" y="2808398"/>
            <a:ext cx="522324" cy="42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87" y="3226710"/>
            <a:ext cx="522324" cy="429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417" y="3981785"/>
            <a:ext cx="522324" cy="429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38" y="2878682"/>
            <a:ext cx="522324" cy="429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75" y="4727074"/>
            <a:ext cx="522324" cy="429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93" y="1486569"/>
            <a:ext cx="522324" cy="429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46" y="1623785"/>
            <a:ext cx="522324" cy="429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34" y="649859"/>
            <a:ext cx="522324" cy="429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15" y="3886203"/>
            <a:ext cx="522324" cy="429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97" y="5076517"/>
            <a:ext cx="522324" cy="429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30" y="2114221"/>
            <a:ext cx="522324" cy="4295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5" y="4287203"/>
            <a:ext cx="522324" cy="4295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82" y="2914494"/>
            <a:ext cx="522324" cy="429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01" y="2324078"/>
            <a:ext cx="522324" cy="429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9" y="2000809"/>
            <a:ext cx="522324" cy="4295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09" y="3350561"/>
            <a:ext cx="522324" cy="4295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07" y="3214206"/>
            <a:ext cx="522324" cy="429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78" y="2430397"/>
            <a:ext cx="522324" cy="4295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94" y="4152241"/>
            <a:ext cx="522324" cy="4295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94" y="3611325"/>
            <a:ext cx="522324" cy="4295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95" y="4760765"/>
            <a:ext cx="522324" cy="4295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74" y="4594139"/>
            <a:ext cx="358049" cy="2944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445" y="5413596"/>
            <a:ext cx="358049" cy="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2396982"/>
            <a:ext cx="11360728" cy="23876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Montserrat" panose="00000500000000000000" pitchFamily="50" charset="0"/>
              </a:rPr>
              <a:t>Troopers wanted</a:t>
            </a:r>
            <a:r>
              <a:rPr lang="en-US" sz="9600" b="1" dirty="0" smtClean="0">
                <a:latin typeface="Montserrat" panose="00000500000000000000" pitchFamily="50" charset="0"/>
              </a:rPr>
              <a:t>!</a:t>
            </a:r>
            <a:endParaRPr lang="en-US" sz="9600" b="1" dirty="0">
              <a:latin typeface="Montserra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dirty="0"/>
              <a:t>A</a:t>
            </a:r>
            <a:r>
              <a:rPr lang="en-US" sz="6600" dirty="0" smtClean="0"/>
              <a:t>ll the time!</a:t>
            </a:r>
            <a:endParaRPr lang="en-US" sz="6600" dirty="0"/>
          </a:p>
        </p:txBody>
      </p:sp>
      <p:pic>
        <p:nvPicPr>
          <p:cNvPr id="1026" name="Picture 2" descr="Image result for star wars troopers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8" y="429203"/>
            <a:ext cx="3100244" cy="31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3717" cy="6419291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1150" y="368349"/>
            <a:ext cx="8908336" cy="764120"/>
          </a:xfrm>
          <a:solidFill>
            <a:srgbClr val="FAFB3E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Rolling Scopes School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150" y="5034125"/>
            <a:ext cx="4226959" cy="748988"/>
          </a:xfrm>
          <a:prstGeom prst="rect">
            <a:avLst/>
          </a:prstGeom>
          <a:solidFill>
            <a:srgbClr val="FAFB3E"/>
          </a:solidFill>
        </p:spPr>
        <p:txBody>
          <a:bodyPr wrap="square">
            <a:spAutoFit/>
          </a:bodyPr>
          <a:lstStyle/>
          <a:p>
            <a:r>
              <a:rPr lang="en-US" sz="4267" b="1" dirty="0" smtClean="0">
                <a:latin typeface="Montserrat" panose="00000500000000000000" pitchFamily="50" charset="0"/>
                <a:cs typeface="Arial" panose="020B0604020202020204" pitchFamily="34" charset="0"/>
              </a:rPr>
              <a:t>~60 </a:t>
            </a:r>
            <a:r>
              <a:rPr lang="en-US" sz="4267" b="1" dirty="0" smtClean="0">
                <a:latin typeface="Montserrat" panose="00000500000000000000" pitchFamily="50" charset="0"/>
                <a:cs typeface="Arial" panose="020B0604020202020204" pitchFamily="34" charset="0"/>
              </a:rPr>
              <a:t>attendees</a:t>
            </a:r>
            <a:endParaRPr lang="en-US" sz="4267" b="1" dirty="0">
              <a:latin typeface="Montserrat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149" y="3391655"/>
            <a:ext cx="3215305" cy="748988"/>
          </a:xfrm>
          <a:prstGeom prst="rect">
            <a:avLst/>
          </a:prstGeom>
          <a:solidFill>
            <a:srgbClr val="FAFB3E"/>
          </a:solidFill>
        </p:spPr>
        <p:txBody>
          <a:bodyPr wrap="square">
            <a:spAutoFit/>
          </a:bodyPr>
          <a:lstStyle/>
          <a:p>
            <a:r>
              <a:rPr lang="en-US" sz="4267" b="1" dirty="0">
                <a:latin typeface="Montserrat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120+ </a:t>
            </a:r>
            <a:r>
              <a:rPr lang="en-US" sz="4267" b="1" dirty="0" smtClean="0">
                <a:latin typeface="Montserrat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hours</a:t>
            </a:r>
            <a:endParaRPr lang="en-US" sz="4267" b="1" dirty="0">
              <a:latin typeface="Montserrat" panose="00000500000000000000" pitchFamily="5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49" y="5855360"/>
            <a:ext cx="6628414" cy="748988"/>
          </a:xfrm>
          <a:prstGeom prst="rect">
            <a:avLst/>
          </a:prstGeom>
          <a:solidFill>
            <a:srgbClr val="FAFB3E"/>
          </a:solidFill>
        </p:spPr>
        <p:txBody>
          <a:bodyPr wrap="square">
            <a:spAutoFit/>
          </a:bodyPr>
          <a:lstStyle/>
          <a:p>
            <a:r>
              <a:rPr lang="en-US" sz="4267" b="1" dirty="0">
                <a:latin typeface="Montserrat" panose="00000500000000000000" pitchFamily="50" charset="0"/>
                <a:cs typeface="Arial" panose="020B0604020202020204" pitchFamily="34" charset="0"/>
              </a:rPr>
              <a:t>7</a:t>
            </a:r>
            <a:r>
              <a:rPr lang="en-US" sz="4267" b="1" dirty="0" smtClean="0"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4267" b="1" dirty="0">
                <a:latin typeface="Montserrat" panose="00000500000000000000" pitchFamily="50" charset="0"/>
                <a:cs typeface="Arial" panose="020B0604020202020204" pitchFamily="34" charset="0"/>
              </a:rPr>
              <a:t>cycles already passed</a:t>
            </a:r>
            <a:endParaRPr lang="en-US" sz="4267" dirty="0">
              <a:latin typeface="Montserrat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150" y="4212890"/>
            <a:ext cx="3469578" cy="748988"/>
          </a:xfrm>
          <a:prstGeom prst="rect">
            <a:avLst/>
          </a:prstGeom>
          <a:solidFill>
            <a:srgbClr val="FAFB3E"/>
          </a:solidFill>
        </p:spPr>
        <p:txBody>
          <a:bodyPr wrap="square">
            <a:spAutoFit/>
          </a:bodyPr>
          <a:lstStyle/>
          <a:p>
            <a:r>
              <a:rPr lang="en-US" sz="4267" b="1" dirty="0" smtClean="0">
                <a:latin typeface="Montserrat" panose="00000500000000000000" pitchFamily="50" charset="0"/>
                <a:cs typeface="Arial" panose="020B0604020202020204" pitchFamily="34" charset="0"/>
              </a:rPr>
              <a:t>~20 trainers</a:t>
            </a:r>
            <a:endParaRPr lang="en-US" sz="4267" b="1" dirty="0">
              <a:latin typeface="Montserrat" panose="000005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264215" cy="764120"/>
          </a:xfrm>
        </p:spPr>
        <p:txBody>
          <a:bodyPr/>
          <a:lstStyle/>
          <a:p>
            <a:r>
              <a:rPr lang="en-US" dirty="0" smtClean="0"/>
              <a:t>RS School 2017-Q1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151267" y="2584310"/>
            <a:ext cx="7468904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Обучение будет состоять </a:t>
            </a:r>
          </a:p>
          <a:p>
            <a:pPr algn="ctr"/>
            <a:r>
              <a:rPr lang="ru-RU" dirty="0" smtClean="0"/>
              <a:t>из трех этапов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30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264215" cy="764120"/>
          </a:xfrm>
        </p:spPr>
        <p:txBody>
          <a:bodyPr/>
          <a:lstStyle/>
          <a:p>
            <a:r>
              <a:rPr lang="en-US" dirty="0" smtClean="0"/>
              <a:t>RS School 2017-Q1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62810" y="1891583"/>
            <a:ext cx="11655435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Первый этап с 25 января по </a:t>
            </a:r>
            <a:r>
              <a:rPr lang="ru-RU" dirty="0"/>
              <a:t>13 </a:t>
            </a:r>
            <a:r>
              <a:rPr lang="ru-RU" dirty="0" smtClean="0"/>
              <a:t>февраля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62810" y="3143111"/>
            <a:ext cx="1123435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Второй этап с 13 февраля по 12 апреля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62810" y="4394639"/>
            <a:ext cx="1043734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Третий этап с 12 апреля по 2</a:t>
            </a:r>
            <a:r>
              <a:rPr lang="en-US" dirty="0" smtClean="0"/>
              <a:t>8</a:t>
            </a:r>
            <a:r>
              <a:rPr lang="ru-RU" dirty="0" smtClean="0"/>
              <a:t> июня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29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9537611" cy="764120"/>
          </a:xfrm>
        </p:spPr>
        <p:txBody>
          <a:bodyPr/>
          <a:lstStyle/>
          <a:p>
            <a:r>
              <a:rPr lang="ru-RU" dirty="0" smtClean="0"/>
              <a:t>Этапы по количество обучаемых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0" y="1687503"/>
            <a:ext cx="79354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357380" y="2825860"/>
            <a:ext cx="689105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Берем </a:t>
            </a:r>
            <a:r>
              <a:rPr lang="ru-RU" dirty="0" smtClean="0"/>
              <a:t>всех желающих!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706863" y="2122879"/>
            <a:ext cx="6192081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7 лекций-</a:t>
            </a:r>
            <a:r>
              <a:rPr lang="ru-RU" dirty="0" err="1" smtClean="0"/>
              <a:t>вебинаров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706863" y="3212686"/>
            <a:ext cx="6395661" cy="286950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Atom </a:t>
            </a:r>
          </a:p>
          <a:p>
            <a:pPr algn="ctr"/>
            <a:r>
              <a:rPr lang="en-US" dirty="0" smtClean="0"/>
              <a:t>HTML &amp; CSS basics</a:t>
            </a:r>
          </a:p>
          <a:p>
            <a:pPr algn="ctr"/>
            <a:r>
              <a:rPr lang="en-US" dirty="0" smtClean="0"/>
              <a:t>Web Typography</a:t>
            </a:r>
          </a:p>
          <a:p>
            <a:pPr algn="ctr"/>
            <a:r>
              <a:rPr lang="en-US" dirty="0" smtClean="0"/>
              <a:t>JS overview</a:t>
            </a:r>
          </a:p>
        </p:txBody>
      </p:sp>
    </p:spTree>
    <p:extLst>
      <p:ext uri="{BB962C8B-B14F-4D97-AF65-F5344CB8AC3E}">
        <p14:creationId xmlns:p14="http://schemas.microsoft.com/office/powerpoint/2010/main" val="331787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04797" y="2457311"/>
            <a:ext cx="11429925" cy="2167709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5 февраля </a:t>
            </a:r>
            <a:r>
              <a:rPr lang="ru-RU" dirty="0" smtClean="0"/>
              <a:t>последний срок сдачи </a:t>
            </a:r>
          </a:p>
          <a:p>
            <a:pPr algn="ctr"/>
            <a:r>
              <a:rPr lang="ru-RU" dirty="0" smtClean="0"/>
              <a:t>вступительного задания</a:t>
            </a:r>
          </a:p>
          <a:p>
            <a:pPr algn="ctr"/>
            <a:r>
              <a:rPr lang="ru-RU" dirty="0" smtClean="0"/>
              <a:t> для перехода на второй этап обучения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25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24569" y="2457311"/>
            <a:ext cx="5390386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Глянуть основы.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Отобрать топ250.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ru-RU" b="1" dirty="0"/>
              <a:t>Материалы вводного занятия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https://</a:t>
            </a:r>
            <a:r>
              <a:rPr lang="en-US" sz="6000" b="1" dirty="0" smtClean="0"/>
              <a:t>goo.gl/9s1r4q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4199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82031" cy="764120"/>
          </a:xfrm>
        </p:spPr>
        <p:txBody>
          <a:bodyPr/>
          <a:lstStyle/>
          <a:p>
            <a:r>
              <a:rPr lang="ru-RU" dirty="0" smtClean="0"/>
              <a:t>Второй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309247" y="2825860"/>
            <a:ext cx="498732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Берем </a:t>
            </a:r>
            <a:r>
              <a:rPr lang="en-US" dirty="0" smtClean="0"/>
              <a:t>TOP250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82031" cy="764120"/>
          </a:xfrm>
        </p:spPr>
        <p:txBody>
          <a:bodyPr/>
          <a:lstStyle/>
          <a:p>
            <a:r>
              <a:rPr lang="ru-RU" dirty="0" smtClean="0"/>
              <a:t>Второй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85565" y="2122879"/>
            <a:ext cx="8434681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19 лекций. Очно + </a:t>
            </a:r>
            <a:r>
              <a:rPr lang="ru-RU" dirty="0" err="1" smtClean="0"/>
              <a:t>вебинары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94763" y="3212686"/>
            <a:ext cx="11219867" cy="286950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JS basics. ES2015. DOM.</a:t>
            </a:r>
          </a:p>
          <a:p>
            <a:pPr algn="ctr"/>
            <a:r>
              <a:rPr lang="en-US" dirty="0" smtClean="0"/>
              <a:t>HTML Layout. Design &amp; UX basics.</a:t>
            </a:r>
          </a:p>
          <a:p>
            <a:pPr algn="ctr"/>
            <a:r>
              <a:rPr lang="en-US" dirty="0" smtClean="0"/>
              <a:t>Web animations. Event loop.</a:t>
            </a:r>
          </a:p>
          <a:p>
            <a:pPr algn="ctr"/>
            <a:r>
              <a:rPr lang="en-US" dirty="0" smtClean="0"/>
              <a:t>ES6 Modules. </a:t>
            </a:r>
            <a:r>
              <a:rPr lang="en-US" dirty="0" err="1" smtClean="0"/>
              <a:t>Webpack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18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742807" y="1746111"/>
            <a:ext cx="6997300" cy="427309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Деление на подгруппы.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 каждой подгруппы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 будет куратор-ментор.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Командная разработка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финального таска.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Общение в </a:t>
            </a:r>
            <a:r>
              <a:rPr lang="en-US" dirty="0" err="1" smtClean="0">
                <a:solidFill>
                  <a:schemeClr val="bg1"/>
                </a:solidFill>
              </a:rPr>
              <a:t>gitter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24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257604" y="2457311"/>
            <a:ext cx="7524368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CSSQD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WebSocket</a:t>
            </a:r>
            <a:r>
              <a:rPr lang="en-US" dirty="0" smtClean="0">
                <a:solidFill>
                  <a:schemeClr val="bg1"/>
                </a:solidFill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51119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04491" y="1746111"/>
            <a:ext cx="8119723" cy="427309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Разработать игру на </a:t>
            </a:r>
            <a:r>
              <a:rPr lang="en-US" dirty="0" smtClean="0">
                <a:solidFill>
                  <a:schemeClr val="bg1"/>
                </a:solidFill>
              </a:rPr>
              <a:t>JS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Небольшой вебсайт к ней.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Можно в группах до 5 чел.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Обязательная презентация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 конце этапа.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Отобрать топ50.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2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03163" cy="764120"/>
          </a:xfrm>
        </p:spPr>
        <p:txBody>
          <a:bodyPr/>
          <a:lstStyle/>
          <a:p>
            <a:r>
              <a:rPr lang="ru-RU" dirty="0" smtClean="0"/>
              <a:t>Третий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504012" y="2825860"/>
            <a:ext cx="459779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Берем </a:t>
            </a:r>
            <a:r>
              <a:rPr lang="en-US" dirty="0" smtClean="0"/>
              <a:t>TOP50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03163" cy="764120"/>
          </a:xfrm>
        </p:spPr>
        <p:txBody>
          <a:bodyPr/>
          <a:lstStyle/>
          <a:p>
            <a:r>
              <a:rPr lang="ru-RU" dirty="0" smtClean="0"/>
              <a:t>Третий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37086" y="2122879"/>
            <a:ext cx="5531643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32 очные лекции. 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746228" y="3212686"/>
            <a:ext cx="8316957" cy="305391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More JS. </a:t>
            </a:r>
            <a:r>
              <a:rPr lang="en-US" sz="3600" dirty="0"/>
              <a:t>Flexbox. </a:t>
            </a:r>
            <a:r>
              <a:rPr lang="en-US" sz="3600" dirty="0" smtClean="0"/>
              <a:t>HTTP 2.</a:t>
            </a:r>
          </a:p>
          <a:p>
            <a:pPr algn="ctr"/>
            <a:r>
              <a:rPr lang="en-US" sz="3600" dirty="0" smtClean="0"/>
              <a:t>Web Accessibility. AJAX. JQuery. </a:t>
            </a:r>
            <a:endParaRPr lang="en-US" sz="3600" dirty="0"/>
          </a:p>
          <a:p>
            <a:pPr algn="ctr"/>
            <a:r>
              <a:rPr lang="en-US" sz="3600" dirty="0" smtClean="0"/>
              <a:t>Functional programming.</a:t>
            </a:r>
          </a:p>
          <a:p>
            <a:pPr algn="ctr"/>
            <a:r>
              <a:rPr lang="en-US" sz="3600" dirty="0" smtClean="0"/>
              <a:t>CSS frameworks. TDD. NPM. Gulp.</a:t>
            </a:r>
          </a:p>
          <a:p>
            <a:pPr algn="ctr"/>
            <a:r>
              <a:rPr lang="en-US" sz="3600" dirty="0" smtClean="0"/>
              <a:t> React/Redux/Angular.</a:t>
            </a:r>
          </a:p>
          <a:p>
            <a:pPr algn="ct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726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27473" y="2825860"/>
            <a:ext cx="5550880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Public speaking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1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726477" y="2843316"/>
            <a:ext cx="8152873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Получение работы в </a:t>
            </a:r>
            <a:r>
              <a:rPr lang="en-US" dirty="0" smtClean="0"/>
              <a:t>EPAM</a:t>
            </a:r>
          </a:p>
        </p:txBody>
      </p:sp>
    </p:spTree>
    <p:extLst>
      <p:ext uri="{BB962C8B-B14F-4D97-AF65-F5344CB8AC3E}">
        <p14:creationId xmlns:p14="http://schemas.microsoft.com/office/powerpoint/2010/main" val="23180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2771" y="2825860"/>
            <a:ext cx="552029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Курсы бесплатные</a:t>
            </a:r>
          </a:p>
        </p:txBody>
      </p:sp>
    </p:spTree>
    <p:extLst>
      <p:ext uri="{BB962C8B-B14F-4D97-AF65-F5344CB8AC3E}">
        <p14:creationId xmlns:p14="http://schemas.microsoft.com/office/powerpoint/2010/main" val="353846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3880675" y="503569"/>
            <a:ext cx="0" cy="597408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12192000" cy="1412789"/>
          </a:xfrm>
          <a:solidFill>
            <a:srgbClr val="FAFB3E"/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latin typeface="Montserrat" panose="00000500000000000000" pitchFamily="50" charset="0"/>
              </a:rPr>
              <a:t>Dzmitry Varabei aka “Dean”</a:t>
            </a:r>
            <a:endParaRPr lang="en-US" sz="4400" dirty="0">
              <a:latin typeface="Montserrat" panose="00000500000000000000" pitchFamily="50" charset="0"/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4374895" y="1840334"/>
            <a:ext cx="7706601" cy="4637315"/>
          </a:xfrm>
        </p:spPr>
        <p:txBody>
          <a:bodyPr wrap="square">
            <a:no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ru-RU" sz="4000" dirty="0"/>
              <a:t>Руководитель </a:t>
            </a:r>
            <a:r>
              <a:rPr lang="ru-RU" sz="4000" dirty="0" smtClean="0"/>
              <a:t>курсов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Montserrat" panose="00000500000000000000" pitchFamily="50" charset="0"/>
              </a:rPr>
              <a:t>7 лет опыта в образовании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Montserrat" panose="00000500000000000000" pitchFamily="50" charset="0"/>
              </a:rPr>
              <a:t>9 лет опыта в веб-разработке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20000"/>
              </a:lnSpc>
            </a:pPr>
            <a:endParaRPr lang="en-US" sz="24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657632" y="4433974"/>
            <a:ext cx="2728824" cy="517065"/>
          </a:xfrm>
          <a:prstGeom prst="rect">
            <a:avLst/>
          </a:prstGeom>
          <a:solidFill>
            <a:srgbClr val="FAFB3E"/>
          </a:solidFill>
          <a:ln>
            <a:noFill/>
          </a:ln>
        </p:spPr>
        <p:txBody>
          <a:bodyPr wrap="none" lIns="91440" tIns="73152" rIns="91440" bIns="73152" anchor="ctr" anchorCtr="0">
            <a:spAutoFit/>
          </a:bodyPr>
          <a:lstStyle>
            <a:lvl1pPr marL="0" indent="0" algn="ctr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Montserrat" panose="00000500000000000000" pitchFamily="50" charset="0"/>
              </a:rPr>
              <a:t>Dzmitry Varabei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27354" y="4911763"/>
            <a:ext cx="2989369" cy="339429"/>
          </a:xfrm>
          <a:prstGeom prst="rect">
            <a:avLst/>
          </a:prstGeom>
        </p:spPr>
        <p:txBody>
          <a:bodyPr vert="horz"/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 smtClean="0"/>
              <a:t>Chief </a:t>
            </a:r>
            <a:r>
              <a:rPr lang="en-US" sz="2000" b="1" dirty="0"/>
              <a:t>Software Engineer</a:t>
            </a:r>
            <a:endParaRPr lang="en-US" sz="2000" b="1" dirty="0">
              <a:latin typeface="Trebuchet MS"/>
            </a:endParaRPr>
          </a:p>
        </p:txBody>
      </p:sp>
      <p:pic>
        <p:nvPicPr>
          <p:cNvPr id="20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9" y="2229291"/>
            <a:ext cx="1986936" cy="1986936"/>
          </a:xfrm>
          <a:prstGeom prst="ellipse">
            <a:avLst/>
          </a:prstGeom>
          <a:ln>
            <a:solidFill>
              <a:srgbClr val="CCCCCC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8" y="2120930"/>
            <a:ext cx="2193839" cy="21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9670"/>
            <a:ext cx="10515600" cy="1325563"/>
          </a:xfrm>
        </p:spPr>
        <p:txBody>
          <a:bodyPr/>
          <a:lstStyle/>
          <a:p>
            <a:pPr algn="ctr"/>
            <a:r>
              <a:rPr lang="en-US" sz="8000" dirty="0" smtClean="0">
                <a:latin typeface="Montserrat" panose="00000500000000000000" pitchFamily="50" charset="0"/>
              </a:rPr>
              <a:t>Thank you!</a:t>
            </a:r>
            <a:endParaRPr lang="en-US" sz="8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831851" y="1"/>
            <a:ext cx="10515600" cy="1306287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5400" dirty="0" smtClean="0">
                <a:latin typeface="Montserrat" panose="00000500000000000000" pitchFamily="50" charset="0"/>
                <a:ea typeface="+mj-ea"/>
                <a:cs typeface="+mj-cs"/>
              </a:rPr>
              <a:t>Contact me</a:t>
            </a:r>
            <a:endParaRPr lang="en-US" sz="5400" dirty="0">
              <a:latin typeface="Montserrat" panose="00000500000000000000" pitchFamily="50" charset="0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6204" y="1855823"/>
            <a:ext cx="10386894" cy="2374742"/>
            <a:chOff x="796658" y="1466907"/>
            <a:chExt cx="8595376" cy="2124381"/>
          </a:xfrm>
        </p:grpSpPr>
        <p:grpSp>
          <p:nvGrpSpPr>
            <p:cNvPr id="9" name="Group 2"/>
            <p:cNvGrpSpPr/>
            <p:nvPr/>
          </p:nvGrpSpPr>
          <p:grpSpPr>
            <a:xfrm>
              <a:off x="796658" y="1466907"/>
              <a:ext cx="6135328" cy="632031"/>
              <a:chOff x="699351" y="1683059"/>
              <a:chExt cx="8180439" cy="842707"/>
            </a:xfrm>
          </p:grpSpPr>
          <p:pic>
            <p:nvPicPr>
              <p:cNvPr id="10" name="Picture 2" descr="http://iconmonstr.com/g/gd/makefg.php?i=s2/default/iconmonstr-email-9-icon.png&amp;r=255&amp;g=255&amp;b=25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1683059"/>
                <a:ext cx="752078" cy="752078"/>
              </a:xfrm>
              <a:prstGeom prst="rect">
                <a:avLst/>
              </a:prstGeom>
              <a:solidFill>
                <a:schemeClr val="tx1"/>
              </a:solid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640112" y="1828268"/>
                <a:ext cx="7239678" cy="697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lang="en-US" sz="3200" dirty="0">
                    <a:latin typeface="Montserrat" panose="00000500000000000000" pitchFamily="50" charset="0"/>
                  </a:rPr>
                  <a:t>Dzmitry_Varabei@epam.com</a:t>
                </a:r>
              </a:p>
            </p:txBody>
          </p:sp>
        </p:grpSp>
        <p:grpSp>
          <p:nvGrpSpPr>
            <p:cNvPr id="12" name="Group 3"/>
            <p:cNvGrpSpPr/>
            <p:nvPr/>
          </p:nvGrpSpPr>
          <p:grpSpPr>
            <a:xfrm>
              <a:off x="796658" y="2194431"/>
              <a:ext cx="3861876" cy="650682"/>
              <a:chOff x="699351" y="2609541"/>
              <a:chExt cx="5149165" cy="867574"/>
            </a:xfrm>
          </p:grpSpPr>
          <p:pic>
            <p:nvPicPr>
              <p:cNvPr id="13" name="Picture 8" descr="http://iconmonstr.com/g/gd/makefg.php?i=s2/default/iconmonstr-skype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2609541"/>
                <a:ext cx="752078" cy="752078"/>
              </a:xfrm>
              <a:prstGeom prst="rect">
                <a:avLst/>
              </a:prstGeom>
              <a:solidFill>
                <a:schemeClr val="tx1"/>
              </a:solid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40111" y="2779618"/>
                <a:ext cx="4208405" cy="69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lang="en-US" sz="3200" dirty="0" err="1">
                    <a:latin typeface="Montserrat" panose="00000500000000000000" pitchFamily="50" charset="0"/>
                  </a:rPr>
                  <a:t>Dzmitry_Varabei</a:t>
                </a:r>
                <a:endParaRPr lang="en-US" sz="3200" dirty="0">
                  <a:latin typeface="Montserrat" panose="00000500000000000000" pitchFamily="50" charset="0"/>
                </a:endParaRPr>
              </a:p>
            </p:txBody>
          </p:sp>
        </p:grpSp>
        <p:grpSp>
          <p:nvGrpSpPr>
            <p:cNvPr id="19" name="Group 6"/>
            <p:cNvGrpSpPr/>
            <p:nvPr/>
          </p:nvGrpSpPr>
          <p:grpSpPr>
            <a:xfrm>
              <a:off x="796658" y="2916247"/>
              <a:ext cx="8595376" cy="675041"/>
              <a:chOff x="762495" y="3362497"/>
              <a:chExt cx="11460501" cy="900054"/>
            </a:xfrm>
          </p:grpSpPr>
          <p:pic>
            <p:nvPicPr>
              <p:cNvPr id="20" name="Picture 2" descr="http://iconmonstr.com/g/gd/makefg.php?i=s2/default/iconmonstr-facebook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495" y="3362497"/>
                <a:ext cx="752077" cy="752078"/>
              </a:xfrm>
              <a:prstGeom prst="rect">
                <a:avLst/>
              </a:prstGeom>
              <a:solidFill>
                <a:schemeClr val="tx1"/>
              </a:solid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3256" y="3565052"/>
                <a:ext cx="10519740" cy="697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lang="en-US" sz="3200" dirty="0">
                    <a:latin typeface="Montserrat" panose="00000500000000000000" pitchFamily="50" charset="0"/>
                  </a:rPr>
                  <a:t>https://www.facebook.com/dzmitry.varabei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6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Montserrat" panose="00000500000000000000" pitchFamily="50" charset="0"/>
              </a:rPr>
              <a:t>#</a:t>
            </a:r>
            <a:r>
              <a:rPr lang="en-US" sz="6000" dirty="0" err="1" smtClean="0">
                <a:latin typeface="Montserrat" panose="00000500000000000000" pitchFamily="50" charset="0"/>
              </a:rPr>
              <a:t>RollingScopes</a:t>
            </a:r>
            <a:endParaRPr lang="en-US" sz="6000" dirty="0">
              <a:latin typeface="Montserra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02" y="1247355"/>
            <a:ext cx="5993779" cy="49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000" dirty="0" smtClean="0">
                <a:latin typeface="Montserrat" panose="00000500000000000000" pitchFamily="50" charset="0"/>
              </a:rPr>
              <a:t>4 </a:t>
            </a:r>
            <a:r>
              <a:rPr lang="en-US" sz="13000" dirty="0" smtClean="0">
                <a:latin typeface="Montserrat" panose="00000500000000000000" pitchFamily="50" charset="0"/>
              </a:rPr>
              <a:t>years </a:t>
            </a:r>
            <a:r>
              <a:rPr lang="en-US" sz="13000" dirty="0" smtClean="0">
                <a:latin typeface="Montserrat" panose="00000500000000000000" pitchFamily="50" charset="0"/>
              </a:rPr>
              <a:t>ago…</a:t>
            </a:r>
            <a:endParaRPr lang="en-US" sz="13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7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67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59" y="3213796"/>
            <a:ext cx="6196241" cy="4129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94" y="4094667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5400" dirty="0" err="1" smtClean="0">
                <a:latin typeface="Montserrat" panose="00000500000000000000" pitchFamily="50" charset="0"/>
              </a:rPr>
              <a:t>RSConf</a:t>
            </a:r>
            <a:r>
              <a:rPr lang="en-US" sz="5400" dirty="0" smtClean="0">
                <a:latin typeface="Montserrat" panose="00000500000000000000" pitchFamily="50" charset="0"/>
              </a:rPr>
              <a:t>           </a:t>
            </a:r>
            <a:r>
              <a:rPr lang="en-US" sz="5400" b="1" dirty="0" smtClean="0">
                <a:latin typeface="Montserrat" panose="00000500000000000000" pitchFamily="50" charset="0"/>
              </a:rPr>
              <a:t>2</a:t>
            </a:r>
            <a:br>
              <a:rPr lang="en-US" sz="5400" b="1" dirty="0" smtClean="0">
                <a:latin typeface="Montserrat" panose="00000500000000000000" pitchFamily="50" charset="0"/>
              </a:rPr>
            </a:br>
            <a:r>
              <a:rPr lang="en-US" sz="5400" dirty="0" smtClean="0">
                <a:latin typeface="Montserrat" panose="00000500000000000000" pitchFamily="50" charset="0"/>
              </a:rPr>
              <a:t>Workshops</a:t>
            </a:r>
            <a:r>
              <a:rPr lang="en-US" sz="5400" b="1" dirty="0" smtClean="0">
                <a:latin typeface="Montserrat" panose="00000500000000000000" pitchFamily="50" charset="0"/>
              </a:rPr>
              <a:t>    10+</a:t>
            </a:r>
            <a:r>
              <a:rPr lang="en-US" sz="5400" dirty="0" smtClean="0">
                <a:latin typeface="Montserrat" panose="00000500000000000000" pitchFamily="50" charset="0"/>
              </a:rPr>
              <a:t/>
            </a:r>
            <a:br>
              <a:rPr lang="en-US" sz="5400" dirty="0" smtClean="0">
                <a:latin typeface="Montserrat" panose="00000500000000000000" pitchFamily="50" charset="0"/>
              </a:rPr>
            </a:br>
            <a:r>
              <a:rPr lang="en-US" sz="5400" dirty="0" smtClean="0">
                <a:latin typeface="Montserrat" panose="00000500000000000000" pitchFamily="50" charset="0"/>
              </a:rPr>
              <a:t>Events            </a:t>
            </a:r>
            <a:r>
              <a:rPr lang="en-US" sz="5400" b="1" dirty="0" smtClean="0">
                <a:latin typeface="Montserrat" panose="00000500000000000000" pitchFamily="50" charset="0"/>
              </a:rPr>
              <a:t>35+</a:t>
            </a:r>
            <a:br>
              <a:rPr lang="en-US" sz="5400" b="1" dirty="0" smtClean="0">
                <a:latin typeface="Montserrat" panose="00000500000000000000" pitchFamily="50" charset="0"/>
              </a:rPr>
            </a:br>
            <a:r>
              <a:rPr lang="en-US" sz="5400" dirty="0">
                <a:latin typeface="Montserrat" panose="00000500000000000000" pitchFamily="50" charset="0"/>
              </a:rPr>
              <a:t>Speakers </a:t>
            </a:r>
            <a:r>
              <a:rPr lang="en-US" sz="5400" dirty="0" smtClean="0">
                <a:latin typeface="Montserrat" panose="00000500000000000000" pitchFamily="50" charset="0"/>
              </a:rPr>
              <a:t>      </a:t>
            </a:r>
            <a:r>
              <a:rPr lang="en-US" sz="5400" b="1" dirty="0" smtClean="0">
                <a:latin typeface="Montserrat" panose="00000500000000000000" pitchFamily="50" charset="0"/>
              </a:rPr>
              <a:t>85+</a:t>
            </a:r>
            <a:br>
              <a:rPr lang="en-US" sz="5400" b="1" dirty="0" smtClean="0">
                <a:latin typeface="Montserrat" panose="00000500000000000000" pitchFamily="50" charset="0"/>
              </a:rPr>
            </a:br>
            <a:r>
              <a:rPr lang="en-US" sz="5400" dirty="0">
                <a:latin typeface="Montserrat" panose="00000500000000000000" pitchFamily="50" charset="0"/>
              </a:rPr>
              <a:t>Talks </a:t>
            </a:r>
            <a:r>
              <a:rPr lang="en-US" sz="5400" dirty="0" smtClean="0">
                <a:latin typeface="Montserrat" panose="00000500000000000000" pitchFamily="50" charset="0"/>
              </a:rPr>
              <a:t>            </a:t>
            </a:r>
            <a:r>
              <a:rPr lang="en-US" sz="5400" b="1" dirty="0" smtClean="0">
                <a:latin typeface="Montserrat" panose="00000500000000000000" pitchFamily="50" charset="0"/>
              </a:rPr>
              <a:t>150+</a:t>
            </a:r>
            <a:br>
              <a:rPr lang="en-US" sz="5400" b="1" dirty="0" smtClean="0">
                <a:latin typeface="Montserrat" panose="00000500000000000000" pitchFamily="50" charset="0"/>
              </a:rPr>
            </a:br>
            <a:r>
              <a:rPr lang="en-US" sz="5400" dirty="0" smtClean="0">
                <a:latin typeface="Montserrat" panose="00000500000000000000" pitchFamily="50" charset="0"/>
              </a:rPr>
              <a:t/>
            </a:r>
            <a:br>
              <a:rPr lang="en-US" sz="5400" dirty="0" smtClean="0">
                <a:latin typeface="Montserrat" panose="00000500000000000000" pitchFamily="50" charset="0"/>
              </a:rPr>
            </a:br>
            <a:r>
              <a:rPr lang="en-US" sz="5400" b="1" dirty="0" smtClean="0">
                <a:latin typeface="Montserrat" panose="00000500000000000000" pitchFamily="50" charset="0"/>
              </a:rPr>
              <a:t/>
            </a:r>
            <a:br>
              <a:rPr lang="en-US" sz="5400" b="1" dirty="0" smtClean="0">
                <a:latin typeface="Montserrat" panose="00000500000000000000" pitchFamily="50" charset="0"/>
              </a:rPr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b="1" dirty="0">
              <a:latin typeface="Montserrat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59" y="-10920"/>
            <a:ext cx="6196241" cy="3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42433" y="2075578"/>
            <a:ext cx="9213851" cy="2800767"/>
          </a:xfrm>
        </p:spPr>
        <p:txBody>
          <a:bodyPr/>
          <a:lstStyle/>
          <a:p>
            <a:r>
              <a:rPr lang="en-US" dirty="0" smtClean="0"/>
              <a:t>THE ROLLING SCOPES</a:t>
            </a:r>
            <a:br>
              <a:rPr lang="en-US" dirty="0" smtClean="0"/>
            </a:br>
            <a:r>
              <a:rPr lang="en-US" dirty="0" smtClean="0"/>
              <a:t>CONFERENCE </a:t>
            </a:r>
            <a:br>
              <a:rPr lang="en-US" dirty="0" smtClean="0"/>
            </a:br>
            <a:r>
              <a:rPr lang="en-US" dirty="0" smtClean="0"/>
              <a:t>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Montserrat" panose="00000500000000000000" pitchFamily="50" charset="0"/>
              </a:rPr>
              <a:t>The Rolling Scopes meetups</a:t>
            </a:r>
            <a:endParaRPr lang="en-US" sz="5400" dirty="0">
              <a:latin typeface="Montserrat" panose="00000500000000000000" pitchFamily="50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717237"/>
            <a:ext cx="6171601" cy="5607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latin typeface="Montserrat" panose="00000500000000000000" pitchFamily="50" charset="0"/>
                <a:cs typeface="Arial" panose="020B0604020202020204" pitchFamily="34" charset="0"/>
              </a:rPr>
              <a:t>Minsk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latin typeface="Montserrat" panose="00000500000000000000" pitchFamily="50" charset="0"/>
                <a:cs typeface="Arial" panose="020B0604020202020204" pitchFamily="34" charset="0"/>
              </a:rPr>
              <a:t>Brest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latin typeface="Montserrat" panose="00000500000000000000" pitchFamily="50" charset="0"/>
                <a:cs typeface="Arial" panose="020B0604020202020204" pitchFamily="34" charset="0"/>
              </a:rPr>
              <a:t>Gomel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latin typeface="Montserrat" panose="00000500000000000000" pitchFamily="50" charset="0"/>
                <a:cs typeface="Arial" panose="020B0604020202020204" pitchFamily="34" charset="0"/>
              </a:rPr>
              <a:t>Krakow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latin typeface="Montserrat" panose="00000500000000000000" pitchFamily="50" charset="0"/>
                <a:cs typeface="Arial" panose="020B0604020202020204" pitchFamily="34" charset="0"/>
              </a:rPr>
              <a:t>Gdansk</a:t>
            </a:r>
            <a:endParaRPr lang="en-US" sz="4800" dirty="0">
              <a:latin typeface="Montserrat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08855" y="2187857"/>
            <a:ext cx="8201892" cy="5607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What's</a:t>
            </a:r>
            <a:endParaRPr lang="en-US" sz="17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0223" y="3372228"/>
            <a:ext cx="6790320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next?</a:t>
            </a:r>
            <a:endParaRPr lang="en-US" sz="17000" dirty="0"/>
          </a:p>
        </p:txBody>
      </p:sp>
    </p:spTree>
    <p:extLst>
      <p:ext uri="{BB962C8B-B14F-4D97-AF65-F5344CB8AC3E}">
        <p14:creationId xmlns:p14="http://schemas.microsoft.com/office/powerpoint/2010/main" val="565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358</Words>
  <Application>Microsoft Office PowerPoint</Application>
  <PresentationFormat>Widescreen</PresentationFormat>
  <Paragraphs>101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Montserrat</vt:lpstr>
      <vt:lpstr>Trebuchet MS</vt:lpstr>
      <vt:lpstr>Office Theme</vt:lpstr>
      <vt:lpstr>The Rolling Scopes School 2017 Q1</vt:lpstr>
      <vt:lpstr>Материалы вводного занятия</vt:lpstr>
      <vt:lpstr>PowerPoint Presentation</vt:lpstr>
      <vt:lpstr>#RollingScopes</vt:lpstr>
      <vt:lpstr>4 years ago…</vt:lpstr>
      <vt:lpstr>PowerPoint Presentation</vt:lpstr>
      <vt:lpstr>RSConf           2 Workshops    10+ Events            35+ Speakers       85+ Talks             150+    </vt:lpstr>
      <vt:lpstr>PowerPoint Presentation</vt:lpstr>
      <vt:lpstr>The Rolling Scopes meetups</vt:lpstr>
      <vt:lpstr>PowerPoint Presentation</vt:lpstr>
      <vt:lpstr>Troopers wanted!</vt:lpstr>
      <vt:lpstr>PowerPoint Presentation</vt:lpstr>
      <vt:lpstr>RS School 2017-Q1</vt:lpstr>
      <vt:lpstr>RS School 2017-Q1</vt:lpstr>
      <vt:lpstr>Этапы по количество обучаемых</vt:lpstr>
      <vt:lpstr>Первый этап обучения</vt:lpstr>
      <vt:lpstr>Первый этап обучения</vt:lpstr>
      <vt:lpstr>Первый этап обучения</vt:lpstr>
      <vt:lpstr>Цель этапа</vt:lpstr>
      <vt:lpstr>Второй этап обучения</vt:lpstr>
      <vt:lpstr>Второй этап обучения</vt:lpstr>
      <vt:lpstr>Что еще?</vt:lpstr>
      <vt:lpstr>Что еще?</vt:lpstr>
      <vt:lpstr>Цель этапа</vt:lpstr>
      <vt:lpstr>Третий этап обучения</vt:lpstr>
      <vt:lpstr>Третий этап обучения</vt:lpstr>
      <vt:lpstr>Что еще?</vt:lpstr>
      <vt:lpstr>Цель этапа</vt:lpstr>
      <vt:lpstr>Что еще?</vt:lpstr>
      <vt:lpstr>Thank you!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56</cp:revision>
  <dcterms:created xsi:type="dcterms:W3CDTF">2016-10-20T14:58:46Z</dcterms:created>
  <dcterms:modified xsi:type="dcterms:W3CDTF">2017-01-25T14:02:08Z</dcterms:modified>
</cp:coreProperties>
</file>