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311" r:id="rId7"/>
    <p:sldId id="291" r:id="rId8"/>
    <p:sldId id="268" r:id="rId9"/>
    <p:sldId id="267" r:id="rId10"/>
    <p:sldId id="297" r:id="rId11"/>
    <p:sldId id="269" r:id="rId12"/>
    <p:sldId id="308" r:id="rId13"/>
    <p:sldId id="271" r:id="rId14"/>
    <p:sldId id="292" r:id="rId15"/>
    <p:sldId id="274" r:id="rId16"/>
    <p:sldId id="309" r:id="rId17"/>
    <p:sldId id="277" r:id="rId18"/>
    <p:sldId id="307" r:id="rId19"/>
    <p:sldId id="299" r:id="rId20"/>
    <p:sldId id="279" r:id="rId21"/>
    <p:sldId id="300" r:id="rId22"/>
    <p:sldId id="301" r:id="rId23"/>
    <p:sldId id="293" r:id="rId24"/>
    <p:sldId id="282" r:id="rId25"/>
    <p:sldId id="305" r:id="rId26"/>
    <p:sldId id="306" r:id="rId27"/>
    <p:sldId id="286" r:id="rId28"/>
    <p:sldId id="294" r:id="rId29"/>
    <p:sldId id="263" r:id="rId30"/>
    <p:sldId id="262" r:id="rId31"/>
    <p:sldId id="312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57579" autoAdjust="0"/>
  </p:normalViewPr>
  <p:slideViewPr>
    <p:cSldViewPr snapToGrid="0">
      <p:cViewPr varScale="1">
        <p:scale>
          <a:sx n="65" d="100"/>
          <a:sy n="65" d="100"/>
        </p:scale>
        <p:origin x="22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7FB47-FEA7-46C2-B510-949D8DA5740A}" type="datetimeFigureOut">
              <a:rPr lang="de-DE" smtClean="0"/>
              <a:t>10.12.2020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A03B-FB31-43FC-931E-09EBA4AD49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96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Einleitung:</a:t>
            </a:r>
          </a:p>
          <a:p>
            <a:r>
              <a:rPr lang="de-DE" dirty="0"/>
              <a:t>Herzlich Willkommen zur Präsentation meiner Ergebnisse aus der BPP.</a:t>
            </a:r>
          </a:p>
          <a:p>
            <a:r>
              <a:rPr lang="de-DE" dirty="0"/>
              <a:t>Ich habe mich mit der Entwicklung eines multimodalen Routenplaner mithilfe von Graphhopper für AGADE Traffic beschäftigt.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52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Graph und Nicht Graph basierte gibt  RAPTOR Algorithmus 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Nötig ist dabei die Abhängigkeit der Zeit darzustellen bei ÖPNV  wegen Fahrplan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75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Allg. Braucht Fahrplan und Set von elementaren Verbindungen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Time expanded</a:t>
            </a:r>
          </a:p>
          <a:p>
            <a:pPr marL="171450" indent="-171450">
              <a:buFontTx/>
              <a:buChar char="-"/>
            </a:pPr>
            <a:r>
              <a:rPr lang="de-DE" dirty="0"/>
              <a:t>Event = elementare Verbindung 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TransferArcs stellen Umstiegs Möglichkeiten innerhalb eines Stopps dar </a:t>
            </a:r>
            <a:r>
              <a:rPr lang="de-DE" sz="1200" dirty="0">
                <a:sym typeface="Wingdings" panose="05000000000000000000" pitchFamily="2" charset="2"/>
              </a:rPr>
              <a:t> Modell erstellt diese Arcs zwischen Vertices eines Stopps</a:t>
            </a: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03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Nötig GTFS Daten zu bearbeiten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Ob Routing Engine zu Verfügung steht oder Open Source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Graphhopper </a:t>
            </a:r>
            <a:r>
              <a:rPr lang="de-DE" dirty="0">
                <a:sym typeface="Wingdings" panose="05000000000000000000" pitchFamily="2" charset="2"/>
              </a:rPr>
              <a:t> vorgeschlagen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570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Graphhopper</a:t>
            </a:r>
          </a:p>
          <a:p>
            <a:r>
              <a:rPr lang="de-DE" dirty="0"/>
              <a:t>- Genutzt von DB, OSM etc.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Time expanded da hier gut optimiert und erprobt relativ schnelle Ergebnisse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Nur daily z.B.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OneBusAway</a:t>
            </a:r>
          </a:p>
          <a:p>
            <a:pPr marL="171450" indent="-171450">
              <a:buFontTx/>
              <a:buChar char="-"/>
            </a:pPr>
            <a:r>
              <a:rPr lang="de-DE" dirty="0"/>
              <a:t>Genutzt nur Modul one-bus-away-gtfs Modul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04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Zeit ca. 11min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79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Optimierung Zeit  Graphhopper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Ticks Abhängig von Simulationsstartzeit = 1 min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Graph Bearbeitung später hinzugefügt durch ändern der GTFS Daten  da Kosten in GTFS daten selten gegeben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91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Facade Pattern </a:t>
            </a:r>
            <a:r>
              <a:rPr lang="de-DE" dirty="0">
                <a:sym typeface="Wingdings" panose="05000000000000000000" pitchFamily="2" charset="2"/>
              </a:rPr>
              <a:t> eine klasse für Bedingung mit alle nötigen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02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Vorwort: Programm in 2 Module mit eigener Facade Klasse aufgeteilt</a:t>
            </a:r>
          </a:p>
          <a:p>
            <a:pPr marL="0" lv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965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Erreicht somit eine Veränderung des Graphen wenn dieser erstellt wird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OBA nur ein Modul bisher genutzt </a:t>
            </a:r>
            <a:r>
              <a:rPr lang="de-DE" dirty="0">
                <a:sym typeface="Wingdings" panose="05000000000000000000" pitchFamily="2" charset="2"/>
              </a:rPr>
              <a:t> one-bus-away-gtfs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sz="1200" dirty="0"/>
              <a:t>Zwei Verschiedene Module mit eigener Facade Klasse </a:t>
            </a:r>
            <a:r>
              <a:rPr lang="de-DE" sz="1200" dirty="0">
                <a:sym typeface="Wingdings" panose="05000000000000000000" pitchFamily="2" charset="2"/>
              </a:rPr>
              <a:t> Trennung der Funktionen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Trennung </a:t>
            </a:r>
            <a:r>
              <a:rPr lang="de-DE" dirty="0">
                <a:sym typeface="Wingdings" panose="05000000000000000000" pitchFamily="2" charset="2"/>
              </a:rPr>
              <a:t> Funktionen zu verschieden als das alles in einer Facade Klasse sinn ergeben würde</a:t>
            </a:r>
          </a:p>
          <a:p>
            <a:pPr marL="1085850" lvl="2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Weiterhin noch nicht fertig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616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GtfsGraphController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Config  Informationen / Eigenschaften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Benötig um Graphen wieder zu laden</a:t>
            </a:r>
          </a:p>
          <a:p>
            <a:pPr marL="628650" lvl="1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lv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TransitionConfigHandler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Überführen wichtiger Informationen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WICHTIG!!!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Erstellt da GraphopperConfig nicht speicherbar 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Aber wichtig zum laden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Also selbst erstelltes Objekt mit allen Infos um zu speichern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Austauschbar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20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  <a:p>
            <a:r>
              <a:rPr lang="de-DE" dirty="0">
                <a:sym typeface="Wingdings" panose="05000000000000000000" pitchFamily="2" charset="2"/>
              </a:rPr>
              <a:t>- Betroffene Personen des Projekts (BPP)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73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GraphhopperController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Erstellen von Pfaden von Graphhopper (Pfad = Route)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Verwalten = erstellen/definieren von Verbindungsanfragen </a:t>
            </a:r>
          </a:p>
          <a:p>
            <a:r>
              <a:rPr lang="de-DE" dirty="0"/>
              <a:t>	- schickt diese Graphhopper für Routing</a:t>
            </a:r>
          </a:p>
          <a:p>
            <a:endParaRPr lang="de-DE" dirty="0"/>
          </a:p>
          <a:p>
            <a:r>
              <a:rPr lang="de-DE" dirty="0"/>
              <a:t>GraphhopperResponseHandler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Nötige Infos extrahieren </a:t>
            </a:r>
            <a:r>
              <a:rPr lang="de-DE" dirty="0">
                <a:sym typeface="Wingdings" panose="05000000000000000000" pitchFamily="2" charset="2"/>
              </a:rPr>
              <a:t> damit dann Route erstellt (Routenmodel)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RouteIterator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Bsp. Nächste / vorherigen Stopp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TimeController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Zeiten in andere Formate und auch Ticks</a:t>
            </a: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58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Routenmodell musste erstellt werden, da Graphhopper Pfade zu viele Infos</a:t>
            </a:r>
          </a:p>
          <a:p>
            <a:r>
              <a:rPr lang="de-DE" dirty="0"/>
              <a:t>Entsprechen nicht Anforderungen </a:t>
            </a:r>
            <a:r>
              <a:rPr lang="de-DE" dirty="0">
                <a:sym typeface="Wingdings" panose="05000000000000000000" pitchFamily="2" charset="2"/>
              </a:rPr>
              <a:t> Ticks etc.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mehr Entscheidungskriterien</a:t>
            </a:r>
          </a:p>
          <a:p>
            <a:r>
              <a:rPr lang="de-DE" dirty="0">
                <a:sym typeface="Wingdings" panose="05000000000000000000" pitchFamily="2" charset="2"/>
              </a:rPr>
              <a:t>	 einfacher / Übersichtlicher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Route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Auswahlkriterien wie: Ankunftszeit, Umstiege, Kosten etc.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Leg</a:t>
            </a:r>
          </a:p>
          <a:p>
            <a:pPr marL="171450" indent="-171450">
              <a:buFontTx/>
              <a:buChar char="-"/>
            </a:pPr>
            <a:r>
              <a:rPr lang="de-DE" dirty="0"/>
              <a:t>Leg </a:t>
            </a:r>
            <a:r>
              <a:rPr lang="de-DE" dirty="0">
                <a:sym typeface="Wingdings" panose="05000000000000000000" pitchFamily="2" charset="2"/>
              </a:rPr>
              <a:t> Teil der Route welche mit demselben Fahrzeug / mittel, am stück zurückgelegt wird…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Attribute: ID, Start-Zielort, Zeiten etc.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Stop</a:t>
            </a:r>
          </a:p>
          <a:p>
            <a:pPr marL="171450" indent="-171450">
              <a:buFontTx/>
              <a:buChar char="-"/>
            </a:pPr>
            <a:r>
              <a:rPr lang="de-DE" dirty="0"/>
              <a:t>Auch eine Location 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025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mal genauer auf die Facade Klasse eingehen 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6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Zeit ca. 20min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147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Erstellen eines Graphen (GtfsGraphController)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Graphhopper </a:t>
            </a:r>
            <a:r>
              <a:rPr lang="de-DE" dirty="0">
                <a:sym typeface="Wingdings" panose="05000000000000000000" pitchFamily="2" charset="2"/>
              </a:rPr>
              <a:t> direkt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OSM / GTFS Datei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createConfig  TransitionConfigHandler  umwandeln und speichern der Config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ImportAndClose erstellen, speichern und schließen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Laden eines Graphen (GtfsGraphContoller)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Graphhopper  direkt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Name des Graph Ordner  anhand dessen Config geladen welche mit Graph gespeichert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loadConfig  lädt gespeicherte Config und wandelt diese in eine GraphhopperConfig um (TransitionConfigHandler)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createWithoutRealtime Feed  da nur GTFS = statisch </a:t>
            </a:r>
          </a:p>
          <a:p>
            <a:pPr marL="2000250" lvl="4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Besitzen das nicht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087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Erstellen einer Verbindungsabfrage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Grahhopper </a:t>
            </a:r>
            <a:r>
              <a:rPr lang="de-DE" dirty="0">
                <a:sym typeface="Wingdings" panose="05000000000000000000" pitchFamily="2" charset="2"/>
              </a:rPr>
              <a:t> indirekt (Request genutzt)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Location from, to, dateTime, zonenId = Zeitzone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LimitSolution extra Routen zu den Standard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Durchführen des Routings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Graphhopper  direkt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Request, PT, routen Auswahl, fileformat (speichern)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Pfade dann in Arrayliste </a:t>
            </a: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- createRoute (eigene Methode)  wandelt dann alle Pfade in der ArrayListe in Routen-Objekte um und speichert die als …..</a:t>
            </a: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631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Graphhopper </a:t>
            </a:r>
            <a:r>
              <a:rPr lang="de-DE" dirty="0">
                <a:sym typeface="Wingdings" panose="05000000000000000000" pitchFamily="2" charset="2"/>
              </a:rPr>
              <a:t> indirekt</a:t>
            </a:r>
          </a:p>
          <a:p>
            <a:r>
              <a:rPr lang="de-DE" dirty="0">
                <a:sym typeface="Wingdings" panose="05000000000000000000" pitchFamily="2" charset="2"/>
              </a:rPr>
              <a:t>Wenn genauer dann vllt. mit Code</a:t>
            </a:r>
          </a:p>
          <a:p>
            <a:r>
              <a:rPr lang="de-DE" dirty="0">
                <a:sym typeface="Wingdings" panose="05000000000000000000" pitchFamily="2" charset="2"/>
              </a:rPr>
              <a:t>Route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-- Kurz gesagt: -- 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Hier werden aus den jeweiligen Pfaden von Graphhopper wichtige die Informationen / Kriterien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Der Pfade extrahiert und in das eigene Routenmodell / Objekt eingefügt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Dasselbe wird hier dann für die Legs und Stopps der Route durchgeführt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Deletedouble Stopps </a:t>
            </a:r>
            <a:r>
              <a:rPr lang="de-DE" dirty="0">
                <a:sym typeface="Wingdings" panose="05000000000000000000" pitchFamily="2" charset="2"/>
              </a:rPr>
              <a:t> durchläuft erstellte Route und entfernt doppelte Stopps + Anpassungen der Informationen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1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Zeit ca. 30min </a:t>
            </a:r>
            <a:r>
              <a:rPr lang="de-DE" b="1" u="sng" dirty="0">
                <a:sym typeface="Wingdings" panose="05000000000000000000" pitchFamily="2" charset="2"/>
              </a:rPr>
              <a:t> ohne Beispiele da am Ende</a:t>
            </a:r>
            <a:endParaRPr lang="de-DE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479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Auswahlkriterien gut für AGADE Agenten zum auswählen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98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- Zu Projekten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- Zeitraum des Projekts (BPP)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- Allgemeine Problemstellung des BPP (Aufgabenpakets)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- Grundwissen +    auf spezifische Herausforderungen der Problemstellung eingehen</a:t>
            </a:r>
          </a:p>
          <a:p>
            <a:pPr marL="457200" lvl="1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	       Vorgehensweise + Lösung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914400" lvl="2" indent="0">
              <a:buFont typeface="Wingdings" panose="05000000000000000000" pitchFamily="2" charset="2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37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44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AGADE Traffic ist Multi-Agenten Verkehrssimulationsprogramm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Programm soll das beheben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Was ist multimodal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öffentlicher Verkehr richtet sich nach diesen Plänen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25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u="sng" dirty="0">
                <a:effectLst/>
              </a:rPr>
              <a:t>Zeit ca. 3min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3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Viele Verschiedene Formate jedoch nicht standardisiert </a:t>
            </a:r>
            <a:r>
              <a:rPr lang="de-DE" dirty="0">
                <a:sym typeface="Wingdings" panose="05000000000000000000" pitchFamily="2" charset="2"/>
              </a:rPr>
              <a:t> somit zu viele Lösungen nötig</a:t>
            </a:r>
            <a:endParaRPr lang="de-DE" dirty="0"/>
          </a:p>
          <a:p>
            <a:r>
              <a:rPr lang="de-DE" dirty="0"/>
              <a:t>- APIs zu beschränkt und nicht richtige Daten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Herausgestochen 2 Formate ….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OSM gut da AGADE dies auch schon benutzt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GTFS von vielen genutzt Methoden / Google / Graphhopper / OTP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97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Manche optional machen Pflicht um Feed zu erstellen</a:t>
            </a:r>
          </a:p>
          <a:p>
            <a:r>
              <a:rPr lang="de-DE" dirty="0"/>
              <a:t>Jede Text Datei </a:t>
            </a:r>
            <a:r>
              <a:rPr lang="de-DE" dirty="0">
                <a:sym typeface="Wingdings" panose="05000000000000000000" pitchFamily="2" charset="2"/>
              </a:rPr>
              <a:t> ein Aspekt von Verkehrsinformationen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A03B-FB31-43FC-931E-09EBA4AD49B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3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28421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74759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76282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687926"/>
      </p:ext>
    </p:extLst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177448"/>
      </p:ext>
    </p:extLst>
  </p:cSld>
  <p:clrMapOvr>
    <a:masterClrMapping/>
  </p:clrMapOvr>
  <p:transition spd="med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280295"/>
      </p:ext>
    </p:extLst>
  </p:cSld>
  <p:clrMapOvr>
    <a:masterClrMapping/>
  </p:clrMapOvr>
  <p:transition spd="med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530403"/>
      </p:ext>
    </p:extLst>
  </p:cSld>
  <p:clrMapOvr>
    <a:masterClrMapping/>
  </p:clrMapOvr>
  <p:transition spd="med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698402"/>
      </p:ext>
    </p:extLst>
  </p:cSld>
  <p:clrMapOvr>
    <a:masterClrMapping/>
  </p:clrMapOvr>
  <p:transition spd="med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559038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95956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784242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54284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013058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84684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99541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310453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056642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10.12.2020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0463-FA26-449C-B9B3-B53547DCBC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3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TECloud/AGADE-Traff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dzmm38/Public-Transit-for-AGAD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74AAB-AF16-4702-B96E-24610A63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Entwicklung eines multimodalen Routenplaner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77C746-974E-41F5-A78A-1D42AB8E3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314" y="4394039"/>
            <a:ext cx="4187142" cy="392565"/>
          </a:xfrm>
        </p:spPr>
        <p:txBody>
          <a:bodyPr>
            <a:normAutofit/>
          </a:bodyPr>
          <a:lstStyle/>
          <a:p>
            <a:r>
              <a:rPr lang="de-DE" dirty="0"/>
              <a:t>mit Graphhopper für AGADE Traffic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AAC437-1427-4522-891C-8CE41DE5B6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5860247" cy="7377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1F165D1-F2DB-4CA3-911B-AF677FCF5D8F}"/>
              </a:ext>
            </a:extLst>
          </p:cNvPr>
          <p:cNvSpPr txBox="1"/>
          <p:nvPr/>
        </p:nvSpPr>
        <p:spPr>
          <a:xfrm>
            <a:off x="9162660" y="2733709"/>
            <a:ext cx="302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Präsentation der Ergebnisse / Ausarbeitung der Berufspraktischen 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537218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C0A15-E848-40C8-9D75-BC0A0432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</a:t>
            </a:r>
            <a:br>
              <a:rPr lang="de-DE" dirty="0"/>
            </a:br>
            <a:r>
              <a:rPr lang="de-DE" dirty="0"/>
              <a:t>Graphen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9B7D5-D4F4-4534-B898-0336F737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r>
              <a:rPr lang="de-DE" sz="2000" dirty="0"/>
              <a:t>Es wird ein Modell bzw. Struktur benötigt, welche Fahrplandaten darstellen kann, und Routing auf dieser Struktur erlaubt</a:t>
            </a:r>
          </a:p>
          <a:p>
            <a:endParaRPr lang="de-DE" sz="2000" dirty="0"/>
          </a:p>
          <a:p>
            <a:r>
              <a:rPr lang="de-DE" sz="2000" dirty="0"/>
              <a:t>Verschiedene Routenplaner, Simulationsprogramme angeschaut, sowie Methoden zum Darstellen des öffentlichen Verkehrs und dessen Routings</a:t>
            </a:r>
          </a:p>
          <a:p>
            <a:endParaRPr lang="de-DE" sz="2000" dirty="0"/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Graphen</a:t>
            </a:r>
            <a:r>
              <a:rPr lang="de-DE" sz="2000" dirty="0"/>
              <a:t> sind besonders beliebet um Verkehrsnetzwerke und auch den ÖPNV zu modellieren und darzustellen</a:t>
            </a:r>
          </a:p>
          <a:p>
            <a:pPr lvl="1"/>
            <a:r>
              <a:rPr lang="de-DE" sz="1600" dirty="0"/>
              <a:t>Dabei sind besonders zwei Modelle sehr üblich, um Fahrplandaten darzustellen</a:t>
            </a:r>
          </a:p>
          <a:p>
            <a:pPr lvl="1"/>
            <a:r>
              <a:rPr lang="de-DE" sz="1600" dirty="0"/>
              <a:t>Stellen Zeitabhängigkeit des Fahrplans dar</a:t>
            </a:r>
          </a:p>
          <a:p>
            <a:pPr lvl="1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6F45E-88B0-4DF8-8E1A-021C529D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B35D6-94F3-41F9-80AA-F5223D51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CF3C2-48FB-41D8-A7F8-BE65576E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F05405-E0C6-49A3-A035-20212EF0C0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4305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938E3-A537-4AD0-9039-EECB4F77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Graphen</a:t>
            </a:r>
            <a:br>
              <a:rPr lang="de-DE" dirty="0"/>
            </a:br>
            <a:r>
              <a:rPr lang="de-DE" dirty="0"/>
              <a:t>Time-dependent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178D3-E6CD-4025-A9A7-F5B1D3D1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70063" cy="396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Time-expanded Graph</a:t>
            </a:r>
          </a:p>
          <a:p>
            <a:r>
              <a:rPr lang="de-DE" sz="1600" dirty="0"/>
              <a:t>Nutzt Idee von Events zur Graph Erstellung</a:t>
            </a:r>
          </a:p>
          <a:p>
            <a:r>
              <a:rPr lang="de-DE" sz="1600" dirty="0"/>
              <a:t>Pro elementarer Verbindung werden zwei Vertices erstellt und ein Arc zwischen diesen</a:t>
            </a:r>
          </a:p>
          <a:p>
            <a:r>
              <a:rPr lang="de-DE" sz="1600" dirty="0"/>
              <a:t>Vertices besitzen einen Zeitstempel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Abfahrts- &amp; Ankunftszeit </a:t>
            </a:r>
          </a:p>
          <a:p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r>
              <a:rPr lang="de-DE" sz="1600" b="1" dirty="0"/>
              <a:t> </a:t>
            </a:r>
            <a:r>
              <a:rPr lang="de-DE" sz="1600" dirty="0"/>
              <a:t>repräsentiert Zeitabhängigkeit und ermöglicht einfaches Anwenden von ShortestPath Algorithmen</a:t>
            </a:r>
          </a:p>
          <a:p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r>
              <a:rPr lang="de-DE" sz="1600" dirty="0"/>
              <a:t> Entstehender Graph ist sehr Groß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42CB5-07BC-4BFE-9D8C-66763DE1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A8FD1-DA95-42FA-9115-53CC5EF2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8BD52-D1E1-43E9-A467-67BD3E59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03F05F-283B-4348-9F3B-D507041A76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ACA3185-B22B-4D2B-BDA0-16A5F0310DEC}"/>
              </a:ext>
            </a:extLst>
          </p:cNvPr>
          <p:cNvSpPr txBox="1"/>
          <p:nvPr/>
        </p:nvSpPr>
        <p:spPr>
          <a:xfrm>
            <a:off x="6341616" y="2336873"/>
            <a:ext cx="517006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000" b="1" u="sng" dirty="0"/>
              <a:t>Time-dependent Graph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Erstellt ein Vertex für jede Haltestelle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Ein Arc wird dann erstellt wenn es eine elementare Verbindung zweier Vertices gibt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Zeitabhängigkeit wird durch TravelTime Funktion gegeben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Ermöglich abbilden mehrerer elementarer Verbindungen in einem Arc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r>
              <a:rPr lang="de-DE" sz="1600" b="1" dirty="0"/>
              <a:t> </a:t>
            </a:r>
            <a:r>
              <a:rPr lang="de-DE" sz="1600" dirty="0"/>
              <a:t>ein wesentlich kleinerer Graph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r>
              <a:rPr lang="de-DE" sz="1600" b="1" dirty="0"/>
              <a:t> </a:t>
            </a:r>
            <a:r>
              <a:rPr lang="de-DE" sz="1600" dirty="0"/>
              <a:t>komplexere Anwendungen der Algorithmen durch die TravelTime Funktion</a:t>
            </a:r>
          </a:p>
        </p:txBody>
      </p:sp>
    </p:spTree>
    <p:extLst>
      <p:ext uri="{BB962C8B-B14F-4D97-AF65-F5344CB8AC3E}">
        <p14:creationId xmlns:p14="http://schemas.microsoft.com/office/powerpoint/2010/main" val="247210007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FA00B-473D-4E00-A849-226A07A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</a:t>
            </a:r>
            <a:br>
              <a:rPr lang="de-DE" dirty="0"/>
            </a:br>
            <a:r>
              <a:rPr lang="de-DE" dirty="0"/>
              <a:t>Programm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35693-50DB-487F-9782-9202130C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000"/>
          </a:xfrm>
        </p:spPr>
        <p:txBody>
          <a:bodyPr/>
          <a:lstStyle/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r>
              <a:rPr lang="de-DE" sz="2000" dirty="0"/>
              <a:t>Umsetzen der Modelle und Funktionen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Routing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Bearbeitung der GTFS Daten</a:t>
            </a:r>
          </a:p>
          <a:p>
            <a:pPr marL="457200" lvl="1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	</a:t>
            </a:r>
          </a:p>
          <a:p>
            <a:r>
              <a:rPr lang="de-DE" sz="2000" dirty="0">
                <a:sym typeface="Wingdings" panose="05000000000000000000" pitchFamily="2" charset="2"/>
              </a:rPr>
              <a:t>Dazu wurden Routenplaner angeschaut und spezifisch auch Graphhopper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Gesucht nach Open Source Programmen / Routing Engine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Graphhopper  alle nötigen Funktionen &amp; Open Source Teil</a:t>
            </a:r>
          </a:p>
          <a:p>
            <a:r>
              <a:rPr lang="de-DE" sz="2000" dirty="0">
                <a:sym typeface="Wingdings" panose="05000000000000000000" pitchFamily="2" charset="2"/>
              </a:rPr>
              <a:t>Suche nach verfügbaren frei nutzbaren Parsern basierend auf Java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Gesucht nach Open Source Programmen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OneBusAway  Modul zum bearbeiten von GTFS Daten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C3034-F7AE-4D9E-BB27-A1168931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16CCA-6F04-43FB-A11B-B0F14B6A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96000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D8EFA-6F98-4609-B6A0-247CA6F1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3B0B0B-23B3-4E27-B48B-810F548349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53286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C4099-6466-4521-8629-263DE03F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</a:t>
            </a:r>
            <a:br>
              <a:rPr lang="de-DE" dirty="0"/>
            </a:br>
            <a:r>
              <a:rPr lang="de-DE" dirty="0"/>
              <a:t>Programm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717D6-041B-4660-A889-DD65013C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96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Graphhopper</a:t>
            </a:r>
          </a:p>
          <a:p>
            <a:r>
              <a:rPr lang="de-DE" sz="1600" dirty="0"/>
              <a:t>Viel genutzte Routing Engine &amp; Reiseplaner </a:t>
            </a:r>
          </a:p>
          <a:p>
            <a:r>
              <a:rPr lang="de-DE" sz="1600" dirty="0"/>
              <a:t>In Java geschrieben</a:t>
            </a:r>
          </a:p>
          <a:p>
            <a:r>
              <a:rPr lang="de-DE" sz="1600" dirty="0"/>
              <a:t>Open Source Routing Engine</a:t>
            </a:r>
          </a:p>
          <a:p>
            <a:r>
              <a:rPr lang="de-DE" sz="1600" dirty="0"/>
              <a:t>Schnell und speichereffizient</a:t>
            </a:r>
          </a:p>
          <a:p>
            <a:r>
              <a:rPr lang="de-DE" sz="1600" dirty="0"/>
              <a:t>Nutzt Graphen als Grunddatenstruktur</a:t>
            </a:r>
          </a:p>
          <a:p>
            <a:r>
              <a:rPr lang="de-DE" sz="1600" dirty="0"/>
              <a:t>OSM </a:t>
            </a:r>
            <a:r>
              <a:rPr lang="de-DE" sz="1600" dirty="0">
                <a:sym typeface="Wingdings" panose="05000000000000000000" pitchFamily="2" charset="2"/>
              </a:rPr>
              <a:t> Straßennetzwerke</a:t>
            </a:r>
          </a:p>
          <a:p>
            <a:r>
              <a:rPr lang="de-DE" sz="1600" dirty="0">
                <a:sym typeface="Wingdings" panose="05000000000000000000" pitchFamily="2" charset="2"/>
              </a:rPr>
              <a:t>GTFS  ÖPNV  Time-expanded Graphen (optimiert)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299C6-DDF5-4E0C-87BB-883AC8A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5A76A-7F6A-402D-B147-B9037AD5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B6567-7571-47CB-8A8E-90211B35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D0860E-089B-4964-ABA8-A1B33FC6C7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F8B551-3270-4E5B-8483-7EACFF6BBDF1}"/>
              </a:ext>
            </a:extLst>
          </p:cNvPr>
          <p:cNvSpPr txBox="1"/>
          <p:nvPr/>
        </p:nvSpPr>
        <p:spPr>
          <a:xfrm>
            <a:off x="6096000" y="2346723"/>
            <a:ext cx="54156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000" b="1" u="sng" dirty="0"/>
              <a:t>OneBusAway(OBA)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Programm &amp; App zur Livedarstellung von öffentlichen Verkehrsmitteln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Open Source &amp; in Java geschrieben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Bietet mehrere Module zum Arbeiten und Anpassen von GTFS Daten</a:t>
            </a:r>
          </a:p>
        </p:txBody>
      </p:sp>
    </p:spTree>
    <p:extLst>
      <p:ext uri="{BB962C8B-B14F-4D97-AF65-F5344CB8AC3E}">
        <p14:creationId xmlns:p14="http://schemas.microsoft.com/office/powerpoint/2010/main" val="3645729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F155C1-8AF2-4091-ADA1-DE352044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Public Transit for AGADE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B9035-50DE-44F5-81A2-167F674B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2000" y="6372000"/>
            <a:ext cx="52547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Dennis Zimmer -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Entwicklung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multimodalen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Reiseplaner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Graphhopper </a:t>
            </a:r>
            <a:r>
              <a:rPr lang="de-DE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AGADE Traffic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5EAC2-B188-4FED-8F12-4E6A9D36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372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10.12.2020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3178D-0CFE-4106-986A-BE39CED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200463-FA26-449C-B9B3-B53547DCBC0D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9938B8-E223-47CE-B441-CF485DC2E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824" y="1105576"/>
            <a:ext cx="5410955" cy="4572638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4509E004-217A-4C03-BFE0-366A1E5B8A7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04FB6FD-780C-461B-91B5-C8F1EDC890FC}"/>
              </a:ext>
            </a:extLst>
          </p:cNvPr>
          <p:cNvSpPr txBox="1"/>
          <p:nvPr/>
        </p:nvSpPr>
        <p:spPr>
          <a:xfrm>
            <a:off x="6096000" y="5199175"/>
            <a:ext cx="510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https://de.cleanpng.com/png-olyi72/</a:t>
            </a:r>
          </a:p>
        </p:txBody>
      </p:sp>
    </p:spTree>
    <p:extLst>
      <p:ext uri="{BB962C8B-B14F-4D97-AF65-F5344CB8AC3E}">
        <p14:creationId xmlns:p14="http://schemas.microsoft.com/office/powerpoint/2010/main" val="2068803988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A60A0-1058-4AC8-95DE-EDAEAE2D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Public Transit for AGADE –</a:t>
            </a:r>
            <a:br>
              <a:rPr lang="de-DE" dirty="0"/>
            </a:br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19EBC-4855-4F4E-B1FD-F4FEC846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000"/>
          </a:xfrm>
        </p:spPr>
        <p:txBody>
          <a:bodyPr>
            <a:normAutofit/>
          </a:bodyPr>
          <a:lstStyle/>
          <a:p>
            <a:r>
              <a:rPr lang="de-DE" sz="2000" dirty="0"/>
              <a:t>Eine Art Mini-API</a:t>
            </a:r>
          </a:p>
          <a:p>
            <a:r>
              <a:rPr lang="de-DE" sz="2000" dirty="0"/>
              <a:t>Soll ermöglichen alle wichtigen Aufgaben hinsichtlich des öffentlichen Verkehrs zu verantworten</a:t>
            </a:r>
          </a:p>
          <a:p>
            <a:pPr lvl="1"/>
            <a:r>
              <a:rPr lang="de-DE" sz="1600" dirty="0"/>
              <a:t>Viele Verbindungsanfragen in kurzer Zeit beantworten</a:t>
            </a:r>
          </a:p>
          <a:p>
            <a:pPr lvl="1"/>
            <a:r>
              <a:rPr lang="de-DE" sz="1600" dirty="0"/>
              <a:t>Rückgabe mehrere Routen mit verschiedenen Kriterien</a:t>
            </a:r>
          </a:p>
          <a:p>
            <a:pPr lvl="2"/>
            <a:r>
              <a:rPr lang="de-DE" sz="1400" dirty="0"/>
              <a:t>Zwischenhaltestellen</a:t>
            </a:r>
          </a:p>
          <a:p>
            <a:pPr lvl="2"/>
            <a:r>
              <a:rPr lang="de-DE" sz="1400" dirty="0"/>
              <a:t>Zeiten in Ticks &amp; normal</a:t>
            </a:r>
          </a:p>
          <a:p>
            <a:pPr lvl="1"/>
            <a:r>
              <a:rPr lang="de-DE" sz="1800" dirty="0"/>
              <a:t>Multimodale &amp; multikriterielle Aspekte</a:t>
            </a:r>
          </a:p>
          <a:p>
            <a:r>
              <a:rPr lang="de-DE" sz="2200" dirty="0"/>
              <a:t>Möglichst losgelöste Architektur &amp; einfache Integration in AGADE</a:t>
            </a:r>
          </a:p>
          <a:p>
            <a:endParaRPr lang="de-DE" sz="2000" dirty="0"/>
          </a:p>
          <a:p>
            <a:r>
              <a:rPr lang="de-DE" sz="2000" dirty="0"/>
              <a:t>Möglichkeit Graphen zu bearbeiten und Änderungen vorzunehmen (Kostenaspekt hinzuzufügen)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C81D5-5969-4FAC-AC5A-9F24E4C4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14CC1-113D-4C33-9FA6-97CD4E13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963E9-4557-4876-AA69-B62A0A84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9130C1-E377-4606-856C-97F74F7DB16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1534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2D6F0-8C9A-44F4-B02C-F5B71DF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Public Transit for AGADE –</a:t>
            </a:r>
            <a:br>
              <a:rPr lang="de-DE" dirty="0"/>
            </a:br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DE788-C161-493A-B577-6CDB3110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000"/>
          </a:xfrm>
        </p:spPr>
        <p:txBody>
          <a:bodyPr>
            <a:normAutofit/>
          </a:bodyPr>
          <a:lstStyle/>
          <a:p>
            <a:r>
              <a:rPr lang="de-DE" sz="2000" dirty="0"/>
              <a:t>Java 8 SDK</a:t>
            </a:r>
          </a:p>
          <a:p>
            <a:r>
              <a:rPr lang="de-DE" sz="2000" dirty="0"/>
              <a:t>Maven Integration</a:t>
            </a:r>
          </a:p>
          <a:p>
            <a:r>
              <a:rPr lang="de-DE" sz="2000" dirty="0"/>
              <a:t>Struktur des Programms</a:t>
            </a:r>
          </a:p>
          <a:p>
            <a:pPr lvl="1"/>
            <a:r>
              <a:rPr lang="de-DE" sz="1600" dirty="0"/>
              <a:t>Facade Pattern </a:t>
            </a:r>
            <a:r>
              <a:rPr lang="de-DE" sz="1600" dirty="0">
                <a:sym typeface="Wingdings" panose="05000000000000000000" pitchFamily="2" charset="2"/>
              </a:rPr>
              <a:t> einheitliche &amp; einfache Schnittstelle, sowie einfache Integration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597A5-5622-4739-AA84-1F5371ED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C832F-E4E9-48E0-AFF1-44B869CE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3600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995DF-1A99-48F6-9C1B-E94EB5AC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5B98DC-64A0-4EFC-96FF-F8D0275545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7542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8375C-AD26-42D3-BD65-2D5B1B71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Public Transit for AGADE – </a:t>
            </a:r>
            <a:br>
              <a:rPr lang="de-DE" dirty="0"/>
            </a:br>
            <a:r>
              <a:rPr lang="de-DE" dirty="0"/>
              <a:t>Aufbau +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25F73-0FC6-47FB-B814-36C1395E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15679" cy="3478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Modul: publicTransitRouting</a:t>
            </a:r>
          </a:p>
          <a:p>
            <a:r>
              <a:rPr lang="de-DE" sz="1600" dirty="0"/>
              <a:t>Repräsentiert Hauptfunktion</a:t>
            </a:r>
          </a:p>
          <a:p>
            <a:r>
              <a:rPr lang="de-DE" sz="1600" dirty="0">
                <a:sym typeface="Wingdings" panose="05000000000000000000" pitchFamily="2" charset="2"/>
              </a:rPr>
              <a:t>Verwaltet alle Angelegenheiten des Routings der öffentlichen Verkehrsmitteln</a:t>
            </a:r>
          </a:p>
          <a:p>
            <a:r>
              <a:rPr lang="de-DE" sz="1600" dirty="0">
                <a:sym typeface="Wingdings" panose="05000000000000000000" pitchFamily="2" charset="2"/>
              </a:rPr>
              <a:t>Erstellen, Laden und Speichern von Time-expanded Graphen zum Routing</a:t>
            </a:r>
          </a:p>
          <a:p>
            <a:r>
              <a:rPr lang="de-DE" sz="1600" dirty="0">
                <a:sym typeface="Wingdings" panose="05000000000000000000" pitchFamily="2" charset="2"/>
              </a:rPr>
              <a:t>Erstellen, Laden und Speichern von Routen (Verbindungsauswahlen)</a:t>
            </a:r>
          </a:p>
          <a:p>
            <a:r>
              <a:rPr lang="de-DE" sz="1600" dirty="0">
                <a:sym typeface="Wingdings" panose="05000000000000000000" pitchFamily="2" charset="2"/>
              </a:rPr>
              <a:t>Nutzt die Graphhopper Bibliothek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3F30F-ACD3-4964-9669-FF926174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9587E-8FFC-43EA-94E8-1811F3B7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41144-3BCC-4027-91BD-984D49C7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C13744-A47E-4FC6-88CB-4E72B53F6A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D858F7F-9C01-4DC0-B7CC-554DBD88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69" y="2584643"/>
            <a:ext cx="5237810" cy="30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85121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D0614-BC3D-4A13-8175-DA9AEC5C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Public Transit for AGADE – </a:t>
            </a:r>
            <a:br>
              <a:rPr lang="de-DE" dirty="0"/>
            </a:br>
            <a:r>
              <a:rPr lang="de-DE" dirty="0"/>
              <a:t>Aufbau +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A7825-BADB-4140-BA18-48758289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de-DE" sz="2000" b="1" u="sng" dirty="0"/>
              <a:t>Modul: gtfsEditing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Ermöglicht bearbeiten und erstellen der GTFS Daten welcher den Graphen zugrunde liegen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Funktion beschränkt sich bisher nur auf Dateien welche die Kosten des öffentlichen Verkehrs darstellen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Nutzt OneBusAway Bibliothek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6F1E1-44FC-4553-9922-BCD03B18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60B7A-17C2-4755-9D73-7553397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1D470-9242-4C6B-91F8-38686FC7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031EA6C-EF82-4B35-B4E0-C8E41DA3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60" y="2410368"/>
            <a:ext cx="4498241" cy="34523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9816CF-0E9A-45C4-A8A3-7265514E37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0327"/>
      </p:ext>
    </p:extLst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39A5E-BD5E-43BA-8E8D-0EA28CF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publicTransportRouting –</a:t>
            </a:r>
            <a:br>
              <a:rPr lang="de-DE" dirty="0"/>
            </a:br>
            <a:r>
              <a:rPr lang="de-DE" dirty="0"/>
              <a:t>Klassenbeschreibung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21807-E969-4187-AF12-B408A8AC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/>
          </a:bodyPr>
          <a:lstStyle/>
          <a:p>
            <a:r>
              <a:rPr lang="de-DE" sz="2000" dirty="0"/>
              <a:t>GtfsGraphController</a:t>
            </a:r>
          </a:p>
          <a:p>
            <a:pPr lvl="1"/>
            <a:r>
              <a:rPr lang="de-DE" sz="1600" dirty="0"/>
              <a:t>Erstellen, Laden, Speichern des Graphen</a:t>
            </a:r>
          </a:p>
          <a:p>
            <a:pPr lvl="1"/>
            <a:r>
              <a:rPr lang="de-DE" sz="1600" dirty="0"/>
              <a:t>Verwalten der Konfigurationsdatei des Graphen</a:t>
            </a:r>
          </a:p>
          <a:p>
            <a:r>
              <a:rPr lang="de-DE" sz="2000" dirty="0"/>
              <a:t>TransitionConfigHandler</a:t>
            </a:r>
          </a:p>
          <a:p>
            <a:pPr lvl="1"/>
            <a:r>
              <a:rPr lang="de-DE" sz="1600" dirty="0"/>
              <a:t>Umwandeln der jeweiligen Konfigurationsdateien</a:t>
            </a:r>
          </a:p>
          <a:p>
            <a:r>
              <a:rPr lang="de-DE" sz="2000" dirty="0"/>
              <a:t>FileDownloader</a:t>
            </a:r>
          </a:p>
          <a:p>
            <a:pPr lvl="1"/>
            <a:r>
              <a:rPr lang="de-DE" sz="1600" dirty="0"/>
              <a:t>Herunterladen von OSM und GTFS Daten (Testdaten)</a:t>
            </a:r>
          </a:p>
          <a:p>
            <a:r>
              <a:rPr lang="de-DE" sz="2000" dirty="0"/>
              <a:t>RouteLoader</a:t>
            </a:r>
          </a:p>
          <a:p>
            <a:pPr lvl="1"/>
            <a:r>
              <a:rPr lang="de-DE" sz="1600" dirty="0"/>
              <a:t>Laden einer existierenden Route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540C8-DC66-4BA9-883F-9CD59DE0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A03B9-AC1F-4233-9451-939567F9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3600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D123D-E916-48A4-9535-6F1EDD7E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19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DCCD59-C83F-4CA8-8467-49A312CE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26" y="2565517"/>
            <a:ext cx="5415680" cy="30751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B63AB9-13CA-451B-9D72-6019FB9600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99912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5089-89DE-471A-AFAA-69D923F6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E496-A520-42B9-A68E-DA01FC1B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70567" cy="3767616"/>
          </a:xfrm>
        </p:spPr>
        <p:txBody>
          <a:bodyPr/>
          <a:lstStyle/>
          <a:p>
            <a:r>
              <a:rPr lang="de-DE" dirty="0"/>
              <a:t>Vortragender:</a:t>
            </a:r>
          </a:p>
          <a:p>
            <a:pPr lvl="1"/>
            <a:r>
              <a:rPr lang="de-DE" dirty="0"/>
              <a:t>Name: Dennis Zimmer</a:t>
            </a:r>
          </a:p>
          <a:p>
            <a:pPr lvl="1"/>
            <a:r>
              <a:rPr lang="de-DE" dirty="0"/>
              <a:t>Technische Hochschule Mittelhessen, Friedberg Germany</a:t>
            </a:r>
          </a:p>
          <a:p>
            <a:pPr lvl="1"/>
            <a:r>
              <a:rPr lang="de-DE" u="sng" dirty="0"/>
              <a:t>dennis.zimmer@mnd.thm.de</a:t>
            </a:r>
          </a:p>
          <a:p>
            <a:pPr lvl="1"/>
            <a:r>
              <a:rPr lang="de-DE" dirty="0"/>
              <a:t>Matrikelnummer: 5150515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CB2F0F-2EA9-44BC-A0D1-5A32FA39C2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A7411A-4D05-42D4-BBE1-7F897E3FB40A}"/>
              </a:ext>
            </a:extLst>
          </p:cNvPr>
          <p:cNvSpPr txBox="1"/>
          <p:nvPr/>
        </p:nvSpPr>
        <p:spPr>
          <a:xfrm>
            <a:off x="6741111" y="2503503"/>
            <a:ext cx="47705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Betreuende Personen: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Johannes Nguyen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Technische Hochschule Mittelhessen, Friedberg Germany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u="sng" dirty="0"/>
              <a:t>johannes.nguyen@mnd.thm.de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Prof. Dr. Michael Guckert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Technische Hochschule Mittelhessen, Friedberg Germany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u="sng" dirty="0"/>
              <a:t>michael.guckert@mnd.thm.de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7019C3-2FCD-42F8-9C21-A41A0CE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BD24CEB-B66B-49CB-A812-53362315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29D7F8B-AC66-4C5D-91FD-DB06EB6B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</p:spTree>
    <p:extLst>
      <p:ext uri="{BB962C8B-B14F-4D97-AF65-F5344CB8AC3E}">
        <p14:creationId xmlns:p14="http://schemas.microsoft.com/office/powerpoint/2010/main" val="424004722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4E526-C769-4A0B-8241-C2DD8BD1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publicTransportRouting –</a:t>
            </a:r>
            <a:br>
              <a:rPr lang="de-DE" dirty="0"/>
            </a:br>
            <a:r>
              <a:rPr lang="de-DE" dirty="0"/>
              <a:t>Klassenbeschreibung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9244-E84A-4F98-95F6-F18F934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5678" cy="3960000"/>
          </a:xfrm>
        </p:spPr>
        <p:txBody>
          <a:bodyPr>
            <a:normAutofit/>
          </a:bodyPr>
          <a:lstStyle/>
          <a:p>
            <a:r>
              <a:rPr lang="de-DE" sz="2000" dirty="0"/>
              <a:t>GraphhopperController</a:t>
            </a:r>
          </a:p>
          <a:p>
            <a:pPr lvl="1"/>
            <a:r>
              <a:rPr lang="de-DE" sz="1600" dirty="0"/>
              <a:t>Verwalten von Verbindungsanfragen an Graphhopper</a:t>
            </a:r>
          </a:p>
          <a:p>
            <a:pPr lvl="1"/>
            <a:r>
              <a:rPr lang="de-DE" sz="1600" dirty="0"/>
              <a:t>Speichern von fertigen Routen</a:t>
            </a:r>
          </a:p>
          <a:p>
            <a:r>
              <a:rPr lang="de-DE" sz="2000" dirty="0"/>
              <a:t>GraphhopperResponseHandler</a:t>
            </a:r>
          </a:p>
          <a:p>
            <a:pPr lvl="1"/>
            <a:r>
              <a:rPr lang="de-DE" sz="1600" dirty="0"/>
              <a:t>Umwandeln der von Graphhopper gegebenen Pfade in eigen definierte Routenstruktur</a:t>
            </a:r>
          </a:p>
          <a:p>
            <a:r>
              <a:rPr lang="de-DE" sz="2000" dirty="0"/>
              <a:t>RouteIterator</a:t>
            </a:r>
          </a:p>
          <a:p>
            <a:pPr lvl="1"/>
            <a:r>
              <a:rPr lang="de-DE" sz="1600" dirty="0"/>
              <a:t>Abfragen &amp; Iterieren über eine gegebene Route</a:t>
            </a:r>
          </a:p>
          <a:p>
            <a:r>
              <a:rPr lang="de-DE" sz="2000" dirty="0"/>
              <a:t>TimeController</a:t>
            </a:r>
          </a:p>
          <a:p>
            <a:pPr lvl="1"/>
            <a:r>
              <a:rPr lang="de-DE" sz="1600" dirty="0"/>
              <a:t>Verantwortet alle Angelegenheiten der Zeitumrechnung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3FC4E-7257-485A-A859-D575A6C4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153A2-DB8D-438C-9E94-11EE0EF3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4948-20B9-4A5A-AECD-278E3B76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68B8F9-38FB-4F72-82C9-30F1D54E9D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76D121-B0E9-4EEA-AF6A-2CC6ADA9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347" y="2146031"/>
            <a:ext cx="5290331" cy="42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581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463FB-2100-4117-8D24-731F0389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publicTransportRouting –</a:t>
            </a:r>
            <a:br>
              <a:rPr lang="de-DE" dirty="0"/>
            </a:br>
            <a:r>
              <a:rPr lang="de-DE" dirty="0"/>
              <a:t>Klassenbeschreibung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A5AF1-B0D9-4D53-BD50-DD03C0DE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996000"/>
          </a:xfrm>
        </p:spPr>
        <p:txBody>
          <a:bodyPr>
            <a:normAutofit/>
          </a:bodyPr>
          <a:lstStyle/>
          <a:p>
            <a:r>
              <a:rPr lang="de-DE" sz="2000" dirty="0"/>
              <a:t>Route</a:t>
            </a:r>
          </a:p>
          <a:p>
            <a:pPr lvl="1"/>
            <a:r>
              <a:rPr lang="de-DE" sz="1600" dirty="0"/>
              <a:t>Oberste Instanz</a:t>
            </a:r>
          </a:p>
          <a:p>
            <a:pPr lvl="1"/>
            <a:r>
              <a:rPr lang="de-DE" sz="1600" dirty="0"/>
              <a:t>beinhaltet Auswahlkriterien sowie Stopps und Legs</a:t>
            </a:r>
          </a:p>
          <a:p>
            <a:r>
              <a:rPr lang="de-DE" sz="2000" dirty="0"/>
              <a:t>Leg</a:t>
            </a:r>
          </a:p>
          <a:p>
            <a:pPr lvl="1"/>
            <a:r>
              <a:rPr lang="de-DE" sz="1600" dirty="0"/>
              <a:t>Zweite Instanz &amp; Teil einer Route</a:t>
            </a:r>
          </a:p>
          <a:p>
            <a:pPr lvl="1"/>
            <a:r>
              <a:rPr lang="de-DE" sz="1600" dirty="0"/>
              <a:t>beinhaltet Stopps und weitere Attribute</a:t>
            </a:r>
          </a:p>
          <a:p>
            <a:r>
              <a:rPr lang="de-DE" sz="2000" dirty="0"/>
              <a:t>Stop </a:t>
            </a:r>
            <a:r>
              <a:rPr lang="de-DE" sz="2000" dirty="0">
                <a:sym typeface="Wingdings" panose="05000000000000000000" pitchFamily="2" charset="2"/>
              </a:rPr>
              <a:t> Haltestellen</a:t>
            </a:r>
            <a:endParaRPr lang="de-DE" sz="2000" dirty="0"/>
          </a:p>
          <a:p>
            <a:pPr lvl="1"/>
            <a:r>
              <a:rPr lang="de-DE" sz="1600" dirty="0"/>
              <a:t>Teil einer Route und eines Legs</a:t>
            </a:r>
          </a:p>
          <a:p>
            <a:pPr lvl="1"/>
            <a:r>
              <a:rPr lang="de-DE" sz="1600" dirty="0"/>
              <a:t>Stellt Abfahrts- &amp; Ankunftszeiten u.a. in Ticks dar</a:t>
            </a:r>
          </a:p>
          <a:p>
            <a:r>
              <a:rPr lang="de-DE" sz="2000" dirty="0"/>
              <a:t>Location</a:t>
            </a:r>
          </a:p>
          <a:p>
            <a:pPr lvl="1"/>
            <a:r>
              <a:rPr lang="de-DE" sz="1600" dirty="0"/>
              <a:t>Stellt Ort mithilfe von Breiten- Längengrad und Namen dar. </a:t>
            </a:r>
            <a:r>
              <a:rPr lang="de-DE" sz="1600" dirty="0">
                <a:sym typeface="Wingdings" panose="05000000000000000000" pitchFamily="2" charset="2"/>
              </a:rPr>
              <a:t> von AGADE Traffic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9CEDA-8B3D-4D94-A305-977F42A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F8397-A0BB-4871-8000-D5BF6FF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68E1E-A9A6-4772-8555-6F13AE9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3EE2A9-2412-482E-940F-C271A014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6716"/>
            <a:ext cx="5102710" cy="46204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239459-F22D-43C4-BAF2-2760894D2F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2803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83FFF-6544-419A-85D0-0FE6B7EC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publicTransportRouting –</a:t>
            </a:r>
            <a:br>
              <a:rPr lang="de-DE" dirty="0"/>
            </a:br>
            <a:r>
              <a:rPr lang="de-DE" dirty="0"/>
              <a:t>Klassenbeschreibung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426B6-2312-4D2C-914D-F80DA7E3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/>
          </a:bodyPr>
          <a:lstStyle/>
          <a:p>
            <a:r>
              <a:rPr lang="de-DE" sz="2000" dirty="0"/>
              <a:t>PT_Facade_Class</a:t>
            </a:r>
          </a:p>
          <a:p>
            <a:pPr lvl="1"/>
            <a:r>
              <a:rPr lang="de-DE" sz="1600" dirty="0"/>
              <a:t>Repräsentiert alle nötigen Funktionen und Methoden des Moduls und stellt diese zum Benutzen zur Verfügung</a:t>
            </a:r>
          </a:p>
          <a:p>
            <a:pPr lvl="1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95A7C-BAA7-4638-BB89-DDF9D8D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A3E2B-ABEB-4194-9B00-0B45BA30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90C0D-BC59-4F9F-AAC4-8F301965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C42EDC-F894-433C-B7E9-3FCD1D59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81" y="2613589"/>
            <a:ext cx="2686050" cy="25431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6FB784-E8FC-4C11-B073-ED2F9AFFA1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0764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F7B244-AC5D-4148-8B6B-EBC58A4B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DE" sz="4400" dirty="0"/>
              <a:t>Implemen-tation</a:t>
            </a:r>
            <a:endParaRPr lang="de-DE" sz="44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90A7C-EF55-4F6C-BE66-170EFFB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850" y="6372000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10.12.2020</a:t>
            </a:r>
          </a:p>
        </p:txBody>
      </p:sp>
      <p:pic>
        <p:nvPicPr>
          <p:cNvPr id="8" name="Inhaltsplatzhalter 7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B0FB0FE9-E13A-4ECC-99CF-C7CD1205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3" y="1776355"/>
            <a:ext cx="6257925" cy="3271952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5010F-465C-4B1E-B5FF-387F96D1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524" y="6372000"/>
            <a:ext cx="59937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000" dirty="0">
                <a:solidFill>
                  <a:srgbClr val="FFFFFF"/>
                </a:solidFill>
              </a:rPr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0624C-B329-418A-A892-A58FB88C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72000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00463-FA26-449C-B9B3-B53547DCBC0D}" type="slidenum">
              <a:rPr lang="de-DE" sz="105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de-DE" sz="1050" dirty="0">
              <a:solidFill>
                <a:srgbClr val="FFFFF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B12491A-1CAF-40D9-A9D2-93C5B6102EB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759DFA0-E194-47DB-BE14-669891022234}"/>
              </a:ext>
            </a:extLst>
          </p:cNvPr>
          <p:cNvSpPr txBox="1"/>
          <p:nvPr/>
        </p:nvSpPr>
        <p:spPr>
          <a:xfrm>
            <a:off x="5282524" y="5048307"/>
            <a:ext cx="4402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https://interestingengineering.com/the-best-ways-to-learn-how-to-code</a:t>
            </a:r>
          </a:p>
        </p:txBody>
      </p:sp>
    </p:spTree>
    <p:extLst>
      <p:ext uri="{BB962C8B-B14F-4D97-AF65-F5344CB8AC3E}">
        <p14:creationId xmlns:p14="http://schemas.microsoft.com/office/powerpoint/2010/main" val="4116677805"/>
      </p:ext>
    </p:extLst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152D9-7EAC-420E-8FC6-E0D9BC5E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</a:t>
            </a:r>
            <a:br>
              <a:rPr lang="de-DE" dirty="0"/>
            </a:br>
            <a:r>
              <a:rPr lang="de-DE" dirty="0"/>
              <a:t>Nutzen und Anwendung von Graphhopper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A608A-74F8-4278-BD7E-F7247D0D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Erstellen eines Graphen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7F6C6-D4C4-4E86-AD64-31B00125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71F82-3D0C-4D3F-A8E0-ED780203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989B3-C6C5-449A-A85A-AA129CE7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DD37DF-CA0D-4543-91F1-F1DA4B26FF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C7BA85-FA28-4065-BC12-952B337B7311}"/>
              </a:ext>
            </a:extLst>
          </p:cNvPr>
          <p:cNvSpPr txBox="1"/>
          <p:nvPr/>
        </p:nvSpPr>
        <p:spPr>
          <a:xfrm>
            <a:off x="6096000" y="2336873"/>
            <a:ext cx="5415679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Laden eines Graphen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0D564B0-617F-4F41-B52D-7A21A1031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8" y="2920082"/>
            <a:ext cx="4615324" cy="2410091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A0E6A9-EA41-4E2D-A686-7CCBE510E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47" y="2920082"/>
            <a:ext cx="4785755" cy="2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899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51285-3489-4D11-8C7B-2B48A32A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</a:t>
            </a:r>
            <a:br>
              <a:rPr lang="de-DE" dirty="0"/>
            </a:br>
            <a:r>
              <a:rPr lang="de-DE" dirty="0"/>
              <a:t>Nutzen und Anwendung von Graphhopper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9EA1C-38A6-4D2E-901D-91383C8C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Erstellen einer Verbindungsabfrage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56375-0D16-4276-ACA1-3E2AE800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F42BF-8392-43BD-B219-6661CD06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2A4FE-B79A-4E4C-A31A-7FD8DDB8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D079C7-7227-4F75-9190-394B337D2FEB}"/>
              </a:ext>
            </a:extLst>
          </p:cNvPr>
          <p:cNvSpPr txBox="1"/>
          <p:nvPr/>
        </p:nvSpPr>
        <p:spPr>
          <a:xfrm>
            <a:off x="6095999" y="2336873"/>
            <a:ext cx="541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Durchführen des Routings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993F8D-A01C-453A-9551-FCF245FE8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6" y="3640385"/>
            <a:ext cx="5229813" cy="1288604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2AE563-DBA9-4F69-A90F-F9A4D5AC8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09" y="3239690"/>
            <a:ext cx="5017155" cy="20899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23C72D-A95E-4526-A95A-11D772E9C4D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952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8112-4056-4D7D-B85A-615E84A6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</a:t>
            </a:r>
            <a:br>
              <a:rPr lang="de-DE" dirty="0"/>
            </a:br>
            <a:r>
              <a:rPr lang="de-DE" dirty="0"/>
              <a:t>Nutzen und Anwendung von Graphhopper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910B4-B25C-46A9-B137-11DB6A15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Erstellen einer Route (Routenmodell)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E5ADB-1CDD-486F-92EB-78FC271E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7DB3E-70B5-4C7C-9AA8-DB4A854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79BDF-5C96-40C3-A06A-CD5A36EC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26</a:t>
            </a:fld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EB56F1-EC56-43DE-8618-6EC41751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30" y="2745687"/>
            <a:ext cx="6925642" cy="1390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0139A9-2A52-412D-A6EC-C9C296EBA6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AA143E-6BDC-4D6F-A283-DB88C6E74193}"/>
              </a:ext>
            </a:extLst>
          </p:cNvPr>
          <p:cNvSpPr txBox="1"/>
          <p:nvPr/>
        </p:nvSpPr>
        <p:spPr>
          <a:xfrm>
            <a:off x="680321" y="4360679"/>
            <a:ext cx="10831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buildRoute:</a:t>
            </a:r>
            <a:r>
              <a:rPr lang="de-DE" dirty="0"/>
              <a:t> Route erstellt und wichtige Informationen der Pfade von Graphhopper übernommen sowie extra Kriterien hinzugefügt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buildLegs:</a:t>
            </a:r>
            <a:r>
              <a:rPr lang="de-DE" dirty="0"/>
              <a:t> Erstellt Legs zur Route mit allen nützlichen Informationen und je nach typ des Legs werden dann auch direkt dessen Stopps 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(buildStops) </a:t>
            </a:r>
            <a:r>
              <a:rPr lang="de-DE" dirty="0"/>
              <a:t>erstellt und sowohl der Route als auch dem Leg hinzugefügt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deleteDoubleStops:</a:t>
            </a:r>
            <a:r>
              <a:rPr lang="de-DE" dirty="0"/>
              <a:t> durchläuft Stopps der Route und entfernt doppelte Stopps, fügt fehlende Informationen sowie Anpassungen durch</a:t>
            </a:r>
          </a:p>
        </p:txBody>
      </p:sp>
    </p:spTree>
    <p:extLst>
      <p:ext uri="{BB962C8B-B14F-4D97-AF65-F5344CB8AC3E}">
        <p14:creationId xmlns:p14="http://schemas.microsoft.com/office/powerpoint/2010/main" val="1756559008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96794-C732-445E-81AB-D852FF16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1" y="1997765"/>
            <a:ext cx="9828004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DE" sz="6000" dirty="0">
                <a:solidFill>
                  <a:srgbClr val="FFFFFF"/>
                </a:solidFill>
              </a:rPr>
              <a:t>Anwendungsbeispiel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5B93D-51BA-4156-8797-ABC0318F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80" y="3162387"/>
            <a:ext cx="1171888" cy="1356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00463-FA26-449C-B9B3-B53547DCBC0D}" type="slidenum">
              <a:rPr lang="en-US" sz="4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4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F23B9-67EA-43BA-9113-A94045F7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B65DA-16B8-41DC-BB0F-46EA3822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10.12.2020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C4F2C80-E447-4B58-90BD-90A47A13D6C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3275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10A070-CA97-44ED-B131-B604774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rgbClr val="FFFFFF"/>
                </a:solidFill>
              </a:rPr>
              <a:t>Abschluss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6B4E6-6F3E-477A-9529-C3176B18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850" y="6372000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5174E-5018-4CF3-B384-E573FD40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524" y="6372000"/>
            <a:ext cx="59937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000" dirty="0">
                <a:solidFill>
                  <a:srgbClr val="FFFFFF"/>
                </a:solidFill>
              </a:rPr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D6C6-E0A6-4C11-811E-9AEC1532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72000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00463-FA26-449C-B9B3-B53547DCBC0D}" type="slidenum">
              <a:rPr lang="de-DE" sz="105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de-DE" sz="1050" dirty="0">
              <a:solidFill>
                <a:srgbClr val="FFFFF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711022A-8967-4C91-8059-92CFEF34E3C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pic>
        <p:nvPicPr>
          <p:cNvPr id="14" name="Inhaltsplatzhalter 13" descr="Ein Bild, das Straße, Autobahn, Spur, Zug enthält.&#10;&#10;Automatisch generierte Beschreibung">
            <a:extLst>
              <a:ext uri="{FF2B5EF4-FFF2-40B4-BE49-F238E27FC236}">
                <a16:creationId xmlns:a16="http://schemas.microsoft.com/office/drawing/2014/main" id="{ED0AFD91-9DF5-44E5-A5D3-601CBF29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87" y="1714500"/>
            <a:ext cx="5145024" cy="3429000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1B95FB8-B03F-4449-91F2-17D01551486A}"/>
              </a:ext>
            </a:extLst>
          </p:cNvPr>
          <p:cNvSpPr txBox="1"/>
          <p:nvPr/>
        </p:nvSpPr>
        <p:spPr>
          <a:xfrm>
            <a:off x="5843016" y="5143500"/>
            <a:ext cx="3725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https://www.innocigs.com/blog/e-zigarette-deutsche-bahn/</a:t>
            </a:r>
          </a:p>
        </p:txBody>
      </p:sp>
    </p:spTree>
    <p:extLst>
      <p:ext uri="{BB962C8B-B14F-4D97-AF65-F5344CB8AC3E}">
        <p14:creationId xmlns:p14="http://schemas.microsoft.com/office/powerpoint/2010/main" val="78296540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3A07B-0BF0-465E-B665-8B4FD609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CC4-9050-4300-8DCD-9FA8065F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Programm ist eigenständig und unabhängig nutzbar &amp; besteht aus 2 Funktionen in zwei Modulen mit eigener Facade Klasse</a:t>
            </a:r>
          </a:p>
          <a:p>
            <a:r>
              <a:rPr lang="de-DE" sz="1800" dirty="0"/>
              <a:t>Mit dem Programm können Verbindungsabfragen erstellt und, mulitmodales &amp; multikriterielles Routing durchgeführt werden, sowie Graphen des ÖPNV verwaltet werden</a:t>
            </a:r>
          </a:p>
          <a:p>
            <a:r>
              <a:rPr lang="de-DE" sz="1800" dirty="0"/>
              <a:t>Erhalten von mehreren Verbindungsauswahlen mit Auswahlkriterien</a:t>
            </a:r>
          </a:p>
          <a:p>
            <a:r>
              <a:rPr lang="de-DE" sz="1800" dirty="0"/>
              <a:t>GTFS Daten lassen sich bearbeiten und erstellen (Kosten) um den Graphen im vorhinein zu ändern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8593E-A9C9-477B-B2A4-A354159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902202-77AF-4F3B-8D07-4CFA2FD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CF485-2E6D-4C70-9526-110FCA63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29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8CD790-D984-4222-93AD-623C0C3AB7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6583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4B77A-615F-4BB3-8D61-4694E62E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35B5A-571F-4932-92CD-89235DC0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AGADE Traffic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US" sz="1800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https://github.com/KITECloud/AGADE-Traffic</a:t>
            </a:r>
            <a:endParaRPr lang="de-DE" sz="1800" u="sng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BPP Ergebnisse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https://github.com/dzmm38/Public-Transit-for-AGADE</a:t>
            </a:r>
            <a:endParaRPr lang="de-DE" sz="1800" u="sng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Zeitraum der Berufspraktischen Phase inklusive Ausarbeitung und Präsentation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SS20 – WS20/21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8952A-A5EC-4AFA-B5CB-F9BAC3DC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707AD7-E16F-462F-80AC-E52059B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E82C91-A601-4CDC-853D-DE22BEEB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F480050-DD33-4CB3-A5C5-72DE6F92814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6940"/>
      </p:ext>
    </p:extLst>
  </p:cSld>
  <p:clrMapOvr>
    <a:masterClrMapping/>
  </p:clrMapOvr>
  <p:transition spd="med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A29CE-545C-4131-B8C5-0904E09F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und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1D60E-7852-44AB-B701-07837F01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K. S. Lee, J. K. Eom, and D. seop Moon, “Applications of transims in transportation: A literature review,” in Procedia Computer Science, E. Shakshuki and A. Yasar, Eds. Elsevier, 2014, vol.32,pp. 769–773. [Online]. Available: https://www.sciencedirect.com/science/article/pii/S1877050914006899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M.  Rieser, “Modeling public transport with matsim,” in The Multi-Agent Transport Simulation MATSim, K. W. Axhausen, A. Horni, and K. Nagel, Eds. London: Ubiquity Press, 2016, pp. 105–110. [Online]. Available: https://library.oapen.org/handle/20.500.12657/32162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K.Giannakopoulou, A.Paraskevopoulos, and C.Zaroliagis, “Multimodal dynamic journey-planning,” 2019, (Stand 12.10.2020). [Online]. Available: https://www.mdpi.com/1999-4893/12/10/213/html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Bast, D. Delling, A. Goldberg, et al., “Route planning in transportation networks,” 2015, (Stand 14.10.2020). [Online]. Available: https://arxiv.org/pdf/1504.05140.pdf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T. Pajor, “Algorithm engineering for realistic journey planning in transportation networks,” Ph.D. dissertation, 2013. [Online]. Available: https://publikationen.bibliothek.kit.edu/1000042955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J. Hrnˇc´ıˇr and M. Jakob, “Generalised time-dependent graphs for fully multimodal journey planning,” in 16th International IEEE Conference on Intelligent Transportation Systems (ITSC 2013), 2013, pp. 2138–2145, (Stand 14.10.2020). [Online]. Available: https://ieeexplore.ieee.org/abstract/document/6728545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Wang, Y. Yuan, Y. Ma, and G. Wang, “Time-dependent graphs: Definitions, applications, and algorithms,” in Data Science and Engineering. Springer, 2019, vol. 4, p. 352–366. [Online]. Available: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https://doi.org/10.1007/s41019-019-00105-0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21F5F-F614-45F1-878E-F87F22CB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AD85A-1CC5-4525-8954-3F540F3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92E37-63A8-4230-9E9C-0829DA31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30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24F78B-F327-4E57-AD41-8E9CC8C202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3321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3D209-2D14-45D2-8EA3-26FC5CA4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und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D89E4-1D2C-4AE2-A9F0-72A45C51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Comeaux, Marcy, HeidiG, Y. Yuan, et al., “General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 feed specification,” 2019, (Stand 20.09.2020). [Online] Available: https://www.transitwiki.org/TransitWiki/index.php/General_Transit_Feed_Specification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LLC, “Transit APIs-Static Transit Overview,” 2019, (Stand 20.09.2020). [Online]. Available: https://developers.google.com/transit/gtfs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OneBusAway, “onebusaway-gtfs-modules,” (Stand 14.10.2020). [Online]. Available: https://github.com/OneBusAway/onebusaway-gtfsmodules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Graphhopper GmbH, “Graphhopper Documentation GitHub,” (Stand 8.8.2020). [Online]. Available: https://github.com/graphhopper/graphhopper/blob/1.0/docs/index.md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Graphhopper GmbH, “Graphhopper - Homepage,” (Stand 8.8.2020). [Online]. Available: https://www.graphhopper.com/de/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OpenSteetMap, “Openstreetmap wiki,” (Stand 14.10.2020). [Online]. Available: https://wiki.openstreetmap.org/wiki/Main_Page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445A7-9BDC-4FFA-9898-BB20DD4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69D13-CF6A-432A-9129-6F85C04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627C9-8056-4320-A5D1-E1480C1F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31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B48B05-C190-400D-9FEE-C7820B8BB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7634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89D05F-93E7-4A8F-BCAB-464FCC3E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1216404"/>
            <a:ext cx="9689360" cy="384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DE" sz="7200" dirty="0"/>
              <a:t>Vielen</a:t>
            </a:r>
            <a:r>
              <a:rPr lang="en-US" sz="7200" dirty="0"/>
              <a:t> Dank </a:t>
            </a:r>
            <a:r>
              <a:rPr lang="de-DE" sz="7200" dirty="0"/>
              <a:t>für Ihre Aufmerksamkeit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BB47E-5BAD-486F-9B23-018836B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1" y="592588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B0C77-2E07-44CA-8EC2-D84EF39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25881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Dennis Zimmer - </a:t>
            </a:r>
            <a:r>
              <a:rPr lang="de-DE" dirty="0">
                <a:solidFill>
                  <a:srgbClr val="FFFFFF"/>
                </a:solidFill>
              </a:rPr>
              <a:t>Entwicklung eines multimodalen Reiseplaner mit Graphhopper für AGADE Traffic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8D411AA-FC2E-4E61-AAF1-3E7970E0A41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5860247" cy="7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7673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BFFDF-92D2-468E-B382-C5031E9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E6FA-EB70-4A1B-9B1B-37DF1D43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1"/>
            <a:ext cx="9613861" cy="3960000"/>
          </a:xfrm>
        </p:spPr>
        <p:txBody>
          <a:bodyPr>
            <a:normAutofit/>
          </a:bodyPr>
          <a:lstStyle/>
          <a:p>
            <a:r>
              <a:rPr lang="de-DE" sz="2200" dirty="0"/>
              <a:t>Problemstellung</a:t>
            </a:r>
          </a:p>
          <a:p>
            <a:r>
              <a:rPr lang="de-DE" sz="2200" dirty="0"/>
              <a:t>Grundwissen</a:t>
            </a:r>
          </a:p>
          <a:p>
            <a:pPr lvl="1"/>
            <a:r>
              <a:rPr lang="de-DE" sz="1800" dirty="0"/>
              <a:t>Datenformate</a:t>
            </a:r>
          </a:p>
          <a:p>
            <a:pPr lvl="2"/>
            <a:r>
              <a:rPr lang="de-DE" sz="1600" dirty="0"/>
              <a:t>OpenStreetMap &amp; General Transit Feed Specification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Graphen</a:t>
            </a:r>
          </a:p>
          <a:p>
            <a:pPr lvl="2">
              <a:spcBef>
                <a:spcPts val="1000"/>
              </a:spcBef>
            </a:pPr>
            <a:r>
              <a:rPr lang="de-DE" sz="1600" dirty="0"/>
              <a:t>Time-dependent Modelle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Open Source Bibliotheken</a:t>
            </a:r>
          </a:p>
          <a:p>
            <a:pPr lvl="2">
              <a:spcBef>
                <a:spcPts val="1000"/>
              </a:spcBef>
            </a:pPr>
            <a:r>
              <a:rPr lang="de-DE" dirty="0"/>
              <a:t>Graphhopper &amp; OneBusAway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0AAC1-D9A7-471A-8A9D-DFBDC837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3049F-6C4A-438D-B1D8-027D83B7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E1D6607-7552-4A99-A5E4-3689D36C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1E098D-6C6C-40D6-B331-74D23B01BC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1165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BE15-C405-449B-A86F-42FF0F4A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19DCA-E00D-4205-BBBB-4B29283D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06079" cy="4068000"/>
          </a:xfrm>
        </p:spPr>
        <p:txBody>
          <a:bodyPr>
            <a:normAutofit/>
          </a:bodyPr>
          <a:lstStyle/>
          <a:p>
            <a:r>
              <a:rPr lang="de-DE" sz="2200" dirty="0"/>
              <a:t>Public Transit for AGADE</a:t>
            </a:r>
          </a:p>
          <a:p>
            <a:pPr lvl="1">
              <a:spcBef>
                <a:spcPts val="1000"/>
              </a:spcBef>
            </a:pPr>
            <a:r>
              <a:rPr lang="de-DE" sz="1900" dirty="0"/>
              <a:t>Anforderungen</a:t>
            </a:r>
          </a:p>
          <a:p>
            <a:pPr lvl="1">
              <a:spcBef>
                <a:spcPts val="1000"/>
              </a:spcBef>
            </a:pPr>
            <a:r>
              <a:rPr lang="de-DE" sz="1900" dirty="0"/>
              <a:t>Aufbau + Funktionen</a:t>
            </a:r>
          </a:p>
          <a:p>
            <a:pPr lvl="1">
              <a:spcBef>
                <a:spcPts val="1000"/>
              </a:spcBef>
            </a:pPr>
            <a:r>
              <a:rPr lang="de-DE" sz="1900" dirty="0"/>
              <a:t>Klassenbeschreibungen des publicTrasitRouting Modul</a:t>
            </a:r>
          </a:p>
          <a:p>
            <a:r>
              <a:rPr lang="de-DE" sz="2200" dirty="0"/>
              <a:t>Implementation</a:t>
            </a:r>
          </a:p>
          <a:p>
            <a:pPr lvl="1">
              <a:spcBef>
                <a:spcPts val="1000"/>
              </a:spcBef>
            </a:pPr>
            <a:r>
              <a:rPr lang="de-DE" sz="1900" dirty="0"/>
              <a:t>Nutzen und Anwendung von Graphhopper</a:t>
            </a:r>
          </a:p>
          <a:p>
            <a:r>
              <a:rPr lang="de-DE" sz="2200" dirty="0"/>
              <a:t>Anwendungsbeispiele (Live)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96244-DEB7-4814-92B9-60D5387D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117A7-96B9-41A1-87BE-F9CDDFCE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674DA6B-454F-424A-A725-25AFD0C0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973561-5A53-492D-9733-D7740987DE87}"/>
              </a:ext>
            </a:extLst>
          </p:cNvPr>
          <p:cNvSpPr txBox="1"/>
          <p:nvPr/>
        </p:nvSpPr>
        <p:spPr>
          <a:xfrm>
            <a:off x="6705601" y="2347784"/>
            <a:ext cx="4806077" cy="8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Zusammenfassung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Literatur und Quellen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D4DE13-8E55-4915-84B7-F1C8587224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960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0E3DC-8CD8-425D-A042-22C7764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1D2AE-249A-41E2-8D41-C22F7E0A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AGADE Traffic integriert bisher keine öffentlichen Verkehrsmittel </a:t>
            </a:r>
            <a:r>
              <a:rPr lang="de-DE" sz="2000" dirty="0">
                <a:sym typeface="Wingdings" panose="05000000000000000000" pitchFamily="2" charset="2"/>
              </a:rPr>
              <a:t> ÖPNV für realistischere Simulation nötig</a:t>
            </a:r>
          </a:p>
          <a:p>
            <a:r>
              <a:rPr lang="de-DE" sz="2000" dirty="0">
                <a:sym typeface="Wingdings" panose="05000000000000000000" pitchFamily="2" charset="2"/>
              </a:rPr>
              <a:t>Multimodale Verkehrsdarstellung ist ebenfalls für die Abbildung der realen Welt wichtig</a:t>
            </a:r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Erstellung eines Moduls (Mini-API) um alle Angelegenheiten des multimodalen &amp; multikriteriellen Routings des öffentlichen Verkehrs zu verantworten</a:t>
            </a:r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Privater Verkehr: </a:t>
            </a:r>
            <a:r>
              <a:rPr lang="de-DE" sz="2000" dirty="0">
                <a:sym typeface="Wingdings" panose="05000000000000000000" pitchFamily="2" charset="2"/>
              </a:rPr>
              <a:t>Private Verkehrsmittel, welche auf Verkehrsnetzwerken operieren. Besitzen keine Einschränkungen was Haltestellen und Zeiten angeht</a:t>
            </a: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Öffentlicher Verkehr:</a:t>
            </a:r>
            <a:r>
              <a:rPr lang="de-DE" sz="2000" dirty="0">
                <a:sym typeface="Wingdings" panose="05000000000000000000" pitchFamily="2" charset="2"/>
              </a:rPr>
              <a:t> Bus Bahn etc. als Verkehrsmittel. Es gibt Fahr- und Zeitpläne worauf einzelne Person keinen Einfluss haben</a:t>
            </a:r>
          </a:p>
          <a:p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6387C-38D8-4E1B-A9B7-F1C72EEC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03E4C-664D-4C64-80D3-1BA2A4E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C4C36-7AE4-437A-A1E4-ACC681B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3400A4-3036-44FB-BDD9-C704010EFF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8134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22F99-D619-42A6-B81A-5DC3E4E2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rgbClr val="FFFFFF"/>
                </a:solidFill>
              </a:rPr>
              <a:t>Grundwissen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33127-1156-4351-B752-1D614504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850" y="6372000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6E2FF-8893-4982-8119-E30180EB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524" y="6372000"/>
            <a:ext cx="59937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000" dirty="0">
                <a:solidFill>
                  <a:srgbClr val="FFFFFF"/>
                </a:solidFill>
              </a:rPr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B8AA4-92BD-4DC8-8ABE-5541753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72000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00463-FA26-449C-B9B3-B53547DCBC0D}" type="slidenum">
              <a:rPr lang="de-DE" sz="105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 sz="1050" dirty="0">
              <a:solidFill>
                <a:srgbClr val="FFFFFF"/>
              </a:solidFill>
            </a:endParaRPr>
          </a:p>
        </p:txBody>
      </p:sp>
      <p:pic>
        <p:nvPicPr>
          <p:cNvPr id="10" name="Grafik 9" descr="Ein Bild, das Schiefertafel, Foto, Monitor, Tisch enthält.&#10;&#10;Automatisch generierte Beschreibung">
            <a:extLst>
              <a:ext uri="{FF2B5EF4-FFF2-40B4-BE49-F238E27FC236}">
                <a16:creationId xmlns:a16="http://schemas.microsoft.com/office/drawing/2014/main" id="{EB5AE0B6-7F03-4CA0-9E45-39C6A8EE1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4" y="1433852"/>
            <a:ext cx="6080449" cy="399029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D1DB329-FF6E-4071-8B8F-5118E6E5B5E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C06728D-CCDD-4F96-AA94-2D00BD148D94}"/>
              </a:ext>
            </a:extLst>
          </p:cNvPr>
          <p:cNvSpPr txBox="1"/>
          <p:nvPr/>
        </p:nvSpPr>
        <p:spPr>
          <a:xfrm>
            <a:off x="5557183" y="5424147"/>
            <a:ext cx="6080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https://www.tobiaskurz.com/wp-content/uploads/2018/12/Back-to-Basics-graphic.jpg</a:t>
            </a:r>
          </a:p>
        </p:txBody>
      </p:sp>
    </p:spTree>
    <p:extLst>
      <p:ext uri="{BB962C8B-B14F-4D97-AF65-F5344CB8AC3E}">
        <p14:creationId xmlns:p14="http://schemas.microsoft.com/office/powerpoint/2010/main" val="217792912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76A45-2606-4FDE-AF8D-39960F6F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</a:t>
            </a:r>
            <a:br>
              <a:rPr lang="de-DE" dirty="0"/>
            </a:br>
            <a:r>
              <a:rPr lang="de-DE" dirty="0"/>
              <a:t>Datenformate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6A2EA-B2F8-4A93-8631-6228E598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000"/>
          </a:xfrm>
        </p:spPr>
        <p:txBody>
          <a:bodyPr>
            <a:normAutofit/>
          </a:bodyPr>
          <a:lstStyle/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r>
              <a:rPr lang="de-DE" sz="2000" dirty="0"/>
              <a:t>Routenplaner &amp; Verkehrssimulationen benötigen Daten mit denen sie arbeiten können.</a:t>
            </a:r>
          </a:p>
          <a:p>
            <a:pPr lvl="1"/>
            <a:r>
              <a:rPr lang="de-DE" sz="1600" dirty="0"/>
              <a:t>Finden von Daten des Straßennetzwerks, sowie Fahrplandaten des öffentlichen Personen Nahverkehrs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2000" dirty="0"/>
              <a:t>Verschiedene Routenplaner, Simulationsprogramme und Formate, zum Darstellen von Fahrplänen und Straßennetzwerke, angeschaut</a:t>
            </a:r>
            <a:endParaRPr lang="de-DE" sz="1600" dirty="0"/>
          </a:p>
          <a:p>
            <a:endParaRPr lang="de-DE" sz="1600" dirty="0"/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Straßennetzwerke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OSM </a:t>
            </a:r>
          </a:p>
          <a:p>
            <a:r>
              <a: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ÖPNV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GTFS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9F3A7-A10B-4C1D-91C6-95F13A1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2AF0F-9F2A-491F-8930-0D23F82E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F6978-E1A6-45B0-96B9-5428CE2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B3AF98-D740-4567-8582-E6AEFBECDE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8260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6DD9B-FEF2-4409-A9B8-476EFA3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Grundwissen – </a:t>
            </a:r>
            <a:br>
              <a:rPr lang="de-DE" dirty="0"/>
            </a:br>
            <a:r>
              <a:rPr lang="de-DE" dirty="0"/>
              <a:t>Datenformate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9C922-CAE3-426A-9290-64A27ED8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96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/>
              <a:t>OpenStreetMap (OSM)</a:t>
            </a:r>
          </a:p>
          <a:p>
            <a:pPr>
              <a:lnSpc>
                <a:spcPct val="100000"/>
              </a:lnSpc>
            </a:pPr>
            <a:r>
              <a:rPr lang="de-DE" sz="1600" b="1" dirty="0"/>
              <a:t>Freier und nicht kommerzieller Community Kartendienst</a:t>
            </a:r>
          </a:p>
          <a:p>
            <a:pPr>
              <a:lnSpc>
                <a:spcPct val="100000"/>
              </a:lnSpc>
            </a:pPr>
            <a:r>
              <a:rPr lang="de-DE" sz="1600" b="1" dirty="0"/>
              <a:t>Ziel </a:t>
            </a:r>
            <a:r>
              <a:rPr lang="de-DE" sz="1600" b="1" dirty="0">
                <a:sym typeface="Wingdings" panose="05000000000000000000" pitchFamily="2" charset="2"/>
              </a:rPr>
              <a:t> E</a:t>
            </a:r>
            <a:r>
              <a:rPr lang="de-DE" sz="1600" b="1" dirty="0"/>
              <a:t>rheben von weltweiten freien geografischen Daten, welche Entwicklern zur Verfügung gestellt werden</a:t>
            </a:r>
          </a:p>
          <a:p>
            <a:pPr>
              <a:lnSpc>
                <a:spcPct val="100000"/>
              </a:lnSpc>
            </a:pPr>
            <a:r>
              <a:rPr lang="de-DE" sz="1600" b="1" dirty="0"/>
              <a:t>Bildet u.a. Verkehrsinfrastruktur sowie Points of Interest ab.</a:t>
            </a:r>
          </a:p>
          <a:p>
            <a:pPr>
              <a:lnSpc>
                <a:spcPct val="100000"/>
              </a:lnSpc>
            </a:pPr>
            <a:r>
              <a:rPr lang="de-DE" sz="1600" b="1" dirty="0"/>
              <a:t>Daten können für jegliche Arten von Karten, Routenplaner und Simulationssoftware genutzt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9841-485B-4853-95DE-C1FE4720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4000" y="6372000"/>
            <a:ext cx="2743200" cy="365125"/>
          </a:xfrm>
        </p:spPr>
        <p:txBody>
          <a:bodyPr/>
          <a:lstStyle/>
          <a:p>
            <a:r>
              <a:rPr lang="de-DE" dirty="0"/>
              <a:t>10.12.2020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136A8-312C-480E-BE18-060CBF55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00" y="6372000"/>
            <a:ext cx="6870660" cy="365125"/>
          </a:xfrm>
        </p:spPr>
        <p:txBody>
          <a:bodyPr/>
          <a:lstStyle/>
          <a:p>
            <a:r>
              <a:rPr lang="de-DE" dirty="0"/>
              <a:t>Dennis Zimmer - Entwicklung eines multimodalen Reiseplaner mit Graphhopper für AGADE Traffic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90CF0-C36E-431D-8D4E-93842B2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0463-FA26-449C-B9B3-B53547DCBC0D}" type="slidenum">
              <a:rPr lang="de-DE" smtClean="0"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E17A77-33BC-4989-832E-A3FC164EE9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000"/>
            <a:ext cx="4149635" cy="4951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A50622C-D6F5-4D20-B400-36E294DAA56E}"/>
              </a:ext>
            </a:extLst>
          </p:cNvPr>
          <p:cNvSpPr txBox="1"/>
          <p:nvPr/>
        </p:nvSpPr>
        <p:spPr>
          <a:xfrm>
            <a:off x="6096000" y="2336873"/>
            <a:ext cx="5415679" cy="300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000" b="1" u="sng" dirty="0"/>
              <a:t>General Transit Feed Specification (GTFS)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/>
              <a:t>Bekanntes und weit verbreitetes Format zum Darstellen des ÖPNV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/>
              <a:t>Standardisiertes und statisches Format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/>
              <a:t>Liefert geografische Daten von Haltestationen, Fahrplandaten sowie einen Zeitplan für Informationen der öffentlichen Verkehrsmittel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/>
              <a:t>Daten werden meistens von Unternehmen &amp; Verkehrsagenturen bereitgestellt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1600" b="1" dirty="0"/>
              <a:t>GTFS Datei </a:t>
            </a:r>
            <a:r>
              <a:rPr lang="de-DE" sz="1600" b="1" dirty="0">
                <a:sym typeface="Wingdings" panose="05000000000000000000" pitchFamily="2" charset="2"/>
              </a:rPr>
              <a:t> GTFS </a:t>
            </a:r>
            <a:r>
              <a:rPr lang="de-DE" sz="1600" b="1" dirty="0"/>
              <a:t>Feed</a:t>
            </a:r>
          </a:p>
        </p:txBody>
      </p:sp>
    </p:spTree>
    <p:extLst>
      <p:ext uri="{BB962C8B-B14F-4D97-AF65-F5344CB8AC3E}">
        <p14:creationId xmlns:p14="http://schemas.microsoft.com/office/powerpoint/2010/main" val="337060956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Berli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Microsoft Office PowerPoint</Application>
  <PresentationFormat>Breitbild</PresentationFormat>
  <Paragraphs>495</Paragraphs>
  <Slides>32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</vt:lpstr>
      <vt:lpstr>Berlin</vt:lpstr>
      <vt:lpstr>Entwicklung eines multimodalen Routenplaner</vt:lpstr>
      <vt:lpstr>Allgemeine Informationen</vt:lpstr>
      <vt:lpstr>Allgemeine Informationen</vt:lpstr>
      <vt:lpstr>Gliederung</vt:lpstr>
      <vt:lpstr>Gliederung </vt:lpstr>
      <vt:lpstr>Problemstellung</vt:lpstr>
      <vt:lpstr>Grundwissen</vt:lpstr>
      <vt:lpstr>Grundwissen –  Datenformate</vt:lpstr>
      <vt:lpstr>Grundwissen –  Datenformate</vt:lpstr>
      <vt:lpstr>Grundwissen –  Graphen</vt:lpstr>
      <vt:lpstr>Grundwissen – Graphen Time-dependent Modelle</vt:lpstr>
      <vt:lpstr>Grundwissen –  Programm Bibliotheken</vt:lpstr>
      <vt:lpstr>Grundwissen –  Programm Bibliotheken</vt:lpstr>
      <vt:lpstr>Public Transit for AGADE</vt:lpstr>
      <vt:lpstr>Public Transit for AGADE – Anforderungen</vt:lpstr>
      <vt:lpstr>Public Transit for AGADE – Anforderungen</vt:lpstr>
      <vt:lpstr>Public Transit for AGADE –  Aufbau + Funktionen</vt:lpstr>
      <vt:lpstr>Public Transit for AGADE –  Aufbau + Funktionen</vt:lpstr>
      <vt:lpstr>Modul: publicTransportRouting – Klassenbeschreibung</vt:lpstr>
      <vt:lpstr>Modul: publicTransportRouting – Klassenbeschreibung</vt:lpstr>
      <vt:lpstr>Modul: publicTransportRouting – Klassenbeschreibung</vt:lpstr>
      <vt:lpstr>Modul: publicTransportRouting – Klassenbeschreibung</vt:lpstr>
      <vt:lpstr>Implemen-tation</vt:lpstr>
      <vt:lpstr>Implementation –  Nutzen und Anwendung von Graphhopper</vt:lpstr>
      <vt:lpstr>Implementation –  Nutzen und Anwendung von Graphhopper</vt:lpstr>
      <vt:lpstr>Implementation –  Nutzen und Anwendung von Graphhopper</vt:lpstr>
      <vt:lpstr>Anwendungsbeispiel</vt:lpstr>
      <vt:lpstr>Abschluss</vt:lpstr>
      <vt:lpstr>Zusammenfassung</vt:lpstr>
      <vt:lpstr>Literatur und Quellen</vt:lpstr>
      <vt:lpstr>Literatur und Quellen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multimodalen Routenplaner</dc:title>
  <dc:creator>Dennis Zimmer</dc:creator>
  <cp:lastModifiedBy>Dennis Zimmer</cp:lastModifiedBy>
  <cp:revision>148</cp:revision>
  <dcterms:created xsi:type="dcterms:W3CDTF">2020-12-01T20:57:01Z</dcterms:created>
  <dcterms:modified xsi:type="dcterms:W3CDTF">2020-12-10T08:23:35Z</dcterms:modified>
</cp:coreProperties>
</file>