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335" autoAdjust="0"/>
  </p:normalViewPr>
  <p:slideViewPr>
    <p:cSldViewPr snapToGrid="0">
      <p:cViewPr varScale="1">
        <p:scale>
          <a:sx n="74" d="100"/>
          <a:sy n="74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C294-D222-438A-8FEC-4B7F438833EE}" type="datetimeFigureOut">
              <a:rPr lang="de-DE" smtClean="0"/>
              <a:t>05.03.2021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39C4-A5B2-4A94-AC47-2AE544B1303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39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Beschreibung: kurz Thema der Thesis sowie etwas allgemeines </a:t>
            </a:r>
          </a:p>
          <a:p>
            <a:endParaRPr lang="de-DE" dirty="0"/>
          </a:p>
          <a:p>
            <a:r>
              <a:rPr lang="de-DE" dirty="0"/>
              <a:t>Kurz was zu den zur </a:t>
            </a:r>
            <a:r>
              <a:rPr lang="de-DE" dirty="0" err="1"/>
              <a:t>vorbereitung</a:t>
            </a:r>
            <a:r>
              <a:rPr lang="de-DE" dirty="0"/>
              <a:t> erstellten Programmen </a:t>
            </a:r>
          </a:p>
          <a:p>
            <a:endParaRPr lang="de-DE" dirty="0"/>
          </a:p>
          <a:p>
            <a:r>
              <a:rPr lang="de-DE" dirty="0"/>
              <a:t>Benchmarking: wie ich mir das denke bzw. vorgestellt habe</a:t>
            </a:r>
          </a:p>
          <a:p>
            <a:endParaRPr lang="de-DE" dirty="0"/>
          </a:p>
          <a:p>
            <a:r>
              <a:rPr lang="de-DE" dirty="0"/>
              <a:t>Wenn soweit alles </a:t>
            </a:r>
            <a:r>
              <a:rPr lang="de-DE" dirty="0" err="1"/>
              <a:t>inordnung</a:t>
            </a:r>
            <a:r>
              <a:rPr lang="de-DE" dirty="0"/>
              <a:t> ist bzw. passt dann was mein weiterer Plan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55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Vergleich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Kennzahlen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Performance Benchmark</a:t>
            </a:r>
          </a:p>
          <a:p>
            <a:endParaRPr lang="en-US" dirty="0"/>
          </a:p>
          <a:p>
            <a:r>
              <a:rPr lang="en-US" dirty="0"/>
              <a:t>3 Steps:</a:t>
            </a:r>
          </a:p>
          <a:p>
            <a:pPr marL="171450" indent="-171450">
              <a:buFontTx/>
              <a:buChar char="-"/>
            </a:pPr>
            <a:r>
              <a:rPr lang="en-US" dirty="0"/>
              <a:t>Origin to transit stops		</a:t>
            </a:r>
            <a:r>
              <a:rPr lang="en-US" dirty="0" err="1"/>
              <a:t>wie</a:t>
            </a:r>
            <a:r>
              <a:rPr lang="en-US" dirty="0"/>
              <a:t> OTP1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Transit stops to destination	</a:t>
            </a:r>
            <a:r>
              <a:rPr lang="en-US" dirty="0" err="1"/>
              <a:t>wie</a:t>
            </a:r>
            <a:r>
              <a:rPr lang="en-US" dirty="0"/>
              <a:t> OTP1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Transit service connection 		Raptor OTP2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3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nur schneller sondern auch effizienter und schnellere Ergebnisse Liefert</a:t>
            </a:r>
          </a:p>
          <a:p>
            <a:endParaRPr lang="de-DE" dirty="0"/>
          </a:p>
          <a:p>
            <a:r>
              <a:rPr lang="de-DE" dirty="0"/>
              <a:t>Optional</a:t>
            </a:r>
          </a:p>
          <a:p>
            <a:pPr marL="171450" indent="-171450">
              <a:buFontTx/>
              <a:buChar char="-"/>
            </a:pPr>
            <a:r>
              <a:rPr lang="de-DE" dirty="0"/>
              <a:t>Noch Qualität der Routen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Hypothese:</a:t>
            </a:r>
          </a:p>
          <a:p>
            <a:pPr marL="0" indent="0">
              <a:buFontTx/>
              <a:buNone/>
            </a:pPr>
            <a:r>
              <a:rPr lang="de-DE" dirty="0"/>
              <a:t>So da ich das so aus Literatur habe </a:t>
            </a:r>
          </a:p>
          <a:p>
            <a:pPr marL="0" indent="0">
              <a:buFontTx/>
              <a:buNone/>
            </a:pPr>
            <a:r>
              <a:rPr lang="de-DE" dirty="0"/>
              <a:t>Jedoch keine Ahnung wie bei der Mischung</a:t>
            </a:r>
          </a:p>
          <a:p>
            <a:pPr marL="0" indent="0">
              <a:buFontTx/>
              <a:buNone/>
            </a:pPr>
            <a:r>
              <a:rPr lang="de-DE" dirty="0"/>
              <a:t>Von dem was ich zumindest noch weiß / Vermutung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85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Quasi gleich bzw. sehr ähnlich mit dem was ich mit Graphhopper gemacht habe nur angepasst</a:t>
            </a:r>
          </a:p>
          <a:p>
            <a:endParaRPr lang="de-DE" dirty="0"/>
          </a:p>
          <a:p>
            <a:r>
              <a:rPr lang="de-DE" dirty="0"/>
              <a:t>Letzte Stabile Versionen nach meinem Wissen</a:t>
            </a:r>
          </a:p>
          <a:p>
            <a:endParaRPr lang="de-DE" dirty="0"/>
          </a:p>
          <a:p>
            <a:r>
              <a:rPr lang="de-DE" dirty="0"/>
              <a:t>Funktionen </a:t>
            </a:r>
          </a:p>
          <a:p>
            <a:r>
              <a:rPr lang="de-DE" dirty="0"/>
              <a:t>Locale Server starten mit ausgewähltem Graph</a:t>
            </a:r>
          </a:p>
          <a:p>
            <a:r>
              <a:rPr lang="de-DE" dirty="0"/>
              <a:t>Routing durchführen</a:t>
            </a:r>
          </a:p>
          <a:p>
            <a:r>
              <a:rPr lang="de-DE" dirty="0"/>
              <a:t>Routen mit mehreren Auswahlmöglichkeiten</a:t>
            </a:r>
          </a:p>
          <a:p>
            <a:endParaRPr lang="de-DE" dirty="0"/>
          </a:p>
          <a:p>
            <a:r>
              <a:rPr lang="de-DE" dirty="0"/>
              <a:t>Routen wieder Laden um dann Abfragen </a:t>
            </a:r>
            <a:r>
              <a:rPr lang="de-DE" dirty="0" err="1"/>
              <a:t>etc</a:t>
            </a:r>
            <a:r>
              <a:rPr lang="de-DE" dirty="0"/>
              <a:t> auf diesen durchzuführen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52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Kennzahlen bzw. Benchmarking auf die Funktionen / Punkte beschränkte wie sie z.B. dann auch in einer Simulation / AGADE genutzt werden würden </a:t>
            </a:r>
          </a:p>
          <a:p>
            <a:endParaRPr lang="de-DE" dirty="0"/>
          </a:p>
          <a:p>
            <a:r>
              <a:rPr lang="de-DE" dirty="0"/>
              <a:t>Ziel:</a:t>
            </a:r>
          </a:p>
          <a:p>
            <a:r>
              <a:rPr lang="de-DE" dirty="0"/>
              <a:t>Herausfinden was schneller bzw. performanter ist</a:t>
            </a:r>
          </a:p>
          <a:p>
            <a:endParaRPr lang="de-DE" dirty="0"/>
          </a:p>
          <a:p>
            <a:r>
              <a:rPr lang="de-DE" dirty="0"/>
              <a:t>Routing der Hauptpunkt da dieser am meisten beansprucht wird </a:t>
            </a:r>
          </a:p>
          <a:p>
            <a:r>
              <a:rPr lang="de-DE" dirty="0"/>
              <a:t>Graphen werden nicht </a:t>
            </a:r>
            <a:r>
              <a:rPr lang="de-DE" dirty="0" err="1"/>
              <a:t>sooo</a:t>
            </a:r>
            <a:r>
              <a:rPr lang="de-DE" dirty="0"/>
              <a:t> oft immer wieder neu erstellt</a:t>
            </a:r>
          </a:p>
          <a:p>
            <a:endParaRPr lang="de-DE" dirty="0"/>
          </a:p>
          <a:p>
            <a:r>
              <a:rPr lang="de-DE" dirty="0"/>
              <a:t>Benchmarking Objekte wenn zu wenig </a:t>
            </a:r>
            <a:r>
              <a:rPr lang="de-DE" dirty="0" err="1"/>
              <a:t>vllt</a:t>
            </a:r>
            <a:r>
              <a:rPr lang="de-DE" dirty="0"/>
              <a:t> noch Qualität der Routen</a:t>
            </a:r>
          </a:p>
          <a:p>
            <a:r>
              <a:rPr lang="de-DE" dirty="0"/>
              <a:t>	-- Anhand der Kriterien welche ich gesetzt habe</a:t>
            </a:r>
          </a:p>
          <a:p>
            <a:endParaRPr lang="de-DE" dirty="0"/>
          </a:p>
          <a:p>
            <a:r>
              <a:rPr lang="de-DE" dirty="0"/>
              <a:t>Kennzahlen vergleichen: jedoch auch alles mit Hinblick auf die benötigte Leistung / Auslastung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34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halt in Abhängigkeit mit den Leistungen um Performance richtig zu messen</a:t>
            </a:r>
          </a:p>
          <a:p>
            <a:endParaRPr lang="de-DE" dirty="0"/>
          </a:p>
          <a:p>
            <a:r>
              <a:rPr lang="de-DE" dirty="0" err="1"/>
              <a:t>GraphcreationTime</a:t>
            </a:r>
            <a:endParaRPr lang="de-DE" dirty="0"/>
          </a:p>
          <a:p>
            <a:r>
              <a:rPr lang="de-DE" dirty="0" err="1"/>
              <a:t>Server&amp;GraphLoadTime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46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Total time ist jeweils in weitere schritte noch aufgeteilt die ebenfalls beachtet werden können</a:t>
            </a:r>
          </a:p>
          <a:p>
            <a:endParaRPr lang="de-DE" dirty="0"/>
          </a:p>
          <a:p>
            <a:r>
              <a:rPr lang="de-DE" dirty="0" err="1"/>
              <a:t>precalculationTime</a:t>
            </a:r>
            <a:r>
              <a:rPr lang="de-DE" dirty="0"/>
              <a:t> : </a:t>
            </a:r>
            <a:r>
              <a:rPr lang="en-US" i="1" dirty="0">
                <a:solidFill>
                  <a:srgbClr val="629755"/>
                </a:solidFill>
                <a:effectLst/>
              </a:rPr>
              <a:t>Time taken for worker initialization in milliseconds</a:t>
            </a:r>
          </a:p>
          <a:p>
            <a:r>
              <a:rPr lang="en-US" i="1" dirty="0">
                <a:solidFill>
                  <a:srgbClr val="629755"/>
                </a:solidFill>
                <a:effectLst/>
              </a:rPr>
              <a:t>Rendering Time: Time taken for the mapping of the internal classes to the </a:t>
            </a:r>
            <a:r>
              <a:rPr lang="en-US" i="1" dirty="0" err="1">
                <a:solidFill>
                  <a:srgbClr val="629755"/>
                </a:solidFill>
                <a:effectLst/>
              </a:rPr>
              <a:t>api</a:t>
            </a:r>
            <a:r>
              <a:rPr lang="en-US" i="1" dirty="0">
                <a:solidFill>
                  <a:srgbClr val="629755"/>
                </a:solidFill>
                <a:effectLst/>
              </a:rPr>
              <a:t> classes in milliseconds</a:t>
            </a:r>
          </a:p>
          <a:p>
            <a:r>
              <a:rPr lang="en-US" i="1" dirty="0">
                <a:solidFill>
                  <a:srgbClr val="629755"/>
                </a:solidFill>
                <a:effectLst/>
              </a:rPr>
              <a:t>Total time: Zeit </a:t>
            </a:r>
            <a:r>
              <a:rPr lang="en-US" i="1" dirty="0" err="1">
                <a:solidFill>
                  <a:srgbClr val="629755"/>
                </a:solidFill>
                <a:effectLst/>
              </a:rPr>
              <a:t>für</a:t>
            </a:r>
            <a:r>
              <a:rPr lang="en-US" i="1" dirty="0">
                <a:solidFill>
                  <a:srgbClr val="629755"/>
                </a:solidFill>
                <a:effectLst/>
              </a:rPr>
              <a:t> </a:t>
            </a:r>
            <a:r>
              <a:rPr lang="en-US" i="1" dirty="0" err="1">
                <a:solidFill>
                  <a:srgbClr val="629755"/>
                </a:solidFill>
                <a:effectLst/>
              </a:rPr>
              <a:t>komplette</a:t>
            </a:r>
            <a:r>
              <a:rPr lang="en-US" i="1" dirty="0">
                <a:solidFill>
                  <a:srgbClr val="629755"/>
                </a:solidFill>
                <a:effectLst/>
              </a:rPr>
              <a:t> </a:t>
            </a:r>
            <a:r>
              <a:rPr lang="en-US" i="1" dirty="0" err="1">
                <a:solidFill>
                  <a:srgbClr val="629755"/>
                </a:solidFill>
                <a:effectLst/>
              </a:rPr>
              <a:t>verarbeitung</a:t>
            </a:r>
            <a:r>
              <a:rPr lang="en-US" i="1" dirty="0">
                <a:solidFill>
                  <a:srgbClr val="629755"/>
                </a:solidFill>
                <a:effectLst/>
              </a:rPr>
              <a:t> der </a:t>
            </a:r>
            <a:r>
              <a:rPr lang="en-US" i="1" dirty="0" err="1">
                <a:solidFill>
                  <a:srgbClr val="629755"/>
                </a:solidFill>
                <a:effectLst/>
              </a:rPr>
              <a:t>Anfrage</a:t>
            </a:r>
            <a:endParaRPr lang="en-US" i="1" dirty="0">
              <a:solidFill>
                <a:srgbClr val="629755"/>
              </a:solidFill>
              <a:effectLst/>
            </a:endParaRPr>
          </a:p>
          <a:p>
            <a:endParaRPr lang="en-US" i="1" dirty="0">
              <a:solidFill>
                <a:srgbClr val="629755"/>
              </a:solidFill>
              <a:effectLst/>
            </a:endParaRPr>
          </a:p>
          <a:p>
            <a:r>
              <a:rPr lang="en-US" i="1" dirty="0" err="1">
                <a:solidFill>
                  <a:srgbClr val="629755"/>
                </a:solidFill>
                <a:effectLst/>
              </a:rPr>
              <a:t>RouteCreationTIme</a:t>
            </a:r>
            <a:endParaRPr lang="en-US" i="1" dirty="0">
              <a:solidFill>
                <a:srgbClr val="629755"/>
              </a:solidFill>
              <a:effectLst/>
            </a:endParaRP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Hier auch alles in </a:t>
            </a:r>
            <a:r>
              <a:rPr lang="de-DE" dirty="0" err="1"/>
              <a:t>bezug</a:t>
            </a:r>
            <a:r>
              <a:rPr lang="de-DE" dirty="0"/>
              <a:t> mit der </a:t>
            </a:r>
            <a:r>
              <a:rPr lang="de-DE" dirty="0" err="1"/>
              <a:t>auslastung</a:t>
            </a:r>
            <a:r>
              <a:rPr lang="de-DE" dirty="0"/>
              <a:t> der Hardware – möglich da </a:t>
            </a:r>
            <a:r>
              <a:rPr lang="de-DE" dirty="0" err="1"/>
              <a:t>local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39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Mal mehr mal weniger RAM zur </a:t>
            </a:r>
            <a:r>
              <a:rPr lang="de-DE" dirty="0" err="1"/>
              <a:t>verfügung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Bei der Anzahl wie viele wenn machbar so an die x hundert – hier dann auch Zeit messen</a:t>
            </a:r>
          </a:p>
          <a:p>
            <a:endParaRPr lang="de-DE" dirty="0"/>
          </a:p>
          <a:p>
            <a:r>
              <a:rPr lang="de-DE" dirty="0"/>
              <a:t>Alternativverbindungen während einer Routinganfrage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9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9876AA"/>
                </a:solidFill>
                <a:effectLst/>
              </a:rPr>
              <a:t>accessEgressTime</a:t>
            </a:r>
            <a:r>
              <a:rPr lang="de-DE" dirty="0">
                <a:solidFill>
                  <a:srgbClr val="9876AA"/>
                </a:solidFill>
                <a:effectLst/>
              </a:rPr>
              <a:t> + </a:t>
            </a:r>
            <a:r>
              <a:rPr lang="de-DE" dirty="0" err="1">
                <a:solidFill>
                  <a:srgbClr val="9876AA"/>
                </a:solidFill>
                <a:effectLst/>
              </a:rPr>
              <a:t>raptorSearchTime</a:t>
            </a:r>
            <a:r>
              <a:rPr lang="de-DE" dirty="0">
                <a:solidFill>
                  <a:srgbClr val="9876AA"/>
                </a:solidFill>
                <a:effectLst/>
              </a:rPr>
              <a:t> =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39C4-A5B2-4A94-AC47-2AE544B1303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2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9598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55414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50129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13361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90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29560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9041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9670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96082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05.03.2021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Dennis Zimmer - Vorgehensweise Bachelor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38587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05.03.2021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Dennis Zimmer - Vorgehensweise Bachelor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0905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05.03.2021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E0F867-3BC4-4BF9-A768-DC3FF1EC74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9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cover/>
  </p:transition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1E73-38BA-4193-8BD1-4297256D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de-DE" dirty="0"/>
              <a:t>Bachelorarbeit Vorbereitung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CABABF-7AFE-458E-A34A-E639B87F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686D6D4-F520-427B-8623-1CA35E6F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31B606-3609-4D22-90A8-F14DEDB6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1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1745CC-40B0-4B13-96B4-1D8C3867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73" y="498881"/>
            <a:ext cx="6786502" cy="8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5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CC187-D763-48F3-BFF0-5D0AB51A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464B2-1AB9-4B61-B67D-C127A23E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89E96-CD6F-42CB-A3CE-F2FFBCDE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EE737-E861-49E6-9B9E-AB7E3C7F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Dennis Zimmer - Vorgehensweise Bachelor Thesis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42BA5-00C6-4440-8500-E46BFE37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302F8D-4721-49CD-99D8-25D8A248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872682"/>
            <a:ext cx="3782442" cy="31126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2F59790-A174-4A3F-A70F-C8DFD190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912" y="1870635"/>
            <a:ext cx="3180116" cy="31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55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F584C-166F-4958-8D09-46FF940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Benchmarking - Monitoring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B657-BECD-4F29-943D-1BA42CC9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Kennzahlen können zum Großteil entweder von OpenTripPlanner bereitgestellt werden oder sind in den erstellten Routen zu finden (in der gespeicherten JSON Datei)</a:t>
            </a:r>
          </a:p>
          <a:p>
            <a:pPr lvl="1"/>
            <a:r>
              <a:rPr lang="de-DE" i="0" dirty="0"/>
              <a:t>Durch einlesen der Routen können Kennzahlen der Routen entnommen werden</a:t>
            </a:r>
          </a:p>
          <a:p>
            <a:pPr lvl="1"/>
            <a:r>
              <a:rPr lang="de-DE" i="0" dirty="0"/>
              <a:t>OpenTripPlanner kann Kennzahlen für Graphen wie Anzahl der Vertices &amp; </a:t>
            </a:r>
            <a:r>
              <a:rPr lang="de-DE" i="0" dirty="0" err="1"/>
              <a:t>Edges</a:t>
            </a:r>
            <a:r>
              <a:rPr lang="de-DE" i="0" dirty="0"/>
              <a:t> sowie Zeit zur Erstellung des Graphen in der Konsole ausgeben</a:t>
            </a:r>
          </a:p>
          <a:p>
            <a:pPr lvl="1"/>
            <a:r>
              <a:rPr lang="de-DE" i="0" dirty="0"/>
              <a:t>Für das Monitoring der Hardwareauslastung können Programme genutzt werden um diese für einen bestimmten Zeitraum auszulesen</a:t>
            </a:r>
          </a:p>
          <a:p>
            <a:pPr lvl="2"/>
            <a:r>
              <a:rPr lang="de-DE" dirty="0"/>
              <a:t>z.B. </a:t>
            </a:r>
            <a:r>
              <a:rPr lang="de-DE" dirty="0" err="1"/>
              <a:t>HWInfo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7CAA0-7FE0-4786-99C1-853DAAE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506365-32D5-4C7E-84C4-13A60EEA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Dennis Zimmer - Vorgehensweise Bachelor Thesis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96419-9BE9-4A61-A879-0A86801F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5530F7-2065-4F80-AC89-92C894A9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509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528DC-B6F6-4878-A2A5-74110997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Weiteres Vorgehen -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9D9D3-EA25-4D91-95D6-519DC10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eines Benchmark Plans </a:t>
            </a:r>
          </a:p>
          <a:p>
            <a:pPr lvl="1"/>
            <a:r>
              <a:rPr lang="de-DE" i="0" dirty="0"/>
              <a:t>Etwas Ausführlicher wie dieser</a:t>
            </a:r>
          </a:p>
          <a:p>
            <a:pPr lvl="1"/>
            <a:r>
              <a:rPr lang="de-DE" i="0" dirty="0"/>
              <a:t>Genaueres Definieren der Kennzahlen </a:t>
            </a:r>
          </a:p>
          <a:p>
            <a:pPr lvl="1"/>
            <a:r>
              <a:rPr lang="de-DE" i="0" dirty="0"/>
              <a:t>Etc.</a:t>
            </a:r>
          </a:p>
          <a:p>
            <a:r>
              <a:rPr lang="de-DE" dirty="0"/>
              <a:t>Vorbereiten des Benchmarks </a:t>
            </a:r>
          </a:p>
          <a:p>
            <a:pPr lvl="1"/>
            <a:r>
              <a:rPr lang="de-DE" i="0" dirty="0"/>
              <a:t>Evtl. Anpassungen der Programme </a:t>
            </a:r>
          </a:p>
          <a:p>
            <a:pPr lvl="1"/>
            <a:r>
              <a:rPr lang="de-DE" i="0" dirty="0"/>
              <a:t>Aussuchen der Testdaten bzw. Vorbereiten dieser</a:t>
            </a:r>
          </a:p>
          <a:p>
            <a:r>
              <a:rPr lang="de-DE" dirty="0"/>
              <a:t>Durchführen des Benchmarks und sammeln der Daten</a:t>
            </a:r>
          </a:p>
          <a:p>
            <a:r>
              <a:rPr lang="de-DE" dirty="0"/>
              <a:t>Analysieren der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54933-4E60-42FD-B056-42FFB742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F4F48-609C-4FA8-AC9A-546EB0A9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Dennis Zimmer - Vorgehensweise Bachelor Thesis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18C09-2853-4E72-9158-B6076DBF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93CA2C-6209-4557-86DA-B87D760F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526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80F44-18ED-43AC-B4FC-978D1600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01B44-C52A-4D46-AD92-7AB3BE92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Thesis Beschreibung</a:t>
            </a:r>
          </a:p>
          <a:p>
            <a:r>
              <a:rPr lang="de-DE" dirty="0"/>
              <a:t>Erstelle Programme</a:t>
            </a:r>
          </a:p>
          <a:p>
            <a:r>
              <a:rPr lang="en-US" dirty="0"/>
              <a:t>Benchmarking</a:t>
            </a:r>
          </a:p>
          <a:p>
            <a:pPr lvl="1"/>
            <a:r>
              <a:rPr lang="de-DE" dirty="0"/>
              <a:t>Allgemein</a:t>
            </a:r>
          </a:p>
          <a:p>
            <a:pPr lvl="1"/>
            <a:r>
              <a:rPr lang="de-DE" dirty="0"/>
              <a:t>Kennzahlen</a:t>
            </a:r>
          </a:p>
          <a:p>
            <a:pPr lvl="1"/>
            <a:r>
              <a:rPr lang="de-DE" dirty="0"/>
              <a:t>Monitoring</a:t>
            </a:r>
          </a:p>
          <a:p>
            <a:r>
              <a:rPr lang="de-DE" dirty="0"/>
              <a:t>Plan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7F7A7-CE3D-4B13-87B6-FE967322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3D7E1-EE0C-4F86-8123-71855014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DE512-E1BC-4519-BBBC-9F47FD54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33DE5F-0EE0-4370-A7FC-6A43243F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53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983F1-04AA-46FF-82F8-E93B610D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5"/>
          </a:xfrm>
        </p:spPr>
        <p:txBody>
          <a:bodyPr/>
          <a:lstStyle/>
          <a:p>
            <a:r>
              <a:rPr lang="de-DE" dirty="0"/>
              <a:t>Thesis -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CBA52-99AE-40AA-B3D3-73A019E0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Beschreibung:</a:t>
            </a:r>
          </a:p>
          <a:p>
            <a:pPr lvl="1"/>
            <a:r>
              <a:rPr lang="de-DE" sz="1800" i="0" dirty="0"/>
              <a:t>Benchmark zwischen OpenTripPlanner 1.5.0 &amp; OpenTripPlanner 2.0.0</a:t>
            </a:r>
          </a:p>
          <a:p>
            <a:pPr lvl="2"/>
            <a:r>
              <a:rPr lang="de-DE" sz="1600" dirty="0"/>
              <a:t>Time-dependent Graph &amp; A-star Algorithmus (OTP1) vs. Mischung aus OTP1 &amp; Multi-criteria Range Raptor Algorithmus (OTP2)</a:t>
            </a:r>
          </a:p>
          <a:p>
            <a:pPr lvl="3"/>
            <a:r>
              <a:rPr lang="de-DE" sz="1600" i="0" dirty="0"/>
              <a:t>OTP2 : Suche in drei Teile aufgeteilt</a:t>
            </a:r>
          </a:p>
          <a:p>
            <a:pPr marL="987552" lvl="2" indent="0">
              <a:buNone/>
            </a:pPr>
            <a:endParaRPr lang="de-DE" sz="1600" dirty="0"/>
          </a:p>
          <a:p>
            <a:pPr lvl="1"/>
            <a:r>
              <a:rPr lang="de-DE" sz="1800" i="0" dirty="0"/>
              <a:t>Namensvorschlag: </a:t>
            </a:r>
          </a:p>
          <a:p>
            <a:pPr lvl="2"/>
            <a:r>
              <a:rPr lang="de-DE" sz="1400" dirty="0"/>
              <a:t>Performance Benchmark </a:t>
            </a:r>
            <a:r>
              <a:rPr lang="en-US" sz="1400" dirty="0"/>
              <a:t>of</a:t>
            </a:r>
            <a:r>
              <a:rPr lang="de-DE" sz="1400" dirty="0"/>
              <a:t> </a:t>
            </a:r>
            <a:r>
              <a:rPr lang="en-US" sz="1400" dirty="0"/>
              <a:t>two</a:t>
            </a:r>
            <a:r>
              <a:rPr lang="de-DE" sz="1400" dirty="0"/>
              <a:t> different </a:t>
            </a:r>
            <a:r>
              <a:rPr lang="en-US" sz="1400" dirty="0"/>
              <a:t>approaches</a:t>
            </a:r>
            <a:r>
              <a:rPr lang="de-DE" sz="1400" dirty="0"/>
              <a:t> </a:t>
            </a:r>
            <a:r>
              <a:rPr lang="en-US" sz="1400" dirty="0"/>
              <a:t>for</a:t>
            </a:r>
            <a:r>
              <a:rPr lang="de-DE" sz="1400" dirty="0"/>
              <a:t> Modelling and Routing </a:t>
            </a:r>
            <a:r>
              <a:rPr lang="en-US" sz="1400" dirty="0"/>
              <a:t>of</a:t>
            </a:r>
            <a:r>
              <a:rPr lang="de-DE" sz="1400" dirty="0"/>
              <a:t> </a:t>
            </a:r>
            <a:r>
              <a:rPr lang="en-US" sz="1400" dirty="0"/>
              <a:t>the</a:t>
            </a:r>
            <a:r>
              <a:rPr lang="de-DE" sz="1400" dirty="0"/>
              <a:t> Public Transport </a:t>
            </a:r>
            <a:r>
              <a:rPr lang="en-US" sz="1400" dirty="0"/>
              <a:t>using</a:t>
            </a:r>
            <a:r>
              <a:rPr lang="de-DE" sz="1400" dirty="0"/>
              <a:t> </a:t>
            </a:r>
            <a:r>
              <a:rPr lang="en-US" sz="1400" dirty="0"/>
              <a:t>two</a:t>
            </a:r>
            <a:r>
              <a:rPr lang="de-DE" sz="1400" dirty="0"/>
              <a:t> different OpenTripPlanner Programms</a:t>
            </a:r>
          </a:p>
          <a:p>
            <a:pPr lvl="2"/>
            <a:r>
              <a:rPr lang="en-US" sz="1400" dirty="0"/>
              <a:t>Comparing</a:t>
            </a:r>
            <a:r>
              <a:rPr lang="de-DE" sz="1400" dirty="0"/>
              <a:t> </a:t>
            </a:r>
            <a:r>
              <a:rPr lang="en-US" sz="1400" dirty="0"/>
              <a:t>two</a:t>
            </a:r>
            <a:r>
              <a:rPr lang="de-DE" sz="1400" dirty="0"/>
              <a:t> </a:t>
            </a:r>
            <a:r>
              <a:rPr lang="en-US" sz="1400" dirty="0"/>
              <a:t>approaches</a:t>
            </a:r>
            <a:r>
              <a:rPr lang="de-DE" sz="1400" dirty="0"/>
              <a:t> </a:t>
            </a:r>
            <a:r>
              <a:rPr lang="en-US" sz="1400" dirty="0"/>
              <a:t>of</a:t>
            </a:r>
            <a:r>
              <a:rPr lang="de-DE" sz="1400" dirty="0"/>
              <a:t> </a:t>
            </a:r>
            <a:r>
              <a:rPr lang="en-US" sz="1400" dirty="0"/>
              <a:t>modelling</a:t>
            </a:r>
            <a:r>
              <a:rPr lang="de-DE" sz="1400" dirty="0"/>
              <a:t> and </a:t>
            </a:r>
            <a:r>
              <a:rPr lang="en-US" sz="1400" dirty="0"/>
              <a:t>routing</a:t>
            </a:r>
            <a:r>
              <a:rPr lang="de-DE" sz="1400" dirty="0"/>
              <a:t> </a:t>
            </a:r>
            <a:r>
              <a:rPr lang="en-US" sz="1400" dirty="0"/>
              <a:t>of</a:t>
            </a:r>
            <a:r>
              <a:rPr lang="de-DE" sz="1400" dirty="0"/>
              <a:t> </a:t>
            </a:r>
            <a:r>
              <a:rPr lang="en-US" sz="1400" dirty="0"/>
              <a:t>the</a:t>
            </a:r>
            <a:r>
              <a:rPr lang="de-DE" sz="1400" dirty="0"/>
              <a:t> Public Transport </a:t>
            </a:r>
            <a:r>
              <a:rPr lang="en-US" sz="1400" dirty="0"/>
              <a:t>using</a:t>
            </a:r>
            <a:r>
              <a:rPr lang="de-DE" sz="1400" dirty="0"/>
              <a:t> OpenTripPlanner </a:t>
            </a:r>
            <a:r>
              <a:rPr lang="en-US" sz="1400" dirty="0"/>
              <a:t>with</a:t>
            </a:r>
            <a:r>
              <a:rPr lang="de-DE" sz="1400" dirty="0"/>
              <a:t> time-dependent Graph </a:t>
            </a:r>
            <a:r>
              <a:rPr lang="en-US" sz="1400" dirty="0"/>
              <a:t>algorithm</a:t>
            </a:r>
            <a:r>
              <a:rPr lang="de-DE" sz="1400" dirty="0"/>
              <a:t> and </a:t>
            </a:r>
            <a:r>
              <a:rPr lang="en-US" sz="1400" dirty="0"/>
              <a:t>table-scanning</a:t>
            </a:r>
            <a:r>
              <a:rPr lang="de-DE" sz="1400" dirty="0"/>
              <a:t> </a:t>
            </a:r>
            <a:r>
              <a:rPr lang="en-US" sz="1400" dirty="0"/>
              <a:t>algorithm</a:t>
            </a:r>
            <a:r>
              <a:rPr lang="de-DE" sz="1400" dirty="0"/>
              <a:t> </a:t>
            </a:r>
          </a:p>
          <a:p>
            <a:pPr lvl="2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442DF-9E34-4EC8-B696-2F9C264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3DA9E-9AA9-420F-BEC8-233BCC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58073-02CE-4183-8F48-50B08C44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78D420-F82A-415D-A4F4-C1DB3A83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298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4AEAE-7E97-49B0-A3C8-9E25AAD9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5"/>
          </a:xfrm>
        </p:spPr>
        <p:txBody>
          <a:bodyPr/>
          <a:lstStyle/>
          <a:p>
            <a:r>
              <a:rPr lang="de-DE" dirty="0"/>
              <a:t>Thesis -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F48-13EC-4659-8F4D-1074DE40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</a:t>
            </a:r>
          </a:p>
          <a:p>
            <a:pPr lvl="1"/>
            <a:r>
              <a:rPr lang="de-DE" i="0" dirty="0"/>
              <a:t>Ziel: </a:t>
            </a:r>
          </a:p>
          <a:p>
            <a:pPr lvl="2"/>
            <a:r>
              <a:rPr lang="de-DE" dirty="0"/>
              <a:t>Herausfinden welcher der Beiden Ansätze generell schneller / effizienter ist</a:t>
            </a:r>
          </a:p>
          <a:p>
            <a:pPr lvl="3"/>
            <a:r>
              <a:rPr lang="de-DE" i="0" dirty="0"/>
              <a:t>Routing</a:t>
            </a:r>
          </a:p>
          <a:p>
            <a:pPr lvl="3"/>
            <a:r>
              <a:rPr lang="de-DE" i="0" dirty="0"/>
              <a:t>Graph erstellen</a:t>
            </a:r>
          </a:p>
          <a:p>
            <a:pPr lvl="3"/>
            <a:r>
              <a:rPr lang="de-DE" i="0" dirty="0"/>
              <a:t>Server</a:t>
            </a:r>
          </a:p>
          <a:p>
            <a:pPr lvl="1"/>
            <a:r>
              <a:rPr lang="de-DE" i="0" dirty="0"/>
              <a:t>Hypothese:</a:t>
            </a:r>
          </a:p>
          <a:p>
            <a:pPr lvl="2"/>
            <a:r>
              <a:rPr lang="de-DE" dirty="0"/>
              <a:t>Die nicht nur Graph basierte Variante liefert schnelleres Routing im Vergleich zu der Variante welche nur einen time-dependent Graph nutzt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F944B82-2AC3-47E9-A715-0B009BA6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3D2F425-1EA1-4847-A8E2-CAEC3DFF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A3B2D9-B577-475F-B7E0-547F783D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79707E-D595-4C63-AFCA-47AE8B90C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30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3EBF-2943-4844-B182-3D3E7181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Erstellte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75BF8-B3DE-4D03-B2F2-0C53F587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Programme </a:t>
            </a:r>
          </a:p>
          <a:p>
            <a:pPr lvl="1"/>
            <a:r>
              <a:rPr lang="de-DE" i="0" dirty="0"/>
              <a:t>Mit OpenTripPlanner 1.5.0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Letze Stabile 1.x Version (im Wiki empfohlen)</a:t>
            </a:r>
          </a:p>
          <a:p>
            <a:pPr lvl="1"/>
            <a:r>
              <a:rPr lang="de-DE" i="0" dirty="0">
                <a:solidFill>
                  <a:schemeClr val="tx1"/>
                </a:solidFill>
              </a:rPr>
              <a:t>Mit OpenTripPlanner 2.0.0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Letze Stabile 2.x Version (im Wiki empfohlen)</a:t>
            </a:r>
          </a:p>
          <a:p>
            <a:r>
              <a:rPr lang="de-DE" dirty="0">
                <a:solidFill>
                  <a:schemeClr val="tx1"/>
                </a:solidFill>
              </a:rPr>
              <a:t>Funktionen</a:t>
            </a:r>
          </a:p>
          <a:p>
            <a:pPr lvl="1"/>
            <a:r>
              <a:rPr lang="de-DE" i="0" dirty="0">
                <a:solidFill>
                  <a:schemeClr val="tx1"/>
                </a:solidFill>
              </a:rPr>
              <a:t>Graph Erstellung (aus OSM und GTFS Daten) / Speicherung / Laden + Server</a:t>
            </a:r>
          </a:p>
          <a:p>
            <a:pPr lvl="1"/>
            <a:r>
              <a:rPr lang="de-DE" i="0" dirty="0">
                <a:solidFill>
                  <a:schemeClr val="tx1"/>
                </a:solidFill>
              </a:rPr>
              <a:t>Routing Anfragen erstellen / Routing / Routen speichern (JSON)</a:t>
            </a:r>
          </a:p>
          <a:p>
            <a:pPr lvl="1"/>
            <a:r>
              <a:rPr lang="de-DE" i="0" dirty="0">
                <a:solidFill>
                  <a:schemeClr val="tx1"/>
                </a:solidFill>
              </a:rPr>
              <a:t>Routen wieder Laden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EF53F-6BF8-4151-9B5B-75FBA28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D8FE8-805C-4675-8C23-E274F9A0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85E8C-CCB0-4C89-9289-14649FB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CE467B-2265-4644-A42B-248F8EEF0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84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9B827-0FF3-4C9D-8BF2-49F8EC38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Benchmarking - Allgemein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475B2-C306-43AB-AC43-23672428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28188"/>
          </a:xfrm>
        </p:spPr>
        <p:txBody>
          <a:bodyPr/>
          <a:lstStyle/>
          <a:p>
            <a:r>
              <a:rPr lang="de-DE" dirty="0"/>
              <a:t>Ziel: Überprüfen der Hypothese</a:t>
            </a:r>
          </a:p>
          <a:p>
            <a:r>
              <a:rPr lang="de-DE" dirty="0"/>
              <a:t>Performance Benchmark</a:t>
            </a:r>
          </a:p>
          <a:p>
            <a:r>
              <a:rPr lang="de-DE" dirty="0"/>
              <a:t>Benchmarking Objekte</a:t>
            </a:r>
          </a:p>
          <a:p>
            <a:pPr lvl="1"/>
            <a:r>
              <a:rPr lang="de-DE" i="0" dirty="0"/>
              <a:t>OpenTripPlanner 1.5.0 vs. OpenTripPlanner 2.0.0 (erstellte Programme)</a:t>
            </a:r>
          </a:p>
          <a:p>
            <a:pPr lvl="2"/>
            <a:r>
              <a:rPr lang="de-DE" dirty="0"/>
              <a:t>Graphen – welche erstellt und geladen werden</a:t>
            </a:r>
          </a:p>
          <a:p>
            <a:pPr lvl="2"/>
            <a:r>
              <a:rPr lang="de-DE" dirty="0"/>
              <a:t>Routing – das durchgeführt wird </a:t>
            </a:r>
            <a:r>
              <a:rPr lang="de-DE" dirty="0">
                <a:sym typeface="Wingdings" panose="05000000000000000000" pitchFamily="2" charset="2"/>
              </a:rPr>
              <a:t> Hauptpunkt </a:t>
            </a:r>
            <a:endParaRPr lang="de-DE" dirty="0"/>
          </a:p>
          <a:p>
            <a:pPr lvl="1"/>
            <a:endParaRPr lang="de-DE" i="0" dirty="0"/>
          </a:p>
          <a:p>
            <a:pPr lvl="1"/>
            <a:r>
              <a:rPr lang="de-DE" i="0" dirty="0"/>
              <a:t>Kennzahlen vergleichen</a:t>
            </a:r>
          </a:p>
          <a:p>
            <a:pPr lvl="2"/>
            <a:r>
              <a:rPr lang="de-DE" dirty="0"/>
              <a:t>Hauptsächlich Zeiten der jeweiligen Berechnungen (Funktionen)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CBC82-CE0A-479C-B14D-43B4BC13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A0BAF-D70E-4981-B946-700AD510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F9717-4D78-49CE-B584-0B39411D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F344D9-A261-4509-B08F-A26FF676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371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D3829-72FA-46F8-923A-1D18E861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Benchmarking - Kennzahlen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2DD7B-7C9A-4AFE-8736-A903B771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841"/>
          </a:xfrm>
        </p:spPr>
        <p:txBody>
          <a:bodyPr/>
          <a:lstStyle/>
          <a:p>
            <a:r>
              <a:rPr lang="de-DE" dirty="0"/>
              <a:t>Graphen</a:t>
            </a:r>
          </a:p>
          <a:p>
            <a:pPr lvl="1"/>
            <a:r>
              <a:rPr lang="de-DE" i="0" dirty="0"/>
              <a:t>Zeit der Erstellung</a:t>
            </a:r>
          </a:p>
          <a:p>
            <a:pPr lvl="1"/>
            <a:r>
              <a:rPr lang="de-DE" i="0" dirty="0"/>
              <a:t>Zeit um den Graphen wieder zu Laden + starten des Servers</a:t>
            </a:r>
          </a:p>
          <a:p>
            <a:pPr lvl="1"/>
            <a:r>
              <a:rPr lang="de-DE" i="0" dirty="0"/>
              <a:t>Größe der Graphen (Speicherplatz / Vertices &amp; </a:t>
            </a:r>
            <a:r>
              <a:rPr lang="en-US" i="0" dirty="0"/>
              <a:t>Edges</a:t>
            </a:r>
            <a:r>
              <a:rPr lang="de-DE" i="0" dirty="0"/>
              <a:t>)</a:t>
            </a:r>
          </a:p>
          <a:p>
            <a:pPr lvl="1"/>
            <a:r>
              <a:rPr lang="de-DE" i="0" dirty="0"/>
              <a:t>Auslastung der Hardware (CPU / RAM)</a:t>
            </a:r>
          </a:p>
          <a:p>
            <a:pPr lvl="1"/>
            <a:endParaRPr lang="de-DE" i="0" dirty="0"/>
          </a:p>
          <a:p>
            <a:pPr marL="530352" lvl="1" indent="0">
              <a:buNone/>
            </a:pPr>
            <a:r>
              <a:rPr lang="de-DE" i="0" dirty="0"/>
              <a:t>Hierbei Variation in der zur Verfügung stehenden Leistung sowie der Daten aus welchen der Graph erstellt wird </a:t>
            </a:r>
          </a:p>
          <a:p>
            <a:pPr lvl="2"/>
            <a:r>
              <a:rPr lang="de-DE" dirty="0"/>
              <a:t>Kleine / Große Gebiete bzw. Dichte &amp; Anzahl der Stopps</a:t>
            </a:r>
          </a:p>
          <a:p>
            <a:pPr lvl="2"/>
            <a:r>
              <a:rPr lang="de-DE" dirty="0"/>
              <a:t>Herausfinden der Minimalen Anforderungen (RAM)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1F77F-E3AC-460F-AB33-AF5F80A0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05.03.2021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719E3B-FDC8-4E5A-9B97-617953CA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Dennis Zimmer - Vorgehensweise Bachelor Thesis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D17A-C879-407C-BB8B-AC6B41A4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C61F80-8578-4678-9C7C-B0726829B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236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8C6E-8240-4987-8B20-532E3D24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7484"/>
            <a:ext cx="9601200" cy="1014216"/>
          </a:xfrm>
        </p:spPr>
        <p:txBody>
          <a:bodyPr/>
          <a:lstStyle/>
          <a:p>
            <a:r>
              <a:rPr lang="de-DE" dirty="0"/>
              <a:t>Benchmarking - Kennzahlen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5633C-641C-4BB5-A52E-14E3C050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96686"/>
          </a:xfrm>
        </p:spPr>
        <p:txBody>
          <a:bodyPr/>
          <a:lstStyle/>
          <a:p>
            <a:r>
              <a:rPr lang="de-DE" dirty="0"/>
              <a:t>Routing</a:t>
            </a:r>
          </a:p>
          <a:p>
            <a:pPr lvl="1"/>
            <a:r>
              <a:rPr lang="de-DE" i="0" dirty="0"/>
              <a:t>Zeit für berechnen / finden der Routen </a:t>
            </a:r>
          </a:p>
          <a:p>
            <a:pPr lvl="2"/>
            <a:r>
              <a:rPr lang="de-DE" dirty="0" err="1"/>
              <a:t>precalculationTime</a:t>
            </a:r>
            <a:endParaRPr lang="de-DE" dirty="0"/>
          </a:p>
          <a:p>
            <a:pPr lvl="2"/>
            <a:r>
              <a:rPr lang="de-DE" dirty="0" err="1"/>
              <a:t>RenderingTime</a:t>
            </a:r>
            <a:endParaRPr lang="de-DE" dirty="0"/>
          </a:p>
          <a:p>
            <a:pPr lvl="2"/>
            <a:r>
              <a:rPr lang="de-DE" dirty="0" err="1"/>
              <a:t>totalTime</a:t>
            </a:r>
            <a:endParaRPr lang="de-DE" dirty="0"/>
          </a:p>
          <a:p>
            <a:pPr lvl="3"/>
            <a:r>
              <a:rPr lang="de-DE" i="0" dirty="0"/>
              <a:t>Kann noch weiter aufgeteilt werden</a:t>
            </a:r>
          </a:p>
          <a:p>
            <a:pPr lvl="4"/>
            <a:r>
              <a:rPr lang="de-DE" dirty="0"/>
              <a:t>Wie viel Zeit pro Route oder bei OTP2 wie viel Zeit für die einzelnen Schritte benötigt wurde</a:t>
            </a:r>
          </a:p>
          <a:p>
            <a:pPr lvl="4"/>
            <a:r>
              <a:rPr lang="de-DE" dirty="0"/>
              <a:t>Zeit für eigentliche Kalkulationen der Routen des </a:t>
            </a:r>
            <a:r>
              <a:rPr lang="de-DE" dirty="0" err="1"/>
              <a:t>Requests</a:t>
            </a:r>
            <a:endParaRPr lang="de-DE" dirty="0"/>
          </a:p>
          <a:p>
            <a:pPr marL="1901952" lvl="4" indent="0">
              <a:buNone/>
            </a:pPr>
            <a:endParaRPr lang="de-DE" dirty="0"/>
          </a:p>
          <a:p>
            <a:pPr lvl="1"/>
            <a:r>
              <a:rPr lang="de-DE" i="0" dirty="0"/>
              <a:t>Auslastung der Hardware (CPU / RAM) da der Server auch lokal läuft</a:t>
            </a:r>
          </a:p>
          <a:p>
            <a:pPr marL="987552" lvl="2" indent="0">
              <a:buNone/>
            </a:pPr>
            <a:endParaRPr lang="de-DE" dirty="0"/>
          </a:p>
          <a:p>
            <a:pPr marL="987552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96302-D76B-4492-A976-DEECF9B2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ADAAB-BB6A-4221-B49F-8EE651EF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Dennis Zimmer - Vorgehensweise Bachelor Thesis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434BB-630E-4F2D-A322-83F8A72A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93B091-FCFD-4B8A-B266-A53C4577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1982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E7301-EB16-49C1-8421-C5E05BEF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181100"/>
          </a:xfrm>
        </p:spPr>
        <p:txBody>
          <a:bodyPr/>
          <a:lstStyle/>
          <a:p>
            <a:r>
              <a:rPr lang="de-DE" dirty="0"/>
              <a:t>Benchmarking - Kennzahlen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829BD-EE12-4FB7-AFFF-FC75F6FC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  <a:p>
            <a:pPr lvl="1"/>
            <a:r>
              <a:rPr lang="de-DE" i="0" dirty="0"/>
              <a:t>Hierbei auch Variation in der zu Verfügung stehenden Leistung</a:t>
            </a:r>
          </a:p>
          <a:p>
            <a:pPr lvl="1"/>
            <a:r>
              <a:rPr lang="de-DE" i="0" dirty="0"/>
              <a:t>Variation in der Anfrage</a:t>
            </a:r>
          </a:p>
          <a:p>
            <a:pPr lvl="2"/>
            <a:r>
              <a:rPr lang="de-DE" dirty="0"/>
              <a:t>Viele Anfragen hintereinander – um geplante Anforderungen darzustellen</a:t>
            </a:r>
          </a:p>
          <a:p>
            <a:pPr lvl="3"/>
            <a:r>
              <a:rPr lang="de-DE" i="0" dirty="0"/>
              <a:t>Zeit die es braucht um x Abfragen zu erledigen</a:t>
            </a:r>
          </a:p>
          <a:p>
            <a:pPr lvl="2"/>
            <a:r>
              <a:rPr lang="de-DE" dirty="0"/>
              <a:t>Viele / Wenig geforderte Alternativverbindungen</a:t>
            </a:r>
          </a:p>
          <a:p>
            <a:pPr lvl="3"/>
            <a:r>
              <a:rPr lang="de-DE" i="0" dirty="0"/>
              <a:t>1/5/10/20 etc.</a:t>
            </a:r>
          </a:p>
          <a:p>
            <a:pPr lvl="2"/>
            <a:r>
              <a:rPr lang="de-DE" dirty="0"/>
              <a:t>Variation in der Strecke der Route (Lange und kurze Strecken)</a:t>
            </a:r>
          </a:p>
          <a:p>
            <a:pPr lvl="3"/>
            <a:r>
              <a:rPr lang="de-DE" i="0" dirty="0"/>
              <a:t> Hierbei die vorherigen genannten punkte beachten</a:t>
            </a:r>
          </a:p>
          <a:p>
            <a:pPr lvl="2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5342F-C83C-47AF-8C0B-889470EB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05.03.2021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22CC7-E6C7-435E-B8BD-831852A5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Dennis Zimmer - Vorgehensweise Bachelor Thesis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67D4A-2A66-4C42-954D-123BDFAE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867-3BC4-4BF9-A768-DC3FF1EC74D5}" type="slidenum">
              <a:rPr lang="de-DE" smtClean="0"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106A7A-F3F9-47F9-ABE7-749002EAC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2" y="79977"/>
            <a:ext cx="4038065" cy="4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7082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1024</Words>
  <Application>Microsoft Office PowerPoint</Application>
  <PresentationFormat>Breitbild</PresentationFormat>
  <Paragraphs>206</Paragraphs>
  <Slides>12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Ausschnitt</vt:lpstr>
      <vt:lpstr>Bachelorarbeit Vorbereitung</vt:lpstr>
      <vt:lpstr>Gliederung</vt:lpstr>
      <vt:lpstr>Thesis - Thema</vt:lpstr>
      <vt:lpstr>Thesis - Thema</vt:lpstr>
      <vt:lpstr>Erstellte Programme</vt:lpstr>
      <vt:lpstr>Benchmarking - Allgemein </vt:lpstr>
      <vt:lpstr>Benchmarking - Kennzahlen</vt:lpstr>
      <vt:lpstr>Benchmarking - Kennzahlen</vt:lpstr>
      <vt:lpstr>Benchmarking - Kennzahlen</vt:lpstr>
      <vt:lpstr>PowerPoint-Präsentation</vt:lpstr>
      <vt:lpstr>Benchmarking - Monitoring</vt:lpstr>
      <vt:lpstr>Weiteres Vorgehen -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Zimmer</dc:creator>
  <cp:lastModifiedBy>Dennis Zimmer</cp:lastModifiedBy>
  <cp:revision>32</cp:revision>
  <dcterms:created xsi:type="dcterms:W3CDTF">2021-03-04T15:34:08Z</dcterms:created>
  <dcterms:modified xsi:type="dcterms:W3CDTF">2021-03-05T11:55:50Z</dcterms:modified>
</cp:coreProperties>
</file>