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294" r:id="rId3"/>
    <p:sldId id="297" r:id="rId4"/>
    <p:sldId id="299" r:id="rId5"/>
    <p:sldId id="298" r:id="rId6"/>
    <p:sldId id="300" r:id="rId7"/>
    <p:sldId id="295" r:id="rId8"/>
    <p:sldId id="301" r:id="rId9"/>
    <p:sldId id="28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>
        <p:scale>
          <a:sx n="50" d="100"/>
          <a:sy n="50" d="100"/>
        </p:scale>
        <p:origin x="63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F2ED-CF6B-4C7A-BA31-B7749686A958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99EA-0EA9-4C19-901F-F7242710A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70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55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0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1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Titel und vertikaler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9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11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kaler Titel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0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3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6" name="Google Shape;36;p21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3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Abschnitts-&#10;überschrif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2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2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Zwei Inhal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55" name="Google Shape;55;p23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59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Vergleich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4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7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Nur Tite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5" name="Google Shape;75;p25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0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Le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7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Inhalt mit Überschrif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7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1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Bild mit Überschrif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2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8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6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179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8" name="Google Shape;18;p19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1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0" y="0"/>
            <a:ext cx="1218986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 amt="35000"/>
          </a:blip>
          <a:srcRect r="52445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>
            <a:spLocks noGrp="1"/>
          </p:cNvSpPr>
          <p:nvPr>
            <p:ph type="ctrTitle"/>
          </p:nvPr>
        </p:nvSpPr>
        <p:spPr>
          <a:xfrm>
            <a:off x="2292053" y="3428998"/>
            <a:ext cx="8709305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de-DE" sz="4600" dirty="0"/>
              <a:t>Multiagentensystem – </a:t>
            </a:r>
            <a:r>
              <a:rPr lang="de-DE" sz="4600" dirty="0" err="1"/>
              <a:t>Testcases</a:t>
            </a:r>
            <a:br>
              <a:rPr lang="de-DE" sz="4600" dirty="0"/>
            </a:br>
            <a:r>
              <a:rPr lang="de-DE" sz="4600" dirty="0"/>
              <a:t>Nachtrag</a:t>
            </a:r>
            <a:endParaRPr dirty="0"/>
          </a:p>
        </p:txBody>
      </p:sp>
      <p:sp>
        <p:nvSpPr>
          <p:cNvPr id="130" name="Google Shape;130;p1"/>
          <p:cNvSpPr txBox="1">
            <a:spLocks noGrp="1"/>
          </p:cNvSpPr>
          <p:nvPr>
            <p:ph type="subTitle" idx="1"/>
          </p:nvPr>
        </p:nvSpPr>
        <p:spPr>
          <a:xfrm>
            <a:off x="5813783" y="4478751"/>
            <a:ext cx="5187575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2000"/>
              <a:t>Dennis Zimmer, Tim Uhlemann, Erik Damm, Sebastian Kirchner, Maximilian Hönig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6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F883-7565-E1B5-87E1-09289F8C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Zusätzliche Testfälle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7C25D-FAFC-0C1B-0152-6ED8F07F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599" y="1478421"/>
            <a:ext cx="7796540" cy="4956561"/>
          </a:xfrm>
        </p:spPr>
        <p:txBody>
          <a:bodyPr>
            <a:normAutofit/>
          </a:bodyPr>
          <a:lstStyle/>
          <a:p>
            <a:r>
              <a:rPr lang="de-DE" dirty="0"/>
              <a:t>3 verschiedene Testfälle</a:t>
            </a:r>
          </a:p>
          <a:p>
            <a:pPr lvl="1"/>
            <a:r>
              <a:rPr lang="de-DE" dirty="0"/>
              <a:t>Bedienen unterschiedlicher Situationen</a:t>
            </a:r>
          </a:p>
          <a:p>
            <a:pPr lvl="1"/>
            <a:r>
              <a:rPr lang="de-DE" dirty="0" err="1"/>
              <a:t>Oversupply</a:t>
            </a:r>
            <a:r>
              <a:rPr lang="de-DE" dirty="0"/>
              <a:t> – zu viele Gegenstände</a:t>
            </a:r>
          </a:p>
          <a:p>
            <a:pPr lvl="1"/>
            <a:r>
              <a:rPr lang="de-DE" dirty="0" err="1"/>
              <a:t>Undersupply</a:t>
            </a:r>
            <a:r>
              <a:rPr lang="de-DE" dirty="0"/>
              <a:t> – zu wenige Gegenstände</a:t>
            </a:r>
          </a:p>
          <a:p>
            <a:pPr lvl="1"/>
            <a:r>
              <a:rPr lang="de-DE" dirty="0" err="1"/>
              <a:t>Exact</a:t>
            </a:r>
            <a:r>
              <a:rPr lang="de-DE" dirty="0"/>
              <a:t> Supply – Gegenstände gehen genau auf</a:t>
            </a:r>
          </a:p>
          <a:p>
            <a:pPr lvl="1"/>
            <a:endParaRPr lang="de-DE" dirty="0"/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Darstellen mehrerer Aktionen des Handel (Auktion)</a:t>
            </a:r>
          </a:p>
          <a:p>
            <a:pPr lvl="1"/>
            <a:r>
              <a:rPr lang="de-DE" dirty="0"/>
              <a:t>Hochbieten unter den Teilnehmern</a:t>
            </a:r>
          </a:p>
          <a:p>
            <a:pPr lvl="1"/>
            <a:r>
              <a:rPr lang="de-DE" dirty="0"/>
              <a:t>Nachstellen einiger Randfälle (näherer an der Realität)</a:t>
            </a:r>
          </a:p>
          <a:p>
            <a:pPr lvl="1"/>
            <a:r>
              <a:rPr lang="de-DE" dirty="0"/>
              <a:t>Nachweisen der Erwartungen 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BCA97D-3D47-DAAF-4254-9500640B2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9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E27CF-7A41-1717-8B2E-1BDFD5F3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Testfall - </a:t>
            </a:r>
            <a:r>
              <a:rPr lang="de-DE" dirty="0" err="1"/>
              <a:t>Oversupply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B5736-8043-4F46-ADE6-0388631A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876" y="1346670"/>
            <a:ext cx="5657581" cy="3793765"/>
          </a:xfrm>
        </p:spPr>
        <p:txBody>
          <a:bodyPr/>
          <a:lstStyle/>
          <a:p>
            <a:r>
              <a:rPr lang="de-DE" sz="1800" dirty="0"/>
              <a:t>Zu viele Gegenstände</a:t>
            </a:r>
          </a:p>
          <a:p>
            <a:r>
              <a:rPr lang="de-DE" sz="1800" dirty="0"/>
              <a:t>Jeder Teilnehmer sollte seine Bedürfnisse (Buy-Demand) erfüllen können (ggf. noch Geld übrig)</a:t>
            </a:r>
          </a:p>
          <a:p>
            <a:r>
              <a:rPr lang="de-DE" sz="1800" dirty="0"/>
              <a:t>Teilnehmer können nicht alle Gegenstände verkaufen die sie möchten</a:t>
            </a:r>
          </a:p>
          <a:p>
            <a:r>
              <a:rPr lang="de-DE" sz="1800" dirty="0"/>
              <a:t>Es gibt Teilnehmer die noch Gegenstände verkaufen wollen, jedoch möchte dieser keiner mehr kaufen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C0A9F-055F-F2B4-4BF4-3DB221D6A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C37FE63-B127-76F8-5FC4-EEE57ED8C3C8}"/>
              </a:ext>
            </a:extLst>
          </p:cNvPr>
          <p:cNvGraphicFramePr>
            <a:graphicFrameLocks noGrp="1"/>
          </p:cNvGraphicFramePr>
          <p:nvPr/>
        </p:nvGraphicFramePr>
        <p:xfrm>
          <a:off x="6898740" y="291914"/>
          <a:ext cx="4401992" cy="627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260">
                  <a:extLst>
                    <a:ext uri="{9D8B030D-6E8A-4147-A177-3AD203B41FA5}">
                      <a16:colId xmlns:a16="http://schemas.microsoft.com/office/drawing/2014/main" val="3330783963"/>
                    </a:ext>
                  </a:extLst>
                </a:gridCol>
                <a:gridCol w="104809">
                  <a:extLst>
                    <a:ext uri="{9D8B030D-6E8A-4147-A177-3AD203B41FA5}">
                      <a16:colId xmlns:a16="http://schemas.microsoft.com/office/drawing/2014/main" val="607089656"/>
                    </a:ext>
                  </a:extLst>
                </a:gridCol>
                <a:gridCol w="698729">
                  <a:extLst>
                    <a:ext uri="{9D8B030D-6E8A-4147-A177-3AD203B41FA5}">
                      <a16:colId xmlns:a16="http://schemas.microsoft.com/office/drawing/2014/main" val="101214046"/>
                    </a:ext>
                  </a:extLst>
                </a:gridCol>
                <a:gridCol w="698729">
                  <a:extLst>
                    <a:ext uri="{9D8B030D-6E8A-4147-A177-3AD203B41FA5}">
                      <a16:colId xmlns:a16="http://schemas.microsoft.com/office/drawing/2014/main" val="1354617043"/>
                    </a:ext>
                  </a:extLst>
                </a:gridCol>
                <a:gridCol w="698729">
                  <a:extLst>
                    <a:ext uri="{9D8B030D-6E8A-4147-A177-3AD203B41FA5}">
                      <a16:colId xmlns:a16="http://schemas.microsoft.com/office/drawing/2014/main" val="2472504350"/>
                    </a:ext>
                  </a:extLst>
                </a:gridCol>
                <a:gridCol w="698729">
                  <a:extLst>
                    <a:ext uri="{9D8B030D-6E8A-4147-A177-3AD203B41FA5}">
                      <a16:colId xmlns:a16="http://schemas.microsoft.com/office/drawing/2014/main" val="1531066055"/>
                    </a:ext>
                  </a:extLst>
                </a:gridCol>
                <a:gridCol w="104809">
                  <a:extLst>
                    <a:ext uri="{9D8B030D-6E8A-4147-A177-3AD203B41FA5}">
                      <a16:colId xmlns:a16="http://schemas.microsoft.com/office/drawing/2014/main" val="1726546166"/>
                    </a:ext>
                  </a:extLst>
                </a:gridCol>
                <a:gridCol w="716198">
                  <a:extLst>
                    <a:ext uri="{9D8B030D-6E8A-4147-A177-3AD203B41FA5}">
                      <a16:colId xmlns:a16="http://schemas.microsoft.com/office/drawing/2014/main" val="968416468"/>
                    </a:ext>
                  </a:extLst>
                </a:gridCol>
              </a:tblGrid>
              <a:tr h="24425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Klaus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39269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528397137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3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731894552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748806529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0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48766344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779051538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744700354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69077820"/>
                  </a:ext>
                </a:extLst>
              </a:tr>
              <a:tr h="24425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Bob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13879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212130795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3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606563781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56039009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0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0,25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53805907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57598541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514488216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862317938"/>
                  </a:ext>
                </a:extLst>
              </a:tr>
              <a:tr h="24425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Max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817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758653754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99878855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228889253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0,25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58057835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86046608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397477254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122660681"/>
                  </a:ext>
                </a:extLst>
              </a:tr>
              <a:tr h="24425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Alice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66321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841063968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242780869"/>
                  </a:ext>
                </a:extLst>
              </a:tr>
              <a:tr h="1908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0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28472682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0,25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598041537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529464858"/>
                  </a:ext>
                </a:extLst>
              </a:tr>
              <a:tr h="19845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89934555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31384F7-DA8D-5FA3-8FC8-36409CE1F9E0}"/>
              </a:ext>
            </a:extLst>
          </p:cNvPr>
          <p:cNvGraphicFramePr>
            <a:graphicFrameLocks noGrp="1"/>
          </p:cNvGraphicFramePr>
          <p:nvPr/>
        </p:nvGraphicFramePr>
        <p:xfrm>
          <a:off x="1614660" y="5832660"/>
          <a:ext cx="48133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15650610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9748408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48885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589046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43495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1608705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27354788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1706536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Bier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Wurst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Käse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Brot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Gesamt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4119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Menge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9019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Demand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16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5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7E412-DD53-3006-C85C-60AAB52A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Ergebnisse - </a:t>
            </a:r>
            <a:r>
              <a:rPr lang="de-DE" dirty="0" err="1"/>
              <a:t>Oversupply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90FE7-6607-4C0A-FA26-811C652F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912" y="1477944"/>
            <a:ext cx="5623628" cy="4311610"/>
          </a:xfrm>
        </p:spPr>
        <p:txBody>
          <a:bodyPr>
            <a:normAutofit/>
          </a:bodyPr>
          <a:lstStyle/>
          <a:p>
            <a:r>
              <a:rPr lang="de-DE" dirty="0"/>
              <a:t>Es werden durchgehend neue Auktionen gestartet</a:t>
            </a:r>
          </a:p>
          <a:p>
            <a:pPr lvl="1"/>
            <a:r>
              <a:rPr lang="de-DE" dirty="0"/>
              <a:t>Teilnehmer möchten noch weitere Sachen Verkaufen (Brot / Bier / Wurst) jedoch kein Käse</a:t>
            </a:r>
          </a:p>
          <a:p>
            <a:r>
              <a:rPr lang="de-DE" dirty="0"/>
              <a:t>Keiner der Teilnehmer möchte mehr etwas kaufen</a:t>
            </a:r>
          </a:p>
          <a:p>
            <a:pPr lvl="1"/>
            <a:r>
              <a:rPr lang="de-DE" dirty="0"/>
              <a:t>Alle Bedürfnisse der Teilnehmer sind erfüllt</a:t>
            </a:r>
          </a:p>
          <a:p>
            <a:pPr lvl="1"/>
            <a:r>
              <a:rPr lang="de-DE" dirty="0"/>
              <a:t>Teilnehmer haben noch Überschuss an Gegenständen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93C6F-FA7E-6F0A-01B8-53F676CFE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9A3CD3-CAF1-F4AF-A0D1-DE5685A4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75" y="5357958"/>
            <a:ext cx="3896413" cy="691986"/>
          </a:xfrm>
          <a:prstGeom prst="rect">
            <a:avLst/>
          </a:prstGeom>
        </p:spPr>
      </p:pic>
      <p:pic>
        <p:nvPicPr>
          <p:cNvPr id="12" name="Grafik 11" descr="Ein Bild, das Text, Zeitung, Screenshot enthält.&#10;&#10;Automatisch generierte Beschreibung">
            <a:extLst>
              <a:ext uri="{FF2B5EF4-FFF2-40B4-BE49-F238E27FC236}">
                <a16:creationId xmlns:a16="http://schemas.microsoft.com/office/drawing/2014/main" id="{8432BA11-F98A-9DC3-7F57-582EA534F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13" y="326017"/>
            <a:ext cx="3381375" cy="4572000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6976E29-C306-2091-3894-2CB8A9A5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97372"/>
              </p:ext>
            </p:extLst>
          </p:nvPr>
        </p:nvGraphicFramePr>
        <p:xfrm>
          <a:off x="1282700" y="5938849"/>
          <a:ext cx="48133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15650610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9748408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48885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589046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43495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1608705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27354788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1706536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Bier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Wurst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Käse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Brot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Gesamt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4119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Menge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9019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Demand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164282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62BC69BA-5D2D-B695-35C6-8C980E4A8BC9}"/>
              </a:ext>
            </a:extLst>
          </p:cNvPr>
          <p:cNvSpPr/>
          <p:nvPr/>
        </p:nvSpPr>
        <p:spPr>
          <a:xfrm>
            <a:off x="8990175" y="5281301"/>
            <a:ext cx="418744" cy="286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92E7265-C3EC-AD27-85B5-7F5ED3458D5A}"/>
              </a:ext>
            </a:extLst>
          </p:cNvPr>
          <p:cNvSpPr/>
          <p:nvPr/>
        </p:nvSpPr>
        <p:spPr>
          <a:xfrm>
            <a:off x="4460906" y="5869725"/>
            <a:ext cx="803304" cy="871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4AEC823-F2C4-0C0C-154E-5E34918ADDD1}"/>
              </a:ext>
            </a:extLst>
          </p:cNvPr>
          <p:cNvSpPr/>
          <p:nvPr/>
        </p:nvSpPr>
        <p:spPr>
          <a:xfrm>
            <a:off x="2886046" y="5869724"/>
            <a:ext cx="803304" cy="871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D18802C-7D94-D4BD-1795-0F742C489ADC}"/>
              </a:ext>
            </a:extLst>
          </p:cNvPr>
          <p:cNvSpPr/>
          <p:nvPr/>
        </p:nvSpPr>
        <p:spPr>
          <a:xfrm>
            <a:off x="2098616" y="5869724"/>
            <a:ext cx="803304" cy="871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1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52BD-E67F-0050-CD59-841523B8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Testfall - </a:t>
            </a:r>
            <a:r>
              <a:rPr lang="de-DE" dirty="0" err="1"/>
              <a:t>Undersupply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FCE60A-4D92-2FAB-EDDF-6A56D24B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387" y="1346670"/>
            <a:ext cx="5637070" cy="3626046"/>
          </a:xfrm>
        </p:spPr>
        <p:txBody>
          <a:bodyPr>
            <a:normAutofit/>
          </a:bodyPr>
          <a:lstStyle/>
          <a:p>
            <a:r>
              <a:rPr lang="de-DE" sz="1800" dirty="0"/>
              <a:t>Zu wenige Gegenstände</a:t>
            </a:r>
          </a:p>
          <a:p>
            <a:r>
              <a:rPr lang="de-DE" sz="1800" dirty="0"/>
              <a:t>Nicht jeder Teilnehmer kann seine Bedürfnisse (Buy-Demand) erfüllen (nicht Angeboten oder zu wenig Geld)</a:t>
            </a:r>
          </a:p>
          <a:p>
            <a:r>
              <a:rPr lang="de-DE" sz="1800" dirty="0"/>
              <a:t>Teilnehmer können alle Gegenstände verkaufen die sie möchten</a:t>
            </a:r>
          </a:p>
          <a:p>
            <a:r>
              <a:rPr lang="de-DE" sz="1800" dirty="0"/>
              <a:t>Teilnehmer würden noch weitere Gegenstände kaufen jedoch möchte keiner mehr etwas verkaufen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069D74-D974-45C2-7271-6FAF5DE01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90BA569-4395-B1F7-D070-73F86E27B1D8}"/>
              </a:ext>
            </a:extLst>
          </p:cNvPr>
          <p:cNvGraphicFramePr>
            <a:graphicFrameLocks noGrp="1"/>
          </p:cNvGraphicFramePr>
          <p:nvPr/>
        </p:nvGraphicFramePr>
        <p:xfrm>
          <a:off x="6998329" y="300486"/>
          <a:ext cx="4244770" cy="6227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773">
                  <a:extLst>
                    <a:ext uri="{9D8B030D-6E8A-4147-A177-3AD203B41FA5}">
                      <a16:colId xmlns:a16="http://schemas.microsoft.com/office/drawing/2014/main" val="216869319"/>
                    </a:ext>
                  </a:extLst>
                </a:gridCol>
                <a:gridCol w="101066">
                  <a:extLst>
                    <a:ext uri="{9D8B030D-6E8A-4147-A177-3AD203B41FA5}">
                      <a16:colId xmlns:a16="http://schemas.microsoft.com/office/drawing/2014/main" val="1651823756"/>
                    </a:ext>
                  </a:extLst>
                </a:gridCol>
                <a:gridCol w="673773">
                  <a:extLst>
                    <a:ext uri="{9D8B030D-6E8A-4147-A177-3AD203B41FA5}">
                      <a16:colId xmlns:a16="http://schemas.microsoft.com/office/drawing/2014/main" val="2575638416"/>
                    </a:ext>
                  </a:extLst>
                </a:gridCol>
                <a:gridCol w="673773">
                  <a:extLst>
                    <a:ext uri="{9D8B030D-6E8A-4147-A177-3AD203B41FA5}">
                      <a16:colId xmlns:a16="http://schemas.microsoft.com/office/drawing/2014/main" val="2114370922"/>
                    </a:ext>
                  </a:extLst>
                </a:gridCol>
                <a:gridCol w="673773">
                  <a:extLst>
                    <a:ext uri="{9D8B030D-6E8A-4147-A177-3AD203B41FA5}">
                      <a16:colId xmlns:a16="http://schemas.microsoft.com/office/drawing/2014/main" val="3199613983"/>
                    </a:ext>
                  </a:extLst>
                </a:gridCol>
                <a:gridCol w="673773">
                  <a:extLst>
                    <a:ext uri="{9D8B030D-6E8A-4147-A177-3AD203B41FA5}">
                      <a16:colId xmlns:a16="http://schemas.microsoft.com/office/drawing/2014/main" val="242290413"/>
                    </a:ext>
                  </a:extLst>
                </a:gridCol>
                <a:gridCol w="101066">
                  <a:extLst>
                    <a:ext uri="{9D8B030D-6E8A-4147-A177-3AD203B41FA5}">
                      <a16:colId xmlns:a16="http://schemas.microsoft.com/office/drawing/2014/main" val="96900163"/>
                    </a:ext>
                  </a:extLst>
                </a:gridCol>
                <a:gridCol w="673773">
                  <a:extLst>
                    <a:ext uri="{9D8B030D-6E8A-4147-A177-3AD203B41FA5}">
                      <a16:colId xmlns:a16="http://schemas.microsoft.com/office/drawing/2014/main" val="637541360"/>
                    </a:ext>
                  </a:extLst>
                </a:gridCol>
              </a:tblGrid>
              <a:tr h="24242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Klaus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61120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60988666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68409633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271014073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533613060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157905916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086670140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748937306"/>
                  </a:ext>
                </a:extLst>
              </a:tr>
              <a:tr h="24242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Bob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5911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562592118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07629039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398937217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3830210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7562976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Diff</a:t>
                      </a:r>
                      <a:endParaRPr lang="de-DE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56557444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35474765"/>
                  </a:ext>
                </a:extLst>
              </a:tr>
              <a:tr h="24242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Max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9969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930934659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3117774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95325954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1893617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669531475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959057135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16738908"/>
                  </a:ext>
                </a:extLst>
              </a:tr>
              <a:tr h="24242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Alice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43954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613550934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690389038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600701366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474899423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680421928"/>
                  </a:ext>
                </a:extLst>
              </a:tr>
              <a:tr h="19696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6139997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9F91333-3E87-86F3-1B91-FC86D634C8CD}"/>
              </a:ext>
            </a:extLst>
          </p:cNvPr>
          <p:cNvGraphicFramePr>
            <a:graphicFrameLocks noGrp="1"/>
          </p:cNvGraphicFramePr>
          <p:nvPr/>
        </p:nvGraphicFramePr>
        <p:xfrm>
          <a:off x="1586242" y="5794215"/>
          <a:ext cx="48006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6504969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3236579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028979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067100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511056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462765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1882146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2036945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Bier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Wurst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Käse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Brot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Gesamt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12428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Menge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8653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Demand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96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C285A-183F-9DEE-52F8-700959B9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Ergebnisse - </a:t>
            </a:r>
            <a:r>
              <a:rPr lang="de-DE" dirty="0" err="1"/>
              <a:t>Undersupply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5E0AE-CBA8-6084-D4A6-E67C1FC9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624" y="1384419"/>
            <a:ext cx="6551776" cy="4794190"/>
          </a:xfrm>
        </p:spPr>
        <p:txBody>
          <a:bodyPr>
            <a:normAutofit/>
          </a:bodyPr>
          <a:lstStyle/>
          <a:p>
            <a:r>
              <a:rPr lang="de-DE" dirty="0"/>
              <a:t>Die Auktion Queue ist Leer und keiner der Teilnehmer wird daher zum neuen Verkäufer, da diese nichts verkaufen möchten</a:t>
            </a:r>
          </a:p>
          <a:p>
            <a:pPr lvl="1"/>
            <a:r>
              <a:rPr lang="de-DE" dirty="0"/>
              <a:t>Die Bedürfnisse der Teilnehmer sind nicht erfüllt da es zu wenig Gegenstände gibt (Teilnehmer würden noch Gegenstände kaufen)</a:t>
            </a:r>
          </a:p>
          <a:p>
            <a:pPr lvl="1"/>
            <a:r>
              <a:rPr lang="de-DE" dirty="0"/>
              <a:t>Kein Teilnehmer hat etwas was er nicht möchte (alles “überflüssige“ verkauft) </a:t>
            </a:r>
          </a:p>
          <a:p>
            <a:r>
              <a:rPr lang="de-DE" dirty="0"/>
              <a:t>Da zu wenige Gegenstände, bieten sich die Teilnehmer gegenseitig hoch bis zu dem eigenen Wert dieses Gegenstandes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09DF8-3EFB-61C9-3247-BD6128B14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BB0A6FF-0B65-BC69-95B7-6B003A24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78" y="2066430"/>
            <a:ext cx="3219450" cy="120967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7B4C45-0CFF-DD36-BCD7-0BC44203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53" y="4296441"/>
            <a:ext cx="3467100" cy="676275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AF9DA6-9C69-732C-4B41-5354F3B38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78" y="5427914"/>
            <a:ext cx="2609850" cy="93345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A5806E8-8CAD-099D-755A-3599DD681E0C}"/>
              </a:ext>
            </a:extLst>
          </p:cNvPr>
          <p:cNvSpPr/>
          <p:nvPr/>
        </p:nvSpPr>
        <p:spPr>
          <a:xfrm>
            <a:off x="7841553" y="4296441"/>
            <a:ext cx="3467100" cy="2071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9268B2-3B85-39F3-A228-64D88555EF25}"/>
              </a:ext>
            </a:extLst>
          </p:cNvPr>
          <p:cNvSpPr txBox="1"/>
          <p:nvPr/>
        </p:nvSpPr>
        <p:spPr>
          <a:xfrm>
            <a:off x="8123696" y="4019442"/>
            <a:ext cx="275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Will: 0-Bier / 3-Wurst / 4-Käse / 1-Brot</a:t>
            </a:r>
          </a:p>
        </p:txBody>
      </p:sp>
    </p:spTree>
    <p:extLst>
      <p:ext uri="{BB962C8B-B14F-4D97-AF65-F5344CB8AC3E}">
        <p14:creationId xmlns:p14="http://schemas.microsoft.com/office/powerpoint/2010/main" val="26082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C9117-A42C-EC41-30A2-34B3C838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Testfall - </a:t>
            </a:r>
            <a:r>
              <a:rPr lang="en-US" dirty="0"/>
              <a:t>Exact</a:t>
            </a:r>
            <a:r>
              <a:rPr lang="de-DE" dirty="0"/>
              <a:t> Supply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2BBB7D-BBAE-B1CF-78F5-F7FFC44A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2806" y="1346671"/>
            <a:ext cx="5558551" cy="3156964"/>
          </a:xfrm>
        </p:spPr>
        <p:txBody>
          <a:bodyPr/>
          <a:lstStyle/>
          <a:p>
            <a:r>
              <a:rPr lang="de-DE" dirty="0"/>
              <a:t>Für jeden Teilnehmer gibt es exakt genug Gegenstände um deren Bedürfnisse zu erfüllen unabhängig des Values für diesen Gegenstand</a:t>
            </a:r>
          </a:p>
          <a:p>
            <a:pPr marL="582931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8650E-D95E-34A1-5F4F-BEBA54ACC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0391159-4B06-FE9C-0B25-39356009F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37194"/>
              </p:ext>
            </p:extLst>
          </p:nvPr>
        </p:nvGraphicFramePr>
        <p:xfrm>
          <a:off x="7041735" y="319693"/>
          <a:ext cx="4240896" cy="6179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112">
                  <a:extLst>
                    <a:ext uri="{9D8B030D-6E8A-4147-A177-3AD203B41FA5}">
                      <a16:colId xmlns:a16="http://schemas.microsoft.com/office/drawing/2014/main" val="3441080824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3913696413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2785703766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3904594220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1952007422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3406367573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3195664932"/>
                    </a:ext>
                  </a:extLst>
                </a:gridCol>
                <a:gridCol w="530112">
                  <a:extLst>
                    <a:ext uri="{9D8B030D-6E8A-4147-A177-3AD203B41FA5}">
                      <a16:colId xmlns:a16="http://schemas.microsoft.com/office/drawing/2014/main" val="1860507838"/>
                    </a:ext>
                  </a:extLst>
                </a:gridCol>
              </a:tblGrid>
              <a:tr h="23911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Klaus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9087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4117233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38313885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92474690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629610092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118847629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547881746"/>
                  </a:ext>
                </a:extLst>
              </a:tr>
              <a:tr h="231636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28215017"/>
                  </a:ext>
                </a:extLst>
              </a:tr>
              <a:tr h="23911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Bob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38778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9684412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639440054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79413751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74612292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01492556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371500561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97026635"/>
                  </a:ext>
                </a:extLst>
              </a:tr>
              <a:tr h="23911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Max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70879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12029459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408619915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29380781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679634667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93637369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99023343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009032787"/>
                  </a:ext>
                </a:extLst>
              </a:tr>
              <a:tr h="23911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Alice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60609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575500999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984484346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644939654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250585813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94365227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7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55827349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EB04E51-B149-140D-32DE-24F8ADEF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60107"/>
              </p:ext>
            </p:extLst>
          </p:nvPr>
        </p:nvGraphicFramePr>
        <p:xfrm>
          <a:off x="7041735" y="319693"/>
          <a:ext cx="4240896" cy="6179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58">
                  <a:extLst>
                    <a:ext uri="{9D8B030D-6E8A-4147-A177-3AD203B41FA5}">
                      <a16:colId xmlns:a16="http://schemas.microsoft.com/office/drawing/2014/main" val="3755596173"/>
                    </a:ext>
                  </a:extLst>
                </a:gridCol>
                <a:gridCol w="100974">
                  <a:extLst>
                    <a:ext uri="{9D8B030D-6E8A-4147-A177-3AD203B41FA5}">
                      <a16:colId xmlns:a16="http://schemas.microsoft.com/office/drawing/2014/main" val="1364242178"/>
                    </a:ext>
                  </a:extLst>
                </a:gridCol>
                <a:gridCol w="673158">
                  <a:extLst>
                    <a:ext uri="{9D8B030D-6E8A-4147-A177-3AD203B41FA5}">
                      <a16:colId xmlns:a16="http://schemas.microsoft.com/office/drawing/2014/main" val="1004958346"/>
                    </a:ext>
                  </a:extLst>
                </a:gridCol>
                <a:gridCol w="673158">
                  <a:extLst>
                    <a:ext uri="{9D8B030D-6E8A-4147-A177-3AD203B41FA5}">
                      <a16:colId xmlns:a16="http://schemas.microsoft.com/office/drawing/2014/main" val="798360667"/>
                    </a:ext>
                  </a:extLst>
                </a:gridCol>
                <a:gridCol w="673158">
                  <a:extLst>
                    <a:ext uri="{9D8B030D-6E8A-4147-A177-3AD203B41FA5}">
                      <a16:colId xmlns:a16="http://schemas.microsoft.com/office/drawing/2014/main" val="2229530578"/>
                    </a:ext>
                  </a:extLst>
                </a:gridCol>
                <a:gridCol w="673158">
                  <a:extLst>
                    <a:ext uri="{9D8B030D-6E8A-4147-A177-3AD203B41FA5}">
                      <a16:colId xmlns:a16="http://schemas.microsoft.com/office/drawing/2014/main" val="1403853550"/>
                    </a:ext>
                  </a:extLst>
                </a:gridCol>
                <a:gridCol w="100974">
                  <a:extLst>
                    <a:ext uri="{9D8B030D-6E8A-4147-A177-3AD203B41FA5}">
                      <a16:colId xmlns:a16="http://schemas.microsoft.com/office/drawing/2014/main" val="1390861589"/>
                    </a:ext>
                  </a:extLst>
                </a:gridCol>
                <a:gridCol w="673158">
                  <a:extLst>
                    <a:ext uri="{9D8B030D-6E8A-4147-A177-3AD203B41FA5}">
                      <a16:colId xmlns:a16="http://schemas.microsoft.com/office/drawing/2014/main" val="1408625748"/>
                    </a:ext>
                  </a:extLst>
                </a:gridCol>
              </a:tblGrid>
              <a:tr h="24056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Klaus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94388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267239876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6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745037752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247746485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334044985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94796016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958801940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891847134"/>
                  </a:ext>
                </a:extLst>
              </a:tr>
              <a:tr h="24056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Bob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2211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016861980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662130056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861206908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653190984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200042761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98705634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041200527"/>
                  </a:ext>
                </a:extLst>
              </a:tr>
              <a:tr h="24056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Max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3905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889371192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4265729114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837997517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227419606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622868865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700406484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212923043"/>
                  </a:ext>
                </a:extLst>
              </a:tr>
              <a:tr h="24056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>
                          <a:effectLst/>
                        </a:rPr>
                        <a:t>Alice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61190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Bier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Wurst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Käse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Brot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Geld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1743526490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Besitz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340117428"/>
                  </a:ext>
                </a:extLst>
              </a:tr>
              <a:tr h="18794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Demand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720158850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Value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020505915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Trades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250394462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Diff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-3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 dirty="0">
                          <a:effectLst/>
                        </a:rPr>
                        <a:t>7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3" marR="4863" marT="4863" marB="0" anchor="b"/>
                </a:tc>
                <a:extLst>
                  <a:ext uri="{0D108BD9-81ED-4DB2-BD59-A6C34878D82A}">
                    <a16:rowId xmlns:a16="http://schemas.microsoft.com/office/drawing/2014/main" val="331438826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FBE5564-4676-17EB-9559-1C83B5674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95466"/>
              </p:ext>
            </p:extLst>
          </p:nvPr>
        </p:nvGraphicFramePr>
        <p:xfrm>
          <a:off x="1790373" y="5765834"/>
          <a:ext cx="48006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19465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0618266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290846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0717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491470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8385328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5713296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294587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Bier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Wurst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Käse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Brot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Gesamt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8791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Menge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58973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Demand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1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F9CDD-3440-D817-1FD7-1FA2CBE1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Ergebnisse – </a:t>
            </a:r>
            <a:r>
              <a:rPr lang="de-DE" dirty="0" err="1"/>
              <a:t>Exact</a:t>
            </a:r>
            <a:r>
              <a:rPr lang="de-DE" dirty="0"/>
              <a:t> Supply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20AFF-F4EB-87B2-2633-161150C1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894" y="1346670"/>
            <a:ext cx="6712233" cy="3997828"/>
          </a:xfrm>
        </p:spPr>
        <p:txBody>
          <a:bodyPr/>
          <a:lstStyle/>
          <a:p>
            <a:r>
              <a:rPr lang="de-DE" dirty="0"/>
              <a:t>Jede Auktion wurde wahrgenommen (zu allen wurde geboten)</a:t>
            </a:r>
          </a:p>
          <a:p>
            <a:r>
              <a:rPr lang="de-DE" dirty="0"/>
              <a:t>Kein Teilnehmer möchte noch etwas Verkaufen oder Kaufen</a:t>
            </a:r>
          </a:p>
          <a:p>
            <a:pPr lvl="1"/>
            <a:r>
              <a:rPr lang="de-DE" dirty="0"/>
              <a:t>Alle Bedürfnisse genau erfüllt</a:t>
            </a:r>
          </a:p>
          <a:p>
            <a:r>
              <a:rPr lang="de-DE" dirty="0"/>
              <a:t>Teilnehmer bieten sich Trotzdem hoch</a:t>
            </a:r>
          </a:p>
          <a:p>
            <a:pPr lvl="1"/>
            <a:r>
              <a:rPr lang="de-DE" dirty="0"/>
              <a:t>schnellster Teilnehmer gewinnt (bei dem gleichen Gegenstandswert)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DDAF3E-08F5-EEFB-F736-DBC2B9C0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1111458-84F3-CFBB-05F9-9E1BA9080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58" y="1144677"/>
            <a:ext cx="2366996" cy="969891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30FF67-2BD3-AF65-AB07-0B82ED39A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43" y="2410596"/>
            <a:ext cx="2562225" cy="1552575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E588CB5-1047-7D92-F7AE-F6F7C67B0208}"/>
              </a:ext>
            </a:extLst>
          </p:cNvPr>
          <p:cNvSpPr/>
          <p:nvPr/>
        </p:nvSpPr>
        <p:spPr>
          <a:xfrm>
            <a:off x="8381843" y="3463124"/>
            <a:ext cx="2001297" cy="185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A6F0494-2E80-348E-AC00-E1DE371533B3}"/>
              </a:ext>
            </a:extLst>
          </p:cNvPr>
          <p:cNvSpPr/>
          <p:nvPr/>
        </p:nvSpPr>
        <p:spPr>
          <a:xfrm>
            <a:off x="8381843" y="3777241"/>
            <a:ext cx="2562225" cy="185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E75929-87B4-36E1-1549-A95ABE9E2298}"/>
              </a:ext>
            </a:extLst>
          </p:cNvPr>
          <p:cNvSpPr txBox="1"/>
          <p:nvPr/>
        </p:nvSpPr>
        <p:spPr>
          <a:xfrm>
            <a:off x="8541015" y="396512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Schnellstes Gebot gewinnt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053ABD-57D0-13C9-FB38-7B448C475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06" y="4834510"/>
            <a:ext cx="3552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/>
          </p:nvPr>
        </p:nvSpPr>
        <p:spPr>
          <a:xfrm>
            <a:off x="1555163" y="2292002"/>
            <a:ext cx="4533194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 sz="6000" dirty="0"/>
              <a:t>Live Demo</a:t>
            </a:r>
            <a:br>
              <a:rPr lang="de-DE" sz="6000" dirty="0"/>
            </a:br>
            <a:r>
              <a:rPr lang="de-DE" sz="6000" dirty="0"/>
              <a:t>	</a:t>
            </a:r>
            <a:r>
              <a:rPr lang="de-DE" sz="2000" dirty="0"/>
              <a:t>Vorführen der </a:t>
            </a:r>
            <a:r>
              <a:rPr lang="de-DE" sz="2000" dirty="0" err="1"/>
              <a:t>Testcases</a:t>
            </a:r>
            <a:endParaRPr sz="6000" dirty="0"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500"/>
              <a:t>9</a:t>
            </a:fld>
            <a:endParaRPr sz="1500"/>
          </a:p>
        </p:txBody>
      </p:sp>
      <p:sp>
        <p:nvSpPr>
          <p:cNvPr id="416" name="Google Shape;416;p1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10.05.2022</a:t>
            </a:r>
            <a:endParaRPr/>
          </a:p>
        </p:txBody>
      </p:sp>
      <p:pic>
        <p:nvPicPr>
          <p:cNvPr id="417" name="Google Shape;417;p13" descr="Moni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1249" y="1711763"/>
            <a:ext cx="3435136" cy="3435136"/>
          </a:xfrm>
          <a:prstGeom prst="rect">
            <a:avLst/>
          </a:prstGeom>
          <a:noFill/>
          <a:ln w="9525" cap="flat" cmpd="sng">
            <a:solidFill>
              <a:srgbClr val="4F8F9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8" name="Google Shape;418;p13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Breitbild</PresentationFormat>
  <Paragraphs>933</Paragraphs>
  <Slides>9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Noto Sans Symbols</vt:lpstr>
      <vt:lpstr>Arial</vt:lpstr>
      <vt:lpstr>Calibri</vt:lpstr>
      <vt:lpstr>Madison</vt:lpstr>
      <vt:lpstr>Multiagentensystem – Testcases Nachtrag</vt:lpstr>
      <vt:lpstr>Zusätzliche Testfälle</vt:lpstr>
      <vt:lpstr>Testfall - Oversupply </vt:lpstr>
      <vt:lpstr>Ergebnisse - Oversupply</vt:lpstr>
      <vt:lpstr>Testfall - Undersupply</vt:lpstr>
      <vt:lpstr>Ergebnisse - Undersupply</vt:lpstr>
      <vt:lpstr>Testfall - Exact Supply</vt:lpstr>
      <vt:lpstr>Ergebnisse – Exact Supply</vt:lpstr>
      <vt:lpstr>Live Demo  Vorführen der 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Multiagentensystem – Testcases Nachtrag</dc:title>
  <dc:creator>Dennis Zimmer</dc:creator>
  <cp:lastModifiedBy>Dennis Zimmer</cp:lastModifiedBy>
  <cp:revision>4</cp:revision>
  <dcterms:created xsi:type="dcterms:W3CDTF">2022-06-18T13:14:27Z</dcterms:created>
  <dcterms:modified xsi:type="dcterms:W3CDTF">2022-06-20T14:38:19Z</dcterms:modified>
</cp:coreProperties>
</file>