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b6rNn/eTXyG/mmb7ilr4o/ch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8b990f33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8b990f333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28b990f333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b119e0796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12b119e079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ca8c5e58a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1ca8c5e5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b119e0796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2b119e079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8b664b2b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128b664b2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ca8c5e58a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11ca8c5e58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ca8c5e58a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11ca8c5e58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ca8c5e58a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1ca8c5e58a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ca8c5e58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11ca8c5e5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b119e0796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12b119e079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b119e0796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12b119e079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b119e0796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2b119e079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b119e0796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12b119e079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2c00dee72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12c00dee72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2be7a9dd7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12be7a9dd7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2be7a9dd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12be7a9dd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be7a9dd78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12be7a9dd7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be7a9dd78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g12be7a9dd7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0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 b="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7" name="Google Shape;27;p20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2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9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0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0"/>
          <p:cNvSpPr txBox="1">
            <a:spLocks noGrp="1"/>
          </p:cNvSpPr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 rot="5400000">
            <a:off x="3302436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dirty="0"/>
              <a:t>30.05.2022</a:t>
            </a:r>
            <a:endParaRPr dirty="0"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36" name="Google Shape;36;p21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2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1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2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55" name="Google Shape;55;p23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4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2200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2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3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2200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4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75" name="Google Shape;75;p25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7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7"/>
          <p:cNvSpPr txBox="1"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1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body" idx="2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8"/>
          <p:cNvSpPr>
            <a:spLocks noGrp="1"/>
          </p:cNvSpPr>
          <p:nvPr>
            <p:ph type="pic" idx="2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6" name="Google Shape;96;p28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179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30.05.2022</a:t>
            </a:r>
            <a:endParaRPr dirty="0"/>
          </a:p>
        </p:txBody>
      </p:sp>
      <p:sp>
        <p:nvSpPr>
          <p:cNvPr id="16" name="Google Shape;16;p19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8" name="Google Shape;18;p19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/>
          <p:nvPr/>
        </p:nvSpPr>
        <p:spPr>
          <a:xfrm>
            <a:off x="0" y="0"/>
            <a:ext cx="1218986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 rotWithShape="1">
          <a:blip r:embed="rId4">
            <a:alphaModFix amt="35000"/>
          </a:blip>
          <a:srcRect r="52445" b="-1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7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"/>
          <p:cNvSpPr txBox="1">
            <a:spLocks noGrp="1"/>
          </p:cNvSpPr>
          <p:nvPr>
            <p:ph type="ctrTitle"/>
          </p:nvPr>
        </p:nvSpPr>
        <p:spPr>
          <a:xfrm>
            <a:off x="2292053" y="3428998"/>
            <a:ext cx="8709305" cy="116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lang="de-DE" sz="4600"/>
              <a:t>Multiagentensystem - Auktion</a:t>
            </a:r>
            <a:endParaRPr/>
          </a:p>
        </p:txBody>
      </p:sp>
      <p:sp>
        <p:nvSpPr>
          <p:cNvPr id="130" name="Google Shape;130;p1"/>
          <p:cNvSpPr txBox="1">
            <a:spLocks noGrp="1"/>
          </p:cNvSpPr>
          <p:nvPr>
            <p:ph type="subTitle" idx="1"/>
          </p:nvPr>
        </p:nvSpPr>
        <p:spPr>
          <a:xfrm>
            <a:off x="5813783" y="4478751"/>
            <a:ext cx="5187575" cy="116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sz="2000"/>
              <a:t>Dennis Zimmer, Tim Uhlemann, Erik Damm, Sebastian Kirchner, Maximilian Hönig</a:t>
            </a:r>
            <a:endParaRPr/>
          </a:p>
        </p:txBody>
      </p:sp>
      <p:sp>
        <p:nvSpPr>
          <p:cNvPr id="131" name="Google Shape;131;p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8b990f333_0_2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Projekt: mas_auction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/>
              <a:t>Aufbau</a:t>
            </a:r>
            <a:endParaRPr sz="2000"/>
          </a:p>
        </p:txBody>
      </p:sp>
      <p:sp>
        <p:nvSpPr>
          <p:cNvPr id="252" name="Google Shape;252;g128b990f333_0_2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  <p:pic>
        <p:nvPicPr>
          <p:cNvPr id="253" name="Google Shape;253;g128b990f33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925" y="1885341"/>
            <a:ext cx="7958400" cy="455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Projekt: mas_auction</a:t>
            </a:r>
            <a:br>
              <a:rPr lang="de-DE"/>
            </a:br>
            <a:r>
              <a:rPr lang="de-DE" sz="2000"/>
              <a:t>Kernaspekte</a:t>
            </a:r>
            <a:r>
              <a:rPr lang="de-DE"/>
              <a:t> </a:t>
            </a:r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8" lvl="0" indent="-34448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Wichtige Funktionen erklären: </a:t>
            </a:r>
            <a:br>
              <a:rPr lang="de-DE"/>
            </a:br>
            <a:r>
              <a:rPr lang="de-DE"/>
              <a:t>Auktion anfragen</a:t>
            </a:r>
            <a:br>
              <a:rPr lang="de-DE"/>
            </a:br>
            <a:r>
              <a:rPr lang="de-DE"/>
              <a:t>Bieten</a:t>
            </a:r>
            <a:br>
              <a:rPr lang="de-DE"/>
            </a:br>
            <a:r>
              <a:rPr lang="de-DE"/>
              <a:t>Auktion schließen</a:t>
            </a:r>
            <a:br>
              <a:rPr lang="de-DE"/>
            </a:br>
            <a:r>
              <a:rPr lang="de-DE"/>
              <a:t>Handel</a:t>
            </a:r>
            <a:br>
              <a:rPr lang="de-DE"/>
            </a:br>
            <a:r>
              <a:rPr lang="de-DE"/>
              <a:t>Happiness evaluation</a:t>
            </a:r>
            <a:endParaRPr/>
          </a:p>
        </p:txBody>
      </p:sp>
      <p:sp>
        <p:nvSpPr>
          <p:cNvPr id="260" name="Google Shape;260;p10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b119e0796_0_7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Projekt: mas_auction</a:t>
            </a:r>
            <a:br>
              <a:rPr lang="de-DE"/>
            </a:br>
            <a:r>
              <a:rPr lang="de-DE" sz="2000"/>
              <a:t>Auktion anfragen</a:t>
            </a:r>
            <a:endParaRPr/>
          </a:p>
        </p:txBody>
      </p:sp>
      <p:sp>
        <p:nvSpPr>
          <p:cNvPr id="267" name="Google Shape;267;g12b119e0796_0_7"/>
          <p:cNvSpPr txBox="1">
            <a:spLocks noGrp="1"/>
          </p:cNvSpPr>
          <p:nvPr>
            <p:ph type="body" idx="1"/>
          </p:nvPr>
        </p:nvSpPr>
        <p:spPr>
          <a:xfrm>
            <a:off x="2773600" y="1660250"/>
            <a:ext cx="77964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+nextSeller(true): true &lt;- 	nextItemToSell(Item)</a:t>
            </a:r>
            <a:endParaRPr/>
          </a:p>
          <a:p>
            <a:pPr marL="34448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							!request_auction(Item,"SealedBid").</a:t>
            </a:r>
            <a:endParaRPr/>
          </a:p>
          <a:p>
            <a:pPr marL="34448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448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+!request_auction(Item,Type) &lt;-	</a:t>
            </a:r>
            <a:endParaRPr/>
          </a:p>
          <a:p>
            <a:pPr marL="182880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-nextSeller(true)									.send(auctioneer,tell,request(Item,Type)).</a:t>
            </a:r>
            <a:endParaRPr/>
          </a:p>
          <a:p>
            <a:pPr marL="34448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448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12b119e0796_0_7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269" name="Google Shape;269;g12b119e0796_0_7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ca8c5e58a_0_7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Projekt: mas_auction</a:t>
            </a:r>
            <a:br>
              <a:rPr lang="de-DE"/>
            </a:br>
            <a:r>
              <a:rPr lang="de-DE" sz="2000"/>
              <a:t>Bieten</a:t>
            </a:r>
            <a:endParaRPr/>
          </a:p>
        </p:txBody>
      </p:sp>
      <p:sp>
        <p:nvSpPr>
          <p:cNvPr id="275" name="Google Shape;275;g11ca8c5e58a_0_7"/>
          <p:cNvSpPr txBox="1">
            <a:spLocks noGrp="1"/>
          </p:cNvSpPr>
          <p:nvPr>
            <p:ph type="body" idx="1"/>
          </p:nvPr>
        </p:nvSpPr>
        <p:spPr>
          <a:xfrm>
            <a:off x="2773600" y="1660250"/>
            <a:ext cx="77964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314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+auction(Item,Type) : seller(false) &lt;- !bid(Item, Type).</a:t>
            </a:r>
            <a:endParaRPr/>
          </a:p>
          <a:p>
            <a:pPr marL="34448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14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+!bid(Item, Type) &lt;- 	bidMoney(Item, Type ,X)</a:t>
            </a:r>
            <a:endParaRPr/>
          </a:p>
          <a:p>
            <a:pPr marL="34448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				.send(auctioneer,tell,bid(X)).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11ca8c5e58a_0_7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277" name="Google Shape;277;g11ca8c5e58a_0_7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b119e0796_0_17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Projekt: mas_auction</a:t>
            </a:r>
            <a:br>
              <a:rPr lang="de-DE"/>
            </a:br>
            <a:r>
              <a:rPr lang="de-DE" sz="2000"/>
              <a:t>Bieten</a:t>
            </a:r>
            <a:endParaRPr/>
          </a:p>
        </p:txBody>
      </p:sp>
      <p:sp>
        <p:nvSpPr>
          <p:cNvPr id="283" name="Google Shape;283;g12b119e0796_0_17"/>
          <p:cNvSpPr txBox="1">
            <a:spLocks noGrp="1"/>
          </p:cNvSpPr>
          <p:nvPr>
            <p:ph type="body" idx="1"/>
          </p:nvPr>
        </p:nvSpPr>
        <p:spPr>
          <a:xfrm>
            <a:off x="2773600" y="1660250"/>
            <a:ext cx="77964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SealedBid: Bieten Value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English: Bieten hälfte Value, danach hochbieten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+highestBid(Value, CurrentItem, Ag) &lt;- !keepBidding(Value, CurrentItem, Ag).								</a:t>
            </a:r>
            <a:endParaRPr/>
          </a:p>
        </p:txBody>
      </p:sp>
      <p:sp>
        <p:nvSpPr>
          <p:cNvPr id="284" name="Google Shape;284;g12b119e0796_0_17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285" name="Google Shape;285;g12b119e0796_0_17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8b664b2be_0_0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Projekt: mas_auction</a:t>
            </a:r>
            <a:br>
              <a:rPr lang="de-DE"/>
            </a:br>
            <a:r>
              <a:rPr lang="de-DE" sz="2000"/>
              <a:t>Auktion schließen</a:t>
            </a:r>
            <a:endParaRPr/>
          </a:p>
        </p:txBody>
      </p:sp>
      <p:sp>
        <p:nvSpPr>
          <p:cNvPr id="291" name="Google Shape;291;g128b664b2be_0_0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7" lvl="0" indent="-33305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Auktionator nutzt broadcast: gewinnendes Gebot und gewinnender Teilnehmer</a:t>
            </a:r>
            <a:endParaRPr/>
          </a:p>
          <a:p>
            <a:pPr marL="344487" lvl="0" indent="-33305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Je nach Auktionstyp verschiedene schließ Bedingungen die in dazugehörigen Artefakten überprüft werden:</a:t>
            </a:r>
            <a:endParaRPr/>
          </a:p>
          <a:p>
            <a:pPr marL="795337" lvl="1" indent="-3381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Timer (separater Thread) für Englische Auktion</a:t>
            </a:r>
            <a:endParaRPr/>
          </a:p>
          <a:p>
            <a:pPr marL="795337" lvl="1" indent="-3381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Gebotszähler für Sealed-Bid und Vickrey Auktion</a:t>
            </a:r>
            <a:endParaRPr/>
          </a:p>
        </p:txBody>
      </p:sp>
      <p:sp>
        <p:nvSpPr>
          <p:cNvPr id="292" name="Google Shape;292;g128b664b2be_0_0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293" name="Google Shape;293;g128b664b2be_0_0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ca8c5e58a_0_16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Projekt: mas_auction</a:t>
            </a:r>
            <a:br>
              <a:rPr lang="de-DE"/>
            </a:br>
            <a:r>
              <a:rPr lang="de-DE" sz="2000"/>
              <a:t>Handeln</a:t>
            </a:r>
            <a:endParaRPr/>
          </a:p>
        </p:txBody>
      </p:sp>
      <p:sp>
        <p:nvSpPr>
          <p:cNvPr id="299" name="Google Shape;299;g11ca8c5e58a_0_16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7" lvl="0" indent="-33305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+result(WinAg,WinValue,Item): seller(true) &lt;- 	!calculateSeller(WinAg, WinValue, Item); -result(_,_,_)[source(_)].</a:t>
            </a:r>
            <a:endParaRPr/>
          </a:p>
          <a:p>
            <a:pPr marL="34448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4487" lvl="0" indent="-33305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calculateSeller: Nimmt das Geld entgegen und übergibt den entsprechenden Gegengenstand</a:t>
            </a:r>
            <a:endParaRPr/>
          </a:p>
        </p:txBody>
      </p:sp>
      <p:sp>
        <p:nvSpPr>
          <p:cNvPr id="300" name="Google Shape;300;g11ca8c5e58a_0_16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301" name="Google Shape;301;g11ca8c5e58a_0_16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ca8c5e58a_0_24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Projekt: mas_auction</a:t>
            </a:r>
            <a:br>
              <a:rPr lang="de-DE"/>
            </a:br>
            <a:r>
              <a:rPr lang="de-DE" sz="2000"/>
              <a:t>Handeln</a:t>
            </a:r>
            <a:endParaRPr/>
          </a:p>
        </p:txBody>
      </p:sp>
      <p:sp>
        <p:nvSpPr>
          <p:cNvPr id="307" name="Google Shape;307;g11ca8c5e58a_0_24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7" lvl="0" indent="-33305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+auctionWinner(Agent,WinValue,Item): true &lt;- !calculateBuyer(Agent, WinValue, Item).						 -acutionWinner(_,_,_)[source(_)].</a:t>
            </a:r>
            <a:endParaRPr/>
          </a:p>
          <a:p>
            <a:pPr marL="34448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4487" lvl="0" indent="-33305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calculateBuyer: Erhält den Gegenstand und übergibt dem Verkäufer den entsprechenden Betrag</a:t>
            </a:r>
            <a:endParaRPr/>
          </a:p>
        </p:txBody>
      </p:sp>
      <p:sp>
        <p:nvSpPr>
          <p:cNvPr id="308" name="Google Shape;308;g11ca8c5e58a_0_24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309" name="Google Shape;309;g11ca8c5e58a_0_24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ca8c5e58a_1_9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Projekt: mas_auction</a:t>
            </a:r>
            <a:br>
              <a:rPr lang="de-DE"/>
            </a:br>
            <a:r>
              <a:rPr lang="de-DE" sz="2000"/>
              <a:t>Happiness berechnen</a:t>
            </a:r>
            <a:endParaRPr/>
          </a:p>
        </p:txBody>
      </p:sp>
      <p:sp>
        <p:nvSpPr>
          <p:cNvPr id="315" name="Google Shape;315;g11ca8c5e58a_1_9"/>
          <p:cNvSpPr txBox="1">
            <a:spLocks noGrp="1"/>
          </p:cNvSpPr>
          <p:nvPr>
            <p:ph type="body" idx="1"/>
          </p:nvPr>
        </p:nvSpPr>
        <p:spPr>
          <a:xfrm>
            <a:off x="2773600" y="1660250"/>
            <a:ext cx="77964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>
                <a:solidFill>
                  <a:srgbClr val="00B050"/>
                </a:solidFill>
              </a:rPr>
              <a:t>v </a:t>
            </a:r>
            <a:r>
              <a:rPr lang="de-DE"/>
              <a:t>= value</a:t>
            </a: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>
                <a:solidFill>
                  <a:srgbClr val="00B050"/>
                </a:solidFill>
              </a:rPr>
              <a:t>inv </a:t>
            </a:r>
            <a:r>
              <a:rPr lang="de-DE"/>
              <a:t>= inventory </a:t>
            </a: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>
                <a:solidFill>
                  <a:srgbClr val="00B050"/>
                </a:solidFill>
              </a:rPr>
              <a:t>d </a:t>
            </a:r>
            <a:r>
              <a:rPr lang="de-DE"/>
              <a:t>= demand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Happiness(ov) = </a:t>
            </a:r>
            <a:r>
              <a:rPr lang="de-DE">
                <a:solidFill>
                  <a:srgbClr val="00B050"/>
                </a:solidFill>
              </a:rPr>
              <a:t>v</a:t>
            </a:r>
            <a:r>
              <a:rPr lang="de-DE" baseline="-25000">
                <a:solidFill>
                  <a:srgbClr val="00B050"/>
                </a:solidFill>
              </a:rPr>
              <a:t>i </a:t>
            </a:r>
            <a:r>
              <a:rPr lang="de-DE"/>
              <a:t>* </a:t>
            </a:r>
            <a:r>
              <a:rPr lang="de-DE">
                <a:solidFill>
                  <a:srgbClr val="00B050"/>
                </a:solidFill>
              </a:rPr>
              <a:t>min(inv/d</a:t>
            </a:r>
            <a:r>
              <a:rPr lang="de-DE" baseline="-25000">
                <a:solidFill>
                  <a:srgbClr val="00B050"/>
                </a:solidFill>
              </a:rPr>
              <a:t>i</a:t>
            </a:r>
            <a:r>
              <a:rPr lang="de-DE">
                <a:solidFill>
                  <a:srgbClr val="00B050"/>
                </a:solidFill>
              </a:rPr>
              <a:t>)</a:t>
            </a:r>
            <a:r>
              <a:rPr lang="de-DE"/>
              <a:t> + </a:t>
            </a:r>
            <a:r>
              <a:rPr lang="de-DE">
                <a:solidFill>
                  <a:srgbClr val="00B050"/>
                </a:solidFill>
              </a:rPr>
              <a:t>v</a:t>
            </a:r>
            <a:r>
              <a:rPr lang="de-DE" baseline="-25000">
                <a:solidFill>
                  <a:srgbClr val="00B050"/>
                </a:solidFill>
              </a:rPr>
              <a:t>i</a:t>
            </a:r>
            <a:r>
              <a:rPr lang="de-DE">
                <a:solidFill>
                  <a:srgbClr val="00B050"/>
                </a:solidFill>
              </a:rPr>
              <a:t> </a:t>
            </a:r>
            <a:r>
              <a:rPr lang="de-DE"/>
              <a:t>* </a:t>
            </a:r>
            <a:r>
              <a:rPr lang="de-DE">
                <a:solidFill>
                  <a:srgbClr val="00B050"/>
                </a:solidFill>
              </a:rPr>
              <a:t>min(inv/d</a:t>
            </a:r>
            <a:r>
              <a:rPr lang="de-DE" baseline="-25000">
                <a:solidFill>
                  <a:srgbClr val="00B050"/>
                </a:solidFill>
              </a:rPr>
              <a:t>i</a:t>
            </a:r>
            <a:r>
              <a:rPr lang="de-DE">
                <a:solidFill>
                  <a:srgbClr val="00B050"/>
                </a:solidFill>
              </a:rPr>
              <a:t>) </a:t>
            </a:r>
            <a:endParaRPr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de-DE"/>
              <a:t>Does money increase happiness?	</a:t>
            </a:r>
            <a:r>
              <a:rPr lang="de-DE" sz="2850"/>
              <a:t>	</a:t>
            </a:r>
            <a:r>
              <a:rPr lang="de-DE"/>
              <a:t>						</a:t>
            </a:r>
            <a:endParaRPr/>
          </a:p>
        </p:txBody>
      </p:sp>
      <p:sp>
        <p:nvSpPr>
          <p:cNvPr id="316" name="Google Shape;316;g11ca8c5e58a_1_9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317" name="Google Shape;317;g11ca8c5e58a_1_9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18</a:t>
            </a:fld>
            <a:endParaRPr/>
          </a:p>
        </p:txBody>
      </p:sp>
      <p:pic>
        <p:nvPicPr>
          <p:cNvPr id="318" name="Google Shape;318;g11ca8c5e58a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322" y="808047"/>
            <a:ext cx="2557678" cy="9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ca8c5e58a_1_0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Projekt: mas_auction</a:t>
            </a:r>
            <a:br>
              <a:rPr lang="de-DE"/>
            </a:br>
            <a:r>
              <a:rPr lang="de-DE" sz="2000"/>
              <a:t>Happiness berechnen</a:t>
            </a:r>
            <a:endParaRPr/>
          </a:p>
        </p:txBody>
      </p:sp>
      <p:sp>
        <p:nvSpPr>
          <p:cNvPr id="324" name="Google Shape;324;g11ca8c5e58a_1_0"/>
          <p:cNvSpPr txBox="1">
            <a:spLocks noGrp="1"/>
          </p:cNvSpPr>
          <p:nvPr>
            <p:ph type="body" idx="1"/>
          </p:nvPr>
        </p:nvSpPr>
        <p:spPr>
          <a:xfrm>
            <a:off x="2773600" y="1660250"/>
            <a:ext cx="7796400" cy="438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2008"/>
          </a:p>
          <a:p>
            <a:pPr marL="457200" lvl="0" indent="-356155" algn="l" rtl="0">
              <a:spcBef>
                <a:spcPts val="0"/>
              </a:spcBef>
              <a:spcAft>
                <a:spcPts val="0"/>
              </a:spcAft>
              <a:buSzPts val="2009"/>
              <a:buChar char="▪"/>
            </a:pPr>
            <a:r>
              <a:rPr lang="de-DE" sz="2008"/>
              <a:t>private float calcHappiness() {</a:t>
            </a:r>
            <a:endParaRPr sz="2008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de-DE" sz="2008"/>
              <a:t>		int </a:t>
            </a:r>
            <a:r>
              <a:rPr lang="de-DE" sz="2008">
                <a:solidFill>
                  <a:srgbClr val="00B050"/>
                </a:solidFill>
              </a:rPr>
              <a:t>item</a:t>
            </a:r>
            <a:r>
              <a:rPr lang="de-DE" sz="2008"/>
              <a:t>Happiness = calcItemHappiness("</a:t>
            </a:r>
            <a:r>
              <a:rPr lang="de-DE" sz="2008">
                <a:solidFill>
                  <a:srgbClr val="00B050"/>
                </a:solidFill>
              </a:rPr>
              <a:t>item</a:t>
            </a:r>
            <a:r>
              <a:rPr lang="de-DE" sz="2008"/>
              <a:t>");</a:t>
            </a:r>
            <a:endParaRPr sz="2008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de-DE" sz="2008"/>
              <a:t>	</a:t>
            </a:r>
            <a:endParaRPr sz="2008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de-DE" sz="2008"/>
              <a:t>		float money = getObsProperty("Geld").intValue();</a:t>
            </a:r>
            <a:endParaRPr sz="2008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2008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de-DE" sz="2008"/>
              <a:t>		return</a:t>
            </a:r>
            <a:r>
              <a:rPr lang="de-DE" sz="2008">
                <a:solidFill>
                  <a:srgbClr val="00B050"/>
                </a:solidFill>
              </a:rPr>
              <a:t> item</a:t>
            </a:r>
            <a:r>
              <a:rPr lang="de-DE" sz="2008"/>
              <a:t>Happiness + </a:t>
            </a:r>
            <a:r>
              <a:rPr lang="de-DE" sz="2008">
                <a:solidFill>
                  <a:srgbClr val="00B050"/>
                </a:solidFill>
              </a:rPr>
              <a:t>item</a:t>
            </a:r>
            <a:r>
              <a:rPr lang="de-DE" sz="2008"/>
              <a:t>Happiness + </a:t>
            </a:r>
            <a:r>
              <a:rPr lang="de-DE" sz="2008">
                <a:solidFill>
                  <a:srgbClr val="00B050"/>
                </a:solidFill>
              </a:rPr>
              <a:t>item</a:t>
            </a:r>
            <a:r>
              <a:rPr lang="de-DE" sz="2008"/>
              <a:t>Happiness + </a:t>
            </a:r>
            <a:r>
              <a:rPr lang="de-DE" sz="2008">
                <a:solidFill>
                  <a:srgbClr val="00B050"/>
                </a:solidFill>
              </a:rPr>
              <a:t>item</a:t>
            </a:r>
            <a:r>
              <a:rPr lang="de-DE" sz="2008"/>
              <a:t>Happiness + (money / 2);</a:t>
            </a:r>
            <a:endParaRPr sz="2008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de-DE" sz="2008"/>
              <a:t>	}</a:t>
            </a:r>
            <a:endParaRPr sz="200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de-DE" sz="1550">
                <a:solidFill>
                  <a:srgbClr val="00B050"/>
                </a:solidFill>
              </a:rPr>
              <a:t>item </a:t>
            </a:r>
            <a:r>
              <a:rPr lang="de-DE" sz="1550"/>
              <a:t> = {Bier; Brot; Wurst; Käse}</a:t>
            </a:r>
            <a:endParaRPr sz="1550"/>
          </a:p>
        </p:txBody>
      </p:sp>
      <p:sp>
        <p:nvSpPr>
          <p:cNvPr id="325" name="Google Shape;325;g11ca8c5e58a_1_0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326" name="Google Shape;326;g11ca8c5e58a_1_0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Gliederung</a:t>
            </a:r>
            <a:endParaRPr/>
          </a:p>
        </p:txBody>
      </p:sp>
      <p:grpSp>
        <p:nvGrpSpPr>
          <p:cNvPr id="139" name="Google Shape;139;p2"/>
          <p:cNvGrpSpPr/>
          <p:nvPr/>
        </p:nvGrpSpPr>
        <p:grpSpPr>
          <a:xfrm>
            <a:off x="-4073357" y="1037756"/>
            <a:ext cx="12923321" cy="5985847"/>
            <a:chOff x="-5026206" y="-770063"/>
            <a:chExt cx="12923321" cy="5985847"/>
          </a:xfrm>
        </p:grpSpPr>
        <p:sp>
          <p:nvSpPr>
            <p:cNvPr id="140" name="Google Shape;140;p2"/>
            <p:cNvSpPr/>
            <p:nvPr/>
          </p:nvSpPr>
          <p:spPr>
            <a:xfrm>
              <a:off x="-5026206" y="-770063"/>
              <a:ext cx="5985847" cy="5985847"/>
            </a:xfrm>
            <a:prstGeom prst="blockArc">
              <a:avLst>
                <a:gd name="adj1" fmla="val 18900000"/>
                <a:gd name="adj2" fmla="val 2700000"/>
                <a:gd name="adj3" fmla="val 361"/>
              </a:avLst>
            </a:prstGeom>
            <a:noFill/>
            <a:ln w="15875" cap="flat" cmpd="sng">
              <a:solidFill>
                <a:srgbClr val="182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19811" y="277768"/>
              <a:ext cx="7477304" cy="5558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419811" y="277768"/>
              <a:ext cx="7477304" cy="555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1225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None/>
              </a:pPr>
              <a:r>
                <a:rPr lang="de-DE" sz="3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JaCaMo &amp; Allgemeines Vorgehen</a:t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72378" y="208281"/>
              <a:ext cx="694866" cy="694866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18147" y="1111341"/>
              <a:ext cx="7078967" cy="5558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818147" y="1111341"/>
              <a:ext cx="7078967" cy="555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1225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None/>
              </a:pPr>
              <a:r>
                <a:rPr lang="de-DE" sz="3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Projekt: mas_auction</a:t>
              </a:r>
              <a:endPara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70714" y="1041854"/>
              <a:ext cx="694866" cy="694866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940405" y="1944913"/>
              <a:ext cx="6956710" cy="5558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940405" y="1944913"/>
              <a:ext cx="6956710" cy="555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1225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None/>
              </a:pPr>
              <a:r>
                <a:rPr lang="de-DE" sz="3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Live Demo &amp; Testcases</a:t>
              </a:r>
              <a:endPara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92972" y="1875426"/>
              <a:ext cx="694866" cy="694866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818147" y="2778486"/>
              <a:ext cx="7078967" cy="5558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818147" y="2778486"/>
              <a:ext cx="7078967" cy="555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1225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None/>
              </a:pPr>
              <a:r>
                <a:rPr lang="de-DE" sz="3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70714" y="2708999"/>
              <a:ext cx="694866" cy="694866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19811" y="3612058"/>
              <a:ext cx="7477304" cy="5558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 txBox="1"/>
            <p:nvPr/>
          </p:nvSpPr>
          <p:spPr>
            <a:xfrm>
              <a:off x="419811" y="3612058"/>
              <a:ext cx="7477304" cy="555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1225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None/>
              </a:pPr>
              <a:r>
                <a:rPr lang="de-DE" sz="3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Ausblick, Fazit &amp; Review zu JaCaMo</a:t>
              </a:r>
              <a:endPara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72378" y="3542571"/>
              <a:ext cx="694866" cy="694866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2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11"/>
          <p:cNvGrpSpPr/>
          <p:nvPr/>
        </p:nvGrpSpPr>
        <p:grpSpPr>
          <a:xfrm>
            <a:off x="-5328739" y="-233223"/>
            <a:ext cx="16513474" cy="7466998"/>
            <a:chOff x="-6273042" y="-959615"/>
            <a:chExt cx="16513474" cy="7466998"/>
          </a:xfrm>
        </p:grpSpPr>
        <p:sp>
          <p:nvSpPr>
            <p:cNvPr id="333" name="Google Shape;333;p11"/>
            <p:cNvSpPr/>
            <p:nvPr/>
          </p:nvSpPr>
          <p:spPr>
            <a:xfrm>
              <a:off x="-6273042" y="-959615"/>
              <a:ext cx="7466998" cy="7466998"/>
            </a:xfrm>
            <a:prstGeom prst="blockArc">
              <a:avLst>
                <a:gd name="adj1" fmla="val 18900000"/>
                <a:gd name="adj2" fmla="val 2700000"/>
                <a:gd name="adj3" fmla="val 289"/>
              </a:avLst>
            </a:prstGeom>
            <a:noFill/>
            <a:ln w="15875" cap="flat" cmpd="sng">
              <a:solidFill>
                <a:srgbClr val="182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521647" y="346624"/>
              <a:ext cx="9718785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 txBox="1"/>
            <p:nvPr/>
          </p:nvSpPr>
          <p:spPr>
            <a:xfrm>
              <a:off x="521647" y="346624"/>
              <a:ext cx="971878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JaCaMo &amp; Allgemeines Vorgehen</a:t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88089" y="259912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1018727" y="1386830"/>
              <a:ext cx="9221705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 txBox="1"/>
            <p:nvPr/>
          </p:nvSpPr>
          <p:spPr>
            <a:xfrm>
              <a:off x="1018727" y="1386830"/>
              <a:ext cx="922170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Projekt: mas_auction</a:t>
              </a:r>
              <a:endPara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585169" y="1300119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1171290" y="2427037"/>
              <a:ext cx="9069142" cy="693692"/>
            </a:xfrm>
            <a:prstGeom prst="rect">
              <a:avLst/>
            </a:prstGeom>
            <a:solidFill>
              <a:srgbClr val="92D050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1"/>
            <p:cNvSpPr txBox="1"/>
            <p:nvPr/>
          </p:nvSpPr>
          <p:spPr>
            <a:xfrm>
              <a:off x="1171290" y="2427037"/>
              <a:ext cx="9069142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Live Demo &amp; Testcases</a:t>
              </a:r>
              <a:endPara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737732" y="2340325"/>
              <a:ext cx="867115" cy="867115"/>
            </a:xfrm>
            <a:prstGeom prst="ellipse">
              <a:avLst/>
            </a:prstGeom>
            <a:solidFill>
              <a:srgbClr val="00B050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1018727" y="3467243"/>
              <a:ext cx="9221705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 txBox="1"/>
            <p:nvPr/>
          </p:nvSpPr>
          <p:spPr>
            <a:xfrm>
              <a:off x="1018727" y="3467243"/>
              <a:ext cx="922170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585169" y="3380531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21647" y="4507449"/>
              <a:ext cx="9718785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 txBox="1"/>
            <p:nvPr/>
          </p:nvSpPr>
          <p:spPr>
            <a:xfrm>
              <a:off x="521647" y="4507449"/>
              <a:ext cx="971878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Ausblick, Fazit &amp; Review zu JaCaMo</a:t>
              </a:r>
              <a:endPara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8089" y="4420738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11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350" name="Google Shape;350;p11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Testen des Systems</a:t>
            </a:r>
            <a:endParaRPr/>
          </a:p>
        </p:txBody>
      </p:sp>
      <p:sp>
        <p:nvSpPr>
          <p:cNvPr id="356" name="Google Shape;356;p12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7" lvl="0" indent="-3444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Nichtdeterministisches System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4487" lvl="0" indent="-33305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Wie testen?</a:t>
            </a:r>
            <a:endParaRPr/>
          </a:p>
          <a:p>
            <a:pPr marL="34448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4487" lvl="0" indent="-33305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Deterministischer Testcase</a:t>
            </a:r>
            <a:endParaRPr/>
          </a:p>
          <a:p>
            <a:pPr marL="34448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4487" lvl="0" indent="-33305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Nichtdeterministischer Testcase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2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358" name="Google Shape;358;p12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b119e0796_0_25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Testcase deterministisch</a:t>
            </a:r>
            <a:endParaRPr/>
          </a:p>
        </p:txBody>
      </p:sp>
      <p:sp>
        <p:nvSpPr>
          <p:cNvPr id="364" name="Google Shape;364;g12b119e0796_0_25"/>
          <p:cNvSpPr txBox="1">
            <a:spLocks noGrp="1"/>
          </p:cNvSpPr>
          <p:nvPr>
            <p:ph type="body" idx="1"/>
          </p:nvPr>
        </p:nvSpPr>
        <p:spPr>
          <a:xfrm>
            <a:off x="1947950" y="5405275"/>
            <a:ext cx="86220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400"/>
              <a:t>Jeder erfüllt seinen Demand</a:t>
            </a:r>
            <a:endParaRPr sz="64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400"/>
              <a:t>Jeder verkauft sein Item</a:t>
            </a:r>
            <a:endParaRPr sz="64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400"/>
              <a:t>Jeder hat Happiness von 1.5</a:t>
            </a:r>
            <a:endParaRPr sz="64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12b119e0796_0_25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366" name="Google Shape;366;g12b119e0796_0_25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22</a:t>
            </a:fld>
            <a:endParaRPr/>
          </a:p>
        </p:txBody>
      </p:sp>
      <p:pic>
        <p:nvPicPr>
          <p:cNvPr id="367" name="Google Shape;367;g12b119e079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950" y="1483175"/>
            <a:ext cx="7657300" cy="35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b119e0796_0_33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Testcase deterministisch Ergebnis</a:t>
            </a:r>
            <a:endParaRPr/>
          </a:p>
        </p:txBody>
      </p:sp>
      <p:sp>
        <p:nvSpPr>
          <p:cNvPr id="373" name="Google Shape;373;g12b119e0796_0_33"/>
          <p:cNvSpPr txBox="1">
            <a:spLocks noGrp="1"/>
          </p:cNvSpPr>
          <p:nvPr>
            <p:ph type="body" idx="1"/>
          </p:nvPr>
        </p:nvSpPr>
        <p:spPr>
          <a:xfrm>
            <a:off x="2773600" y="1885407"/>
            <a:ext cx="77964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96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12b119e0796_0_33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375" name="Google Shape;375;g12b119e0796_0_33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23</a:t>
            </a:fld>
            <a:endParaRPr/>
          </a:p>
        </p:txBody>
      </p:sp>
      <p:pic>
        <p:nvPicPr>
          <p:cNvPr id="376" name="Google Shape;376;g12b119e0796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589" y="2334741"/>
            <a:ext cx="6019875" cy="11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b119e0796_0_50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Testcase nichtdeterministisch</a:t>
            </a:r>
            <a:endParaRPr/>
          </a:p>
        </p:txBody>
      </p:sp>
      <p:sp>
        <p:nvSpPr>
          <p:cNvPr id="382" name="Google Shape;382;g12b119e0796_0_50"/>
          <p:cNvSpPr txBox="1">
            <a:spLocks noGrp="1"/>
          </p:cNvSpPr>
          <p:nvPr>
            <p:ph type="body" idx="1"/>
          </p:nvPr>
        </p:nvSpPr>
        <p:spPr>
          <a:xfrm>
            <a:off x="2773600" y="1885407"/>
            <a:ext cx="77964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96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12b119e0796_0_50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384" name="Google Shape;384;g12b119e0796_0_50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24</a:t>
            </a:fld>
            <a:endParaRPr/>
          </a:p>
        </p:txBody>
      </p:sp>
      <p:pic>
        <p:nvPicPr>
          <p:cNvPr id="385" name="Google Shape;385;g12b119e0796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600" y="1885354"/>
            <a:ext cx="7058576" cy="32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b119e0796_0_42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Testcase nichtdeterministisch Ergebnis</a:t>
            </a:r>
            <a:endParaRPr/>
          </a:p>
        </p:txBody>
      </p:sp>
      <p:sp>
        <p:nvSpPr>
          <p:cNvPr id="391" name="Google Shape;391;g12b119e0796_0_42"/>
          <p:cNvSpPr txBox="1">
            <a:spLocks noGrp="1"/>
          </p:cNvSpPr>
          <p:nvPr>
            <p:ph type="body" idx="1"/>
          </p:nvPr>
        </p:nvSpPr>
        <p:spPr>
          <a:xfrm>
            <a:off x="2773600" y="1885407"/>
            <a:ext cx="77964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96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12b119e0796_0_42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393" name="Google Shape;393;g12b119e0796_0_42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25</a:t>
            </a:fld>
            <a:endParaRPr/>
          </a:p>
        </p:txBody>
      </p:sp>
      <p:pic>
        <p:nvPicPr>
          <p:cNvPr id="394" name="Google Shape;394;g12b119e0796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687" y="1674442"/>
            <a:ext cx="5618413" cy="10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12b119e0796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686" y="2957343"/>
            <a:ext cx="5618425" cy="10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12b119e0796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3686" y="4190518"/>
            <a:ext cx="5618425" cy="10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3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3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3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3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3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2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3"/>
          <p:cNvSpPr/>
          <p:nvPr/>
        </p:nvSpPr>
        <p:spPr>
          <a:xfrm>
            <a:off x="0" y="0"/>
            <a:ext cx="12189867" cy="6855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3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3"/>
          <p:cNvSpPr txBox="1">
            <a:spLocks noGrp="1"/>
          </p:cNvSpPr>
          <p:nvPr>
            <p:ph type="title"/>
          </p:nvPr>
        </p:nvSpPr>
        <p:spPr>
          <a:xfrm>
            <a:off x="1555163" y="2292002"/>
            <a:ext cx="4533194" cy="226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de-DE" sz="6000"/>
              <a:t>Live Demo</a:t>
            </a:r>
            <a:br>
              <a:rPr lang="de-DE" sz="6000"/>
            </a:br>
            <a:r>
              <a:rPr lang="de-DE" sz="6000"/>
              <a:t>	</a:t>
            </a:r>
            <a:r>
              <a:rPr lang="de-DE" sz="2000"/>
              <a:t>Vorführen des Systems anhand der Testcases</a:t>
            </a:r>
            <a:endParaRPr sz="6000"/>
          </a:p>
        </p:txBody>
      </p:sp>
      <p:sp>
        <p:nvSpPr>
          <p:cNvPr id="415" name="Google Shape;415;p13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500"/>
              <a:t>26</a:t>
            </a:fld>
            <a:endParaRPr sz="1500"/>
          </a:p>
        </p:txBody>
      </p:sp>
      <p:sp>
        <p:nvSpPr>
          <p:cNvPr id="416" name="Google Shape;416;p13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pic>
        <p:nvPicPr>
          <p:cNvPr id="417" name="Google Shape;417;p13" descr="Monit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1249" y="1711763"/>
            <a:ext cx="3435136" cy="3435136"/>
          </a:xfrm>
          <a:prstGeom prst="rect">
            <a:avLst/>
          </a:prstGeom>
          <a:noFill/>
          <a:ln w="9525" cap="flat" cmpd="sng">
            <a:solidFill>
              <a:srgbClr val="4F8F9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8" name="Google Shape;418;p13"/>
          <p:cNvSpPr/>
          <p:nvPr/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4"/>
          <p:cNvGrpSpPr/>
          <p:nvPr/>
        </p:nvGrpSpPr>
        <p:grpSpPr>
          <a:xfrm>
            <a:off x="-5328739" y="-233223"/>
            <a:ext cx="16513474" cy="7466998"/>
            <a:chOff x="-6273042" y="-959615"/>
            <a:chExt cx="16513474" cy="7466998"/>
          </a:xfrm>
        </p:grpSpPr>
        <p:sp>
          <p:nvSpPr>
            <p:cNvPr id="425" name="Google Shape;425;p14"/>
            <p:cNvSpPr/>
            <p:nvPr/>
          </p:nvSpPr>
          <p:spPr>
            <a:xfrm>
              <a:off x="-6273042" y="-959615"/>
              <a:ext cx="7466998" cy="7466998"/>
            </a:xfrm>
            <a:prstGeom prst="blockArc">
              <a:avLst>
                <a:gd name="adj1" fmla="val 18900000"/>
                <a:gd name="adj2" fmla="val 2700000"/>
                <a:gd name="adj3" fmla="val 289"/>
              </a:avLst>
            </a:prstGeom>
            <a:noFill/>
            <a:ln w="15875" cap="flat" cmpd="sng">
              <a:solidFill>
                <a:srgbClr val="182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521647" y="346624"/>
              <a:ext cx="9718785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 txBox="1"/>
            <p:nvPr/>
          </p:nvSpPr>
          <p:spPr>
            <a:xfrm>
              <a:off x="521647" y="346624"/>
              <a:ext cx="971878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JaCaMo &amp; Allgemeines Vorgehen</a:t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88089" y="259912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1018727" y="1386830"/>
              <a:ext cx="9221705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4"/>
            <p:cNvSpPr txBox="1"/>
            <p:nvPr/>
          </p:nvSpPr>
          <p:spPr>
            <a:xfrm>
              <a:off x="1018727" y="1386830"/>
              <a:ext cx="922170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Projekt: mas_auction</a:t>
              </a:r>
              <a:endPara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585169" y="1300119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1171290" y="2427037"/>
              <a:ext cx="9069142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4"/>
            <p:cNvSpPr txBox="1"/>
            <p:nvPr/>
          </p:nvSpPr>
          <p:spPr>
            <a:xfrm>
              <a:off x="1171290" y="2427037"/>
              <a:ext cx="9069142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Live Demo &amp; Testcases</a:t>
              </a:r>
              <a:endPara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737732" y="2340325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1018727" y="3467243"/>
              <a:ext cx="9221705" cy="693692"/>
            </a:xfrm>
            <a:prstGeom prst="rect">
              <a:avLst/>
            </a:prstGeom>
            <a:solidFill>
              <a:srgbClr val="92D050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 txBox="1"/>
            <p:nvPr/>
          </p:nvSpPr>
          <p:spPr>
            <a:xfrm>
              <a:off x="1018727" y="3467243"/>
              <a:ext cx="922170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585169" y="3380531"/>
              <a:ext cx="867115" cy="867115"/>
            </a:xfrm>
            <a:prstGeom prst="ellipse">
              <a:avLst/>
            </a:prstGeom>
            <a:solidFill>
              <a:srgbClr val="00B050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521647" y="4507449"/>
              <a:ext cx="9718785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 txBox="1"/>
            <p:nvPr/>
          </p:nvSpPr>
          <p:spPr>
            <a:xfrm>
              <a:off x="521647" y="4507449"/>
              <a:ext cx="971878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Ausblick, Fazit &amp; Review zu JaCaMo</a:t>
              </a:r>
              <a:endPara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88089" y="4420738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14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442" name="Google Shape;442;p14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c00dee720_1_0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Evaluation</a:t>
            </a:r>
            <a:endParaRPr/>
          </a:p>
        </p:txBody>
      </p:sp>
      <p:sp>
        <p:nvSpPr>
          <p:cNvPr id="448" name="Google Shape;448;g12c00dee720_1_0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7" lvl="0" indent="-36163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Anforderungen:</a:t>
            </a:r>
            <a:endParaRPr/>
          </a:p>
          <a:p>
            <a:pPr marL="795337" lvl="1" indent="-338137" algn="l" rtl="0"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Dynamische Anzahl an Agenten</a:t>
            </a:r>
            <a:endParaRPr/>
          </a:p>
          <a:p>
            <a:pPr marL="795337" lvl="1" indent="-338137" algn="l" rtl="0"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Support verschiedener Auktionsarten</a:t>
            </a:r>
            <a:endParaRPr/>
          </a:p>
          <a:p>
            <a:pPr marL="795337" lvl="1" indent="-338137" algn="l" rtl="0"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Beenden der Simulation wenn keine Änderung mehr stattfindet</a:t>
            </a:r>
            <a:endParaRPr/>
          </a:p>
          <a:p>
            <a:pPr marL="795337" lvl="1" indent="-338137" algn="l" rtl="0"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Auswertung des Simulationsergebnisses in Form einer „Happiness Funktion“</a:t>
            </a:r>
            <a:endParaRPr/>
          </a:p>
        </p:txBody>
      </p:sp>
      <p:sp>
        <p:nvSpPr>
          <p:cNvPr id="449" name="Google Shape;449;g12c00dee720_1_0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450" name="Google Shape;450;g12c00dee720_1_0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28</a:t>
            </a:fld>
            <a:endParaRPr/>
          </a:p>
        </p:txBody>
      </p:sp>
      <p:sp>
        <p:nvSpPr>
          <p:cNvPr id="451" name="Google Shape;451;g12c00dee720_1_0"/>
          <p:cNvSpPr/>
          <p:nvPr/>
        </p:nvSpPr>
        <p:spPr>
          <a:xfrm>
            <a:off x="7683150" y="3747150"/>
            <a:ext cx="351300" cy="351300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12c00dee720_1_0"/>
          <p:cNvSpPr/>
          <p:nvPr/>
        </p:nvSpPr>
        <p:spPr>
          <a:xfrm>
            <a:off x="10218700" y="4180700"/>
            <a:ext cx="351300" cy="351300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12c00dee720_1_0"/>
          <p:cNvSpPr/>
          <p:nvPr/>
        </p:nvSpPr>
        <p:spPr>
          <a:xfrm>
            <a:off x="4925425" y="4985750"/>
            <a:ext cx="351300" cy="351300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12c00dee720_1_0"/>
          <p:cNvSpPr/>
          <p:nvPr/>
        </p:nvSpPr>
        <p:spPr>
          <a:xfrm>
            <a:off x="7209425" y="3263325"/>
            <a:ext cx="351300" cy="3513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2be7a9dd78_0_7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Evaluation</a:t>
            </a:r>
            <a:endParaRPr/>
          </a:p>
        </p:txBody>
      </p:sp>
      <p:sp>
        <p:nvSpPr>
          <p:cNvPr id="460" name="Google Shape;460;g12be7a9dd78_0_7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7" lvl="0" indent="-36163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Weitere Verbesserungsmöglichkeiten:</a:t>
            </a:r>
            <a:endParaRPr/>
          </a:p>
          <a:p>
            <a:pPr marL="795337" lvl="1" indent="-35356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Letzter Auktionstyp (Dutch-Auction)</a:t>
            </a:r>
            <a:endParaRPr/>
          </a:p>
          <a:p>
            <a:pPr marL="795337" lvl="1" indent="-35356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UI um zur Laufzeit Agenten Hinzuzufügen</a:t>
            </a:r>
            <a:endParaRPr/>
          </a:p>
          <a:p>
            <a:pPr marL="795337" lvl="1" indent="-35356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UI zum eingeben der Startwerte eines Inventars oder config.csv</a:t>
            </a:r>
            <a:endParaRPr/>
          </a:p>
          <a:p>
            <a:pPr marL="795337" lvl="1" indent="-35356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Diversere Agenten-Voraussetzungen</a:t>
            </a:r>
            <a:endParaRPr/>
          </a:p>
        </p:txBody>
      </p:sp>
      <p:sp>
        <p:nvSpPr>
          <p:cNvPr id="461" name="Google Shape;461;g12be7a9dd78_0_7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462" name="Google Shape;462;g12be7a9dd78_0_7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 cap="none"/>
              <a:t>JaCaMo</a:t>
            </a:r>
            <a:endParaRPr cap="none"/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8" lvl="0" indent="-34448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JaCaMo (Boissier et al.) ist ein Multiagentenframework</a:t>
            </a:r>
            <a:endParaRPr/>
          </a:p>
          <a:p>
            <a:pPr marL="344488" lvl="0" indent="-3444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Zusammensetzung aus Jason, CArtAgO und Moise</a:t>
            </a:r>
            <a:endParaRPr/>
          </a:p>
          <a:p>
            <a:pPr marL="344488" lvl="0" indent="-3444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Deckt somit die Dimensionen der Agenten, Artefakte und Organisationen ab</a:t>
            </a:r>
            <a:endParaRPr/>
          </a:p>
          <a:p>
            <a:pPr marL="344488" lvl="0" indent="-3444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Für dieses Projekt: Moise(Organisations Dimension) nicht genutzt</a:t>
            </a:r>
            <a:endParaRPr/>
          </a:p>
          <a:p>
            <a:pPr marL="344488" lvl="0" indent="-3444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Installationshinweise und README für das Projekt sind in den Dateien enthalten</a:t>
            </a:r>
            <a:endParaRPr/>
          </a:p>
        </p:txBody>
      </p:sp>
      <p:sp>
        <p:nvSpPr>
          <p:cNvPr id="164" name="Google Shape;164;p3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165" name="Google Shape;165;p3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6"/>
          <p:cNvGrpSpPr/>
          <p:nvPr/>
        </p:nvGrpSpPr>
        <p:grpSpPr>
          <a:xfrm>
            <a:off x="-5328739" y="-233223"/>
            <a:ext cx="16513474" cy="7466998"/>
            <a:chOff x="-6273042" y="-959615"/>
            <a:chExt cx="16513474" cy="7466998"/>
          </a:xfrm>
        </p:grpSpPr>
        <p:sp>
          <p:nvSpPr>
            <p:cNvPr id="469" name="Google Shape;469;p16"/>
            <p:cNvSpPr/>
            <p:nvPr/>
          </p:nvSpPr>
          <p:spPr>
            <a:xfrm>
              <a:off x="-6273042" y="-959615"/>
              <a:ext cx="7466998" cy="7466998"/>
            </a:xfrm>
            <a:prstGeom prst="blockArc">
              <a:avLst>
                <a:gd name="adj1" fmla="val 18900000"/>
                <a:gd name="adj2" fmla="val 2700000"/>
                <a:gd name="adj3" fmla="val 289"/>
              </a:avLst>
            </a:prstGeom>
            <a:noFill/>
            <a:ln w="15875" cap="flat" cmpd="sng">
              <a:solidFill>
                <a:srgbClr val="182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521647" y="346624"/>
              <a:ext cx="9718785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 txBox="1"/>
            <p:nvPr/>
          </p:nvSpPr>
          <p:spPr>
            <a:xfrm>
              <a:off x="521647" y="346624"/>
              <a:ext cx="971878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JaCaMo &amp; Allgemeines Vorgehen</a:t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88089" y="259912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18727" y="1386830"/>
              <a:ext cx="9221705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 txBox="1"/>
            <p:nvPr/>
          </p:nvSpPr>
          <p:spPr>
            <a:xfrm>
              <a:off x="1018727" y="1386830"/>
              <a:ext cx="922170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Projekt: mas_auction</a:t>
              </a:r>
              <a:endPara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585169" y="1300119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1171290" y="2427037"/>
              <a:ext cx="9069142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 txBox="1"/>
            <p:nvPr/>
          </p:nvSpPr>
          <p:spPr>
            <a:xfrm>
              <a:off x="1171290" y="2427037"/>
              <a:ext cx="9069142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Live Demo &amp; Testcases</a:t>
              </a:r>
              <a:endPara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737732" y="2340325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1018727" y="3467243"/>
              <a:ext cx="9221705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 txBox="1"/>
            <p:nvPr/>
          </p:nvSpPr>
          <p:spPr>
            <a:xfrm>
              <a:off x="1018727" y="3467243"/>
              <a:ext cx="922170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585169" y="3380531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521647" y="4507449"/>
              <a:ext cx="9718785" cy="693692"/>
            </a:xfrm>
            <a:prstGeom prst="rect">
              <a:avLst/>
            </a:prstGeom>
            <a:solidFill>
              <a:srgbClr val="92D050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 txBox="1"/>
            <p:nvPr/>
          </p:nvSpPr>
          <p:spPr>
            <a:xfrm>
              <a:off x="521647" y="4507449"/>
              <a:ext cx="971878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Ausblick, Fazit &amp; Review zu JaCaMo</a:t>
              </a:r>
              <a:endPara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88089" y="4420738"/>
              <a:ext cx="867115" cy="867115"/>
            </a:xfrm>
            <a:prstGeom prst="ellipse">
              <a:avLst/>
            </a:prstGeom>
            <a:solidFill>
              <a:srgbClr val="00B050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16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Ausblick &amp; Fazit des Projektes</a:t>
            </a:r>
            <a:endParaRPr/>
          </a:p>
        </p:txBody>
      </p:sp>
      <p:sp>
        <p:nvSpPr>
          <p:cNvPr id="492" name="Google Shape;492;p17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8" lvl="0" indent="-361633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Was Gut Geklappt hat:</a:t>
            </a:r>
            <a:endParaRPr/>
          </a:p>
          <a:p>
            <a:pPr marL="795338" lvl="1" indent="-35356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Teamaufteilung</a:t>
            </a:r>
            <a:endParaRPr/>
          </a:p>
          <a:p>
            <a:pPr marL="795338" lvl="1" indent="-35356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Konzeption des Projektes sowie Aufteilung der Arbeitspakete</a:t>
            </a:r>
            <a:endParaRPr/>
          </a:p>
          <a:p>
            <a:pPr marL="795337" lvl="1" indent="-35356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Skalierbarkeit (Anzahl der Agenten ist frei wählbar, Items hinzufügen ist einfach)</a:t>
            </a:r>
            <a:endParaRPr/>
          </a:p>
        </p:txBody>
      </p:sp>
      <p:sp>
        <p:nvSpPr>
          <p:cNvPr id="493" name="Google Shape;493;p17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2be7a9dd78_0_0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Ausblick &amp; Fazit des Projektes</a:t>
            </a:r>
            <a:endParaRPr/>
          </a:p>
        </p:txBody>
      </p:sp>
      <p:sp>
        <p:nvSpPr>
          <p:cNvPr id="500" name="Google Shape;500;g12be7a9dd78_0_0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7" lvl="0" indent="-361632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Was nicht gut geklappt hat:</a:t>
            </a:r>
            <a:endParaRPr/>
          </a:p>
          <a:p>
            <a:pPr marL="795337" lvl="1" indent="-35356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Fortgeschrittene Konzepte von JaCaMo erlernen</a:t>
            </a:r>
            <a:endParaRPr/>
          </a:p>
        </p:txBody>
      </p:sp>
      <p:sp>
        <p:nvSpPr>
          <p:cNvPr id="501" name="Google Shape;501;g12be7a9dd78_0_0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502" name="Google Shape;502;g12be7a9dd78_0_0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8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0666"/>
              <a:buFont typeface="Arial"/>
              <a:buNone/>
            </a:pPr>
            <a:r>
              <a:rPr lang="de-DE" sz="3750"/>
              <a:t>Meinungen und Review zu JaCaMo</a:t>
            </a:r>
            <a:endParaRPr sz="375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61538"/>
              <a:buFont typeface="Arial"/>
              <a:buNone/>
            </a:pPr>
            <a:endParaRPr sz="1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3000"/>
              <a:buFont typeface="Arial"/>
              <a:buNone/>
            </a:pPr>
            <a:r>
              <a:rPr lang="de-DE" sz="2222"/>
              <a:t>Positive Punkte</a:t>
            </a:r>
            <a:endParaRPr sz="3622"/>
          </a:p>
        </p:txBody>
      </p:sp>
      <p:sp>
        <p:nvSpPr>
          <p:cNvPr id="508" name="Google Shape;508;p18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7" lvl="0" indent="-344487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Grundkonzept einfach zu verstehen</a:t>
            </a:r>
            <a:endParaRPr/>
          </a:p>
          <a:p>
            <a:pPr marL="344487" lvl="0" indent="-344487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Zusammenspiel zwischen Jason und Carthago gut</a:t>
            </a:r>
            <a:endParaRPr/>
          </a:p>
        </p:txBody>
      </p:sp>
      <p:sp>
        <p:nvSpPr>
          <p:cNvPr id="509" name="Google Shape;509;p18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510" name="Google Shape;510;p18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be7a9dd78_0_21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Meinungen und Review zu JaCaMo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-DE" sz="2000"/>
              <a:t>Negative Punkte (technisch)</a:t>
            </a:r>
            <a:endParaRPr/>
          </a:p>
        </p:txBody>
      </p:sp>
      <p:sp>
        <p:nvSpPr>
          <p:cNvPr id="516" name="Google Shape;516;g12be7a9dd78_0_21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7" lvl="0" indent="-344487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Wenig bzw. nur schwierige Kontrolle über die einzelnen Threads</a:t>
            </a:r>
            <a:endParaRPr/>
          </a:p>
          <a:p>
            <a:pPr marL="344487" lvl="0" indent="-344487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Kein Timer o.Ä. im Framework integriert</a:t>
            </a:r>
            <a:endParaRPr/>
          </a:p>
          <a:p>
            <a:pPr marL="344487" lvl="0" indent="-344487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Im Agentencode ist es sehr schwer eine Variable zu definieren und mit ihr zu rechnen (geht nur als Belief und mit solchen kann man schwer direkt rechnen/ Arithmetische Operatoren verwenden)</a:t>
            </a:r>
            <a:endParaRPr/>
          </a:p>
        </p:txBody>
      </p:sp>
      <p:sp>
        <p:nvSpPr>
          <p:cNvPr id="517" name="Google Shape;517;g12be7a9dd78_0_21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518" name="Google Shape;518;g12be7a9dd78_0_21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be7a9dd78_0_14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Meinungen und Review zu JaCaMo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-DE" sz="2000"/>
              <a:t>Negative Punkte (Nutzbarkeit)</a:t>
            </a:r>
            <a:endParaRPr/>
          </a:p>
        </p:txBody>
      </p:sp>
      <p:sp>
        <p:nvSpPr>
          <p:cNvPr id="524" name="Google Shape;524;g12be7a9dd78_0_14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7" lvl="0" indent="-344487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Teilweise Inkonsequente Syntax (Nötigkeit von Semikolons am Zeilenende)</a:t>
            </a:r>
            <a:endParaRPr/>
          </a:p>
          <a:p>
            <a:pPr marL="344487" lvl="0" indent="-344487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Code-Highlighting / Compiler wenig hilfreich</a:t>
            </a:r>
            <a:endParaRPr/>
          </a:p>
          <a:p>
            <a:pPr marL="344487" lvl="0" indent="-344487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Teilweise Unintuitive Schreibweise</a:t>
            </a:r>
            <a:endParaRPr/>
          </a:p>
          <a:p>
            <a:pPr marL="344487" lvl="0" indent="-344487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Dokumentation schlecht Indiziert</a:t>
            </a:r>
            <a:endParaRPr/>
          </a:p>
          <a:p>
            <a:pPr marL="344487" lvl="0" indent="-344487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Keine Community zu dem Framework -&gt; Keine best-practices zu häufigen Problemen</a:t>
            </a:r>
            <a:endParaRPr/>
          </a:p>
        </p:txBody>
      </p:sp>
      <p:sp>
        <p:nvSpPr>
          <p:cNvPr id="525" name="Google Shape;525;g12be7a9dd78_0_14"/>
          <p:cNvSpPr txBox="1">
            <a:spLocks noGrp="1"/>
          </p:cNvSpPr>
          <p:nvPr>
            <p:ph type="dt" idx="10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526" name="Google Shape;526;g12be7a9dd78_0_14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Allgemeines Vorgehen</a:t>
            </a:r>
            <a:endParaRPr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8" lvl="0" indent="-34448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 b="1"/>
              <a:t>ZIEL:</a:t>
            </a:r>
            <a:r>
              <a:rPr lang="de-DE"/>
              <a:t> Erstellung eines Systems zur Simulation von Auktionen </a:t>
            </a:r>
            <a:endParaRPr/>
          </a:p>
          <a:p>
            <a:pPr marL="344488" lvl="0" indent="-3444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Aufteilung des Projektteams in:</a:t>
            </a:r>
            <a:endParaRPr/>
          </a:p>
          <a:p>
            <a:pPr marL="795338" lvl="1" indent="-33813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 Team Auctioneer: Dennis Zimmer, Tim Uhlemann</a:t>
            </a:r>
            <a:endParaRPr/>
          </a:p>
          <a:p>
            <a:pPr marL="795338" lvl="1" indent="-33813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Team Participant: Sebastian Kirchner, Erik Damm, Maximilian Hönig</a:t>
            </a:r>
            <a:endParaRPr/>
          </a:p>
        </p:txBody>
      </p:sp>
      <p:sp>
        <p:nvSpPr>
          <p:cNvPr id="172" name="Google Shape;172;p4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173" name="Google Shape;173;p4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5"/>
          <p:cNvGrpSpPr/>
          <p:nvPr/>
        </p:nvGrpSpPr>
        <p:grpSpPr>
          <a:xfrm>
            <a:off x="-5328739" y="-233223"/>
            <a:ext cx="16513474" cy="7466998"/>
            <a:chOff x="-6273042" y="-959615"/>
            <a:chExt cx="16513474" cy="7466998"/>
          </a:xfrm>
        </p:grpSpPr>
        <p:sp>
          <p:nvSpPr>
            <p:cNvPr id="180" name="Google Shape;180;p5"/>
            <p:cNvSpPr/>
            <p:nvPr/>
          </p:nvSpPr>
          <p:spPr>
            <a:xfrm>
              <a:off x="-6273042" y="-959615"/>
              <a:ext cx="7466998" cy="7466998"/>
            </a:xfrm>
            <a:prstGeom prst="blockArc">
              <a:avLst>
                <a:gd name="adj1" fmla="val 18900000"/>
                <a:gd name="adj2" fmla="val 2700000"/>
                <a:gd name="adj3" fmla="val 289"/>
              </a:avLst>
            </a:prstGeom>
            <a:noFill/>
            <a:ln w="15875" cap="flat" cmpd="sng">
              <a:solidFill>
                <a:srgbClr val="182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521647" y="346624"/>
              <a:ext cx="9718785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521647" y="346624"/>
              <a:ext cx="971878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JaCaMo &amp; Allgemeines Vorgehen</a:t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8089" y="259912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018727" y="1386830"/>
              <a:ext cx="9221705" cy="693692"/>
            </a:xfrm>
            <a:prstGeom prst="rect">
              <a:avLst/>
            </a:prstGeom>
            <a:solidFill>
              <a:srgbClr val="92D050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1018727" y="1386830"/>
              <a:ext cx="922170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Projekt: mas_auction</a:t>
              </a:r>
              <a:endPara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85169" y="1300119"/>
              <a:ext cx="867115" cy="867115"/>
            </a:xfrm>
            <a:prstGeom prst="ellipse">
              <a:avLst/>
            </a:prstGeom>
            <a:solidFill>
              <a:srgbClr val="00B050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171290" y="2427037"/>
              <a:ext cx="9069142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1171290" y="2427037"/>
              <a:ext cx="9069142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Live Demo &amp; Testcases</a:t>
              </a:r>
              <a:endPara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37732" y="2340325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018727" y="3467243"/>
              <a:ext cx="9221705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1018727" y="3467243"/>
              <a:ext cx="922170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85169" y="3380531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21647" y="4507449"/>
              <a:ext cx="9718785" cy="693692"/>
            </a:xfrm>
            <a:prstGeom prst="rect">
              <a:avLst/>
            </a:prstGeom>
            <a:solidFill>
              <a:schemeClr val="dk2"/>
            </a:solidFill>
            <a:ln w="15875" cap="flat" cmpd="sng">
              <a:solidFill>
                <a:srgbClr val="C5F9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521647" y="4507449"/>
              <a:ext cx="9718785" cy="693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0600" tIns="96500" rIns="96500" bIns="96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de-DE" sz="3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Ausblick, Fazit &amp; Review zu JaCaMo</a:t>
              </a:r>
              <a:endPara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8089" y="4420738"/>
              <a:ext cx="867115" cy="867115"/>
            </a:xfrm>
            <a:prstGeom prst="ellipse">
              <a:avLst/>
            </a:prstGeom>
            <a:solidFill>
              <a:srgbClr val="C5F9E9"/>
            </a:solidFill>
            <a:ln w="15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Project: mas_auction</a:t>
            </a:r>
            <a:br>
              <a:rPr lang="de-DE"/>
            </a:br>
            <a:r>
              <a:rPr lang="de-DE" sz="2000"/>
              <a:t>Beschreibung</a:t>
            </a:r>
            <a:endParaRPr/>
          </a:p>
        </p:txBody>
      </p:sp>
      <p:sp>
        <p:nvSpPr>
          <p:cNvPr id="203" name="Google Shape;203;p6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8" lvl="0" indent="-34448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Anforderungen an das System:</a:t>
            </a:r>
            <a:endParaRPr/>
          </a:p>
          <a:p>
            <a:pPr marL="795338" lvl="1" indent="-33813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Dynamische Anzahl an Agenten</a:t>
            </a:r>
            <a:endParaRPr/>
          </a:p>
          <a:p>
            <a:pPr marL="795338" lvl="1" indent="-33813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Support verschiedener Auktionsarten</a:t>
            </a:r>
            <a:endParaRPr/>
          </a:p>
          <a:p>
            <a:pPr marL="795338" lvl="1" indent="-33813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Beenden der Simulation wenn keine Änderung mehr stattfindet</a:t>
            </a:r>
            <a:endParaRPr/>
          </a:p>
          <a:p>
            <a:pPr marL="795338" lvl="1" indent="-338138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de-DE"/>
              <a:t>Auswertung des Simulationsergebnisses in Form einer „Happiness Funktion“</a:t>
            </a:r>
            <a:endParaRPr/>
          </a:p>
        </p:txBody>
      </p:sp>
      <p:sp>
        <p:nvSpPr>
          <p:cNvPr id="204" name="Google Shape;204;p6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205" name="Google Shape;205;p6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Project: mas_auction</a:t>
            </a:r>
            <a:br>
              <a:rPr lang="de-DE"/>
            </a:br>
            <a:r>
              <a:rPr lang="de-DE" sz="2000"/>
              <a:t>Beschreibung Participant</a:t>
            </a:r>
            <a:endParaRPr/>
          </a:p>
        </p:txBody>
      </p:sp>
      <p:sp>
        <p:nvSpPr>
          <p:cNvPr id="211" name="Google Shape;211;p7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344488" lvl="0" indent="-34448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de-DE"/>
              <a:t>Hat Zugriff zu einem Inventar Artefakt wo die Bestände aller Gegenstände und seines Geldes notiert werden</a:t>
            </a:r>
            <a:endParaRPr/>
          </a:p>
          <a:p>
            <a:pPr marL="344488" lvl="0" indent="-3444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de-DE"/>
              <a:t>Inventar legt außerdem den gewünschten Bedarf fest</a:t>
            </a:r>
            <a:endParaRPr/>
          </a:p>
          <a:p>
            <a:pPr marL="344488" lvl="0" indent="-3444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de-DE"/>
              <a:t>Kann sich in die Warteschlange eintragen um etwas zu verkaufen</a:t>
            </a:r>
            <a:endParaRPr/>
          </a:p>
          <a:p>
            <a:pPr marL="344488" lvl="0" indent="-3444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de-DE"/>
              <a:t>Kann auf andere Auktionen bieten</a:t>
            </a:r>
            <a:endParaRPr/>
          </a:p>
          <a:p>
            <a:pPr marL="344488" lvl="0" indent="-3444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de-DE"/>
              <a:t>Nach Beendigung einer Auktion kann er mit einem anderen Participant handeln</a:t>
            </a:r>
            <a:endParaRPr/>
          </a:p>
          <a:p>
            <a:pPr marL="344488" lvl="0" indent="-3444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de-DE"/>
              <a:t>Nach Beendigung der Simulation kann er seinen happiness Wert berechnen</a:t>
            </a:r>
            <a:endParaRPr/>
          </a:p>
        </p:txBody>
      </p:sp>
      <p:sp>
        <p:nvSpPr>
          <p:cNvPr id="212" name="Google Shape;212;p7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213" name="Google Shape;213;p7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Project: mas_auction</a:t>
            </a:r>
            <a:br>
              <a:rPr lang="de-DE"/>
            </a:br>
            <a:r>
              <a:rPr lang="de-DE" sz="2000"/>
              <a:t>Beschreibung Auctioneer</a:t>
            </a:r>
            <a:endParaRPr/>
          </a:p>
        </p:txBody>
      </p:sp>
      <p:sp>
        <p:nvSpPr>
          <p:cNvPr id="219" name="Google Shape;219;p8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4488" lvl="0" indent="-34448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Hat Zugriff auf die Warteschlange und kann von dort aus Auktionsanfragen der Participants Annehmen und Verkünden (dies startet eine Auktion)</a:t>
            </a:r>
            <a:endParaRPr/>
          </a:p>
          <a:p>
            <a:pPr marL="344488" lvl="0" indent="-3444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Erstellt Hilfsmittel (Artefakte), wie Zähler, Urnen und Timer um Die Auktionen durchzuführen</a:t>
            </a:r>
            <a:endParaRPr/>
          </a:p>
          <a:p>
            <a:pPr marL="344488" lvl="0" indent="-3444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Schließt die Auktionen sobald das Ablaufkriterium erfüllt ist und gibt den Gewinner, sowie das gewinnende Gebot preis</a:t>
            </a:r>
            <a:endParaRPr/>
          </a:p>
          <a:p>
            <a:pPr marL="344488" lvl="0" indent="-3444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Gibt das Ende einer Simulation bekannt wenn zu lange kein Handel vollzogen wurde</a:t>
            </a:r>
            <a:endParaRPr/>
          </a:p>
          <a:p>
            <a:pPr marL="344488" lvl="0" indent="-230188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20" name="Google Shape;220;p8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221" name="Google Shape;221;p8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2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0" y="0"/>
            <a:ext cx="12189867" cy="6855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 txBox="1">
            <a:spLocks noGrp="1"/>
          </p:cNvSpPr>
          <p:nvPr>
            <p:ph type="title"/>
          </p:nvPr>
        </p:nvSpPr>
        <p:spPr>
          <a:xfrm>
            <a:off x="1051120" y="873375"/>
            <a:ext cx="4281456" cy="226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de-DE"/>
              <a:t>Projekt: mas_auction</a:t>
            </a:r>
            <a:br>
              <a:rPr lang="de-DE" sz="3200"/>
            </a:br>
            <a:r>
              <a:rPr lang="de-DE" sz="2000"/>
              <a:t>Aufbau</a:t>
            </a:r>
            <a:endParaRPr sz="3200"/>
          </a:p>
        </p:txBody>
      </p:sp>
      <p:sp>
        <p:nvSpPr>
          <p:cNvPr id="240" name="Google Shape;240;p9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500"/>
              <a:t>9</a:t>
            </a:fld>
            <a:endParaRPr sz="1500"/>
          </a:p>
        </p:txBody>
      </p:sp>
      <p:sp>
        <p:nvSpPr>
          <p:cNvPr id="241" name="Google Shape;241;p9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30.05.2022</a:t>
            </a:r>
            <a:endParaRPr dirty="0"/>
          </a:p>
        </p:txBody>
      </p:sp>
      <p:sp>
        <p:nvSpPr>
          <p:cNvPr id="242" name="Google Shape;242;p9"/>
          <p:cNvSpPr/>
          <p:nvPr/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82429" y="4355850"/>
            <a:ext cx="126682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 txBox="1"/>
          <p:nvPr/>
        </p:nvSpPr>
        <p:spPr>
          <a:xfrm>
            <a:off x="1189050" y="3983800"/>
            <a:ext cx="10454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Legende</a:t>
            </a:r>
            <a:r>
              <a:rPr lang="de-DE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245" name="Google Shape;24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2575" y="1001850"/>
            <a:ext cx="5854399" cy="5641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</Words>
  <Application>Microsoft Office PowerPoint</Application>
  <PresentationFormat>Breitbild</PresentationFormat>
  <Paragraphs>250</Paragraphs>
  <Slides>35</Slides>
  <Notes>35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Calibri</vt:lpstr>
      <vt:lpstr>Noto Sans Symbols</vt:lpstr>
      <vt:lpstr>Madison</vt:lpstr>
      <vt:lpstr>Multiagentensystem - Auktion</vt:lpstr>
      <vt:lpstr>Gliederung</vt:lpstr>
      <vt:lpstr>JaCaMo</vt:lpstr>
      <vt:lpstr>Allgemeines Vorgehen</vt:lpstr>
      <vt:lpstr>PowerPoint-Präsentation</vt:lpstr>
      <vt:lpstr>Project: mas_auction Beschreibung</vt:lpstr>
      <vt:lpstr>Project: mas_auction Beschreibung Participant</vt:lpstr>
      <vt:lpstr>Project: mas_auction Beschreibung Auctioneer</vt:lpstr>
      <vt:lpstr>Projekt: mas_auction Aufbau</vt:lpstr>
      <vt:lpstr>Projekt: mas_auction Aufbau</vt:lpstr>
      <vt:lpstr>Projekt: mas_auction Kernaspekte </vt:lpstr>
      <vt:lpstr>Projekt: mas_auction Auktion anfragen</vt:lpstr>
      <vt:lpstr>Projekt: mas_auction Bieten</vt:lpstr>
      <vt:lpstr>Projekt: mas_auction Bieten</vt:lpstr>
      <vt:lpstr>Projekt: mas_auction Auktion schließen</vt:lpstr>
      <vt:lpstr>Projekt: mas_auction Handeln</vt:lpstr>
      <vt:lpstr>Projekt: mas_auction Handeln</vt:lpstr>
      <vt:lpstr>Projekt: mas_auction Happiness berechnen</vt:lpstr>
      <vt:lpstr>Projekt: mas_auction Happiness berechnen</vt:lpstr>
      <vt:lpstr>PowerPoint-Präsentation</vt:lpstr>
      <vt:lpstr>Testen des Systems</vt:lpstr>
      <vt:lpstr>Testcase deterministisch</vt:lpstr>
      <vt:lpstr>Testcase deterministisch Ergebnis</vt:lpstr>
      <vt:lpstr>Testcase nichtdeterministisch</vt:lpstr>
      <vt:lpstr>Testcase nichtdeterministisch Ergebnis</vt:lpstr>
      <vt:lpstr>Live Demo  Vorführen des Systems anhand der Testcases</vt:lpstr>
      <vt:lpstr>PowerPoint-Präsentation</vt:lpstr>
      <vt:lpstr>Evaluation</vt:lpstr>
      <vt:lpstr>Evaluation</vt:lpstr>
      <vt:lpstr>PowerPoint-Präsentation</vt:lpstr>
      <vt:lpstr>Ausblick &amp; Fazit des Projektes</vt:lpstr>
      <vt:lpstr>Ausblick &amp; Fazit des Projektes</vt:lpstr>
      <vt:lpstr>Meinungen und Review zu JaCaMo  Positive Punkte</vt:lpstr>
      <vt:lpstr>Meinungen und Review zu JaCaMo Negative Punkte (technisch)</vt:lpstr>
      <vt:lpstr>Meinungen und Review zu JaCaMo Negative Punkte (Nutzbarkeit)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Multiagentensystem - Auktion</dc:title>
  <dc:creator>Dennis Zimmer</dc:creator>
  <cp:lastModifiedBy>Maximilian Hönig</cp:lastModifiedBy>
  <cp:revision>1</cp:revision>
  <dcterms:created xsi:type="dcterms:W3CDTF">2022-05-02T16:38:59Z</dcterms:created>
  <dcterms:modified xsi:type="dcterms:W3CDTF">2022-05-29T14:24:27Z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