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72" r:id="rId6"/>
    <p:sldId id="262" r:id="rId7"/>
    <p:sldId id="273" r:id="rId8"/>
    <p:sldId id="274" r:id="rId9"/>
    <p:sldId id="275" r:id="rId10"/>
    <p:sldId id="265" r:id="rId11"/>
    <p:sldId id="276" r:id="rId12"/>
    <p:sldId id="279"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p:scale>
          <a:sx n="60" d="100"/>
          <a:sy n="60" d="100"/>
        </p:scale>
        <p:origin x="461" y="-101"/>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1/9/2024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dirty="0"/>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336772" y="3429000"/>
            <a:ext cx="6021040" cy="2128042"/>
          </a:xfrm>
        </p:spPr>
        <p:txBody>
          <a:bodyPr/>
          <a:lstStyle/>
          <a:p>
            <a:r>
              <a:rPr lang="en-US" dirty="0"/>
              <a:t>“Prediction of Diabetes in Females of Pima Indian Heritage: A Complete Supervised Learning Approach” SUMMARY</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Mirjam Nilsson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874078" cy="1739250"/>
          </a:xfrm>
        </p:spPr>
        <p:txBody>
          <a:bodyPr>
            <a:normAutofit/>
          </a:bodyPr>
          <a:lstStyle/>
          <a:p>
            <a:r>
              <a:rPr lang="en-US" dirty="0"/>
              <a:t>KWAME ANDERSON</a:t>
            </a:r>
          </a:p>
          <a:p>
            <a:r>
              <a:rPr lang="en-US" dirty="0"/>
              <a:t>X</a:t>
            </a:r>
          </a:p>
          <a:p>
            <a:r>
              <a:rPr lang="en-US" dirty="0"/>
              <a:t>DZORKA BLESS</a:t>
            </a:r>
          </a:p>
          <a:p>
            <a:r>
              <a:rPr lang="en-US" dirty="0"/>
              <a:t>@kwam_e13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668419" y="3082566"/>
            <a:ext cx="7042708" cy="2837468"/>
          </a:xfrm>
        </p:spPr>
        <p:txBody>
          <a:bodyPr>
            <a:normAutofit/>
          </a:bodyPr>
          <a:lstStyle/>
          <a:p>
            <a:pPr algn="just"/>
            <a:r>
              <a:rPr lang="en-US" sz="1800" dirty="0"/>
              <a:t>In this paper, the designed model predicts the diabetes of females of Pima Indians heritage by taking the clinical dataset. Here, this problem is considered as a binary classification problem. Therefore, supervised learning algorithms have been used, such as classification tree (CT), support vector machine (SVM), k-Nearest Neighbour (k-NN), Naïve Bayes (NB), Random Forest (RF), Neural Network (NN), AdaBoost (AB) and Logistic Regression (LR). We use the female Pima Indians diabetic dataset from Kaggle and UCI data repository and k-fold cross-validation to carry out the process of training and testing.</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656723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METHODOLOGY</a:t>
            </a:r>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97799" y="335510"/>
            <a:ext cx="5111750" cy="1204912"/>
          </a:xfrm>
        </p:spPr>
        <p:txBody>
          <a:bodyPr/>
          <a:lstStyle/>
          <a:p>
            <a:r>
              <a:rPr lang="en-US" dirty="0"/>
              <a:t>DATASET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397799" y="1895302"/>
            <a:ext cx="7313328" cy="4024732"/>
          </a:xfrm>
        </p:spPr>
        <p:txBody>
          <a:bodyPr>
            <a:normAutofit/>
          </a:bodyPr>
          <a:lstStyle/>
          <a:p>
            <a:pPr algn="just"/>
            <a:r>
              <a:rPr lang="en-US" sz="1600" dirty="0"/>
              <a:t>The dataset, Pima Indians Diabetes Database, is stored in Kaggle and UCI data repository. This dataset is originally from the National Institute of Diabetes and Digestive and Kidney Diseases. This dataset is mainly used to predict whether a Pima Indians female has diabetes or not. It was preprocessed, and so minimal pre-processing was required.</a:t>
            </a:r>
          </a:p>
          <a:p>
            <a:pPr algn="just"/>
            <a:endParaRPr lang="en-US" sz="1600" dirty="0"/>
          </a:p>
          <a:p>
            <a:pPr algn="just"/>
            <a:r>
              <a:rPr lang="en-US" sz="1600" dirty="0"/>
              <a:t>Features: Pregnancies, Glucose, Blood Pressure, Skin Thickness, Insulin, BMI, Diabetes Pedigree Function, Age (21+)</a:t>
            </a:r>
          </a:p>
          <a:p>
            <a:pPr algn="just"/>
            <a:r>
              <a:rPr lang="en-US" sz="1600" dirty="0"/>
              <a:t>Target: Outcome (1 if a patient is diabetic and 0 if otherwise.)</a:t>
            </a:r>
          </a:p>
          <a:p>
            <a:pPr algn="just"/>
            <a:r>
              <a:rPr lang="en-US" sz="1600" dirty="0"/>
              <a:t>Number Of Instances:768</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12" name="Rectangle 7">
            <a:extLst>
              <a:ext uri="{FF2B5EF4-FFF2-40B4-BE49-F238E27FC236}">
                <a16:creationId xmlns:a16="http://schemas.microsoft.com/office/drawing/2014/main" id="{ABB433C9-C468-8110-3324-C2E7CB301E11}"/>
              </a:ext>
            </a:extLst>
          </p:cNvPr>
          <p:cNvSpPr>
            <a:spLocks noChangeArrowheads="1"/>
          </p:cNvSpPr>
          <p:nvPr/>
        </p:nvSpPr>
        <p:spPr bwMode="auto">
          <a:xfrm>
            <a:off x="0" y="0"/>
            <a:ext cx="12192000" cy="0"/>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C4043"/>
                </a:solidFill>
                <a:effectLst/>
                <a:latin typeface="Inter"/>
              </a:rPr>
              <a:t>The datasets consists of several medical predictor variables and one target variable, </a:t>
            </a:r>
            <a:r>
              <a:rPr kumimoji="0" lang="en-US" altLang="en-US" sz="1000" b="0" i="0" u="none" strike="noStrike" cap="none" normalizeH="0" baseline="0" dirty="0">
                <a:ln>
                  <a:noFill/>
                </a:ln>
                <a:solidFill>
                  <a:srgbClr val="3C4043"/>
                </a:solidFill>
                <a:effectLst/>
                <a:latin typeface="Roboto Mono" panose="00000009000000000000" pitchFamily="49" charset="0"/>
              </a:rPr>
              <a:t>Outcome</a:t>
            </a:r>
            <a:r>
              <a:rPr kumimoji="0" lang="en-US" altLang="en-US" sz="1000" b="0" i="0" u="none" strike="noStrike" cap="none" normalizeH="0" baseline="0" dirty="0">
                <a:ln>
                  <a:noFill/>
                </a:ln>
                <a:solidFill>
                  <a:srgbClr val="3C4043"/>
                </a:solidFill>
                <a:effectLst/>
                <a:latin typeface="Inter"/>
              </a:rPr>
              <a:t>. Predictor variables includes the number of pregnancies the patient has had, their BMI, insulin level, age, and so on.</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315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9E35-5DF5-DA77-D536-47E2D3610FC0}"/>
              </a:ext>
            </a:extLst>
          </p:cNvPr>
          <p:cNvSpPr>
            <a:spLocks noGrp="1"/>
          </p:cNvSpPr>
          <p:nvPr>
            <p:ph type="title"/>
          </p:nvPr>
        </p:nvSpPr>
        <p:spPr/>
        <p:txBody>
          <a:bodyPr/>
          <a:lstStyle/>
          <a:p>
            <a:endParaRPr lang="en-US"/>
          </a:p>
        </p:txBody>
      </p:sp>
      <p:sp>
        <p:nvSpPr>
          <p:cNvPr id="3" name="SmartArt Placeholder 2">
            <a:extLst>
              <a:ext uri="{FF2B5EF4-FFF2-40B4-BE49-F238E27FC236}">
                <a16:creationId xmlns:a16="http://schemas.microsoft.com/office/drawing/2014/main" id="{2429C8D1-4052-275B-F143-6A89BC393559}"/>
              </a:ext>
            </a:extLst>
          </p:cNvPr>
          <p:cNvSpPr>
            <a:spLocks noGrp="1"/>
          </p:cNvSpPr>
          <p:nvPr>
            <p:ph type="dgm" sz="quarter" idx="15"/>
          </p:nvPr>
        </p:nvSpPr>
        <p:spPr/>
        <p:txBody>
          <a:bodyPr/>
          <a:lstStyle/>
          <a:p>
            <a:endParaRPr lang="en-US"/>
          </a:p>
        </p:txBody>
      </p:sp>
      <p:sp>
        <p:nvSpPr>
          <p:cNvPr id="4" name="Footer Placeholder 3">
            <a:extLst>
              <a:ext uri="{FF2B5EF4-FFF2-40B4-BE49-F238E27FC236}">
                <a16:creationId xmlns:a16="http://schemas.microsoft.com/office/drawing/2014/main" id="{D702A633-532B-3CC7-E0F2-24DE7171DC9C}"/>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B301A88-DA55-EB0E-D7CE-5AE970F34A1C}"/>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7" name="Picture 6">
            <a:extLst>
              <a:ext uri="{FF2B5EF4-FFF2-40B4-BE49-F238E27FC236}">
                <a16:creationId xmlns:a16="http://schemas.microsoft.com/office/drawing/2014/main" id="{9A968961-15F2-A211-1153-1116F86F1446}"/>
              </a:ext>
            </a:extLst>
          </p:cNvPr>
          <p:cNvPicPr>
            <a:picLocks noChangeAspect="1"/>
          </p:cNvPicPr>
          <p:nvPr/>
        </p:nvPicPr>
        <p:blipFill>
          <a:blip r:embed="rId2"/>
          <a:stretch>
            <a:fillRect/>
          </a:stretch>
        </p:blipFill>
        <p:spPr>
          <a:xfrm>
            <a:off x="49635" y="0"/>
            <a:ext cx="12092730" cy="6858000"/>
          </a:xfrm>
          <a:prstGeom prst="rect">
            <a:avLst/>
          </a:prstGeom>
        </p:spPr>
      </p:pic>
    </p:spTree>
    <p:extLst>
      <p:ext uri="{BB962C8B-B14F-4D97-AF65-F5344CB8AC3E}">
        <p14:creationId xmlns:p14="http://schemas.microsoft.com/office/powerpoint/2010/main" val="2492078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224106" y="2788920"/>
            <a:ext cx="3083675" cy="1280160"/>
          </a:xfrm>
        </p:spPr>
        <p:txBody>
          <a:bodyPr/>
          <a:lstStyle/>
          <a:p>
            <a:r>
              <a:rPr lang="en-US" dirty="0"/>
              <a:t>APPROACH</a:t>
            </a:r>
          </a:p>
        </p:txBody>
      </p:sp>
      <p:sp>
        <p:nvSpPr>
          <p:cNvPr id="3" name="TextBox 2">
            <a:extLst>
              <a:ext uri="{FF2B5EF4-FFF2-40B4-BE49-F238E27FC236}">
                <a16:creationId xmlns:a16="http://schemas.microsoft.com/office/drawing/2014/main" id="{3B8BADD8-DE6F-613A-EED4-D0991D485448}"/>
              </a:ext>
            </a:extLst>
          </p:cNvPr>
          <p:cNvSpPr txBox="1"/>
          <p:nvPr/>
        </p:nvSpPr>
        <p:spPr>
          <a:xfrm>
            <a:off x="5868785" y="4409688"/>
            <a:ext cx="6493863"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Train multiple models using different learning algorithms </a:t>
            </a:r>
          </a:p>
          <a:p>
            <a:pPr marL="285750" indent="-285750">
              <a:buFont typeface="Arial" panose="020B0604020202020204" pitchFamily="34" charset="0"/>
              <a:buChar char="•"/>
            </a:pPr>
            <a:r>
              <a:rPr lang="en-US" dirty="0">
                <a:solidFill>
                  <a:schemeClr val="bg1"/>
                </a:solidFill>
              </a:rPr>
              <a:t>Apply k-fold cross validation</a:t>
            </a:r>
          </a:p>
          <a:p>
            <a:pPr marL="285750" indent="-285750">
              <a:buFont typeface="Arial" panose="020B0604020202020204" pitchFamily="34" charset="0"/>
              <a:buChar char="•"/>
            </a:pPr>
            <a:r>
              <a:rPr lang="en-US" dirty="0">
                <a:solidFill>
                  <a:schemeClr val="bg1"/>
                </a:solidFill>
              </a:rPr>
              <a:t>Compute performance metrics and select best model</a:t>
            </a:r>
          </a:p>
        </p:txBody>
      </p:sp>
    </p:spTree>
    <p:extLst>
      <p:ext uri="{BB962C8B-B14F-4D97-AF65-F5344CB8AC3E}">
        <p14:creationId xmlns:p14="http://schemas.microsoft.com/office/powerpoint/2010/main" val="4248477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3506771" y="2828041"/>
            <a:ext cx="7211504" cy="2565887"/>
          </a:xfrm>
        </p:spPr>
        <p:txBody>
          <a:bodyPr>
            <a:normAutofit/>
          </a:bodyPr>
          <a:lstStyle/>
          <a:p>
            <a:r>
              <a:rPr lang="en-US" sz="2400" dirty="0"/>
              <a:t>Algorithms USED:</a:t>
            </a:r>
            <a:r>
              <a:rPr lang="en-US" sz="1600" dirty="0"/>
              <a:t> CT, SVM, k-NN, NB, RF, NN, AB and LR algorithms</a:t>
            </a:r>
            <a:br>
              <a:rPr lang="en-US" sz="2400" dirty="0"/>
            </a:br>
            <a:br>
              <a:rPr lang="en-US" sz="2400" dirty="0"/>
            </a:br>
            <a:r>
              <a:rPr lang="en-US" sz="2400" dirty="0"/>
              <a:t>VALIDATION:</a:t>
            </a:r>
            <a:r>
              <a:rPr lang="en-US" sz="1600" dirty="0"/>
              <a:t>  k-fold cross-validation (10 folds used)</a:t>
            </a:r>
            <a:br>
              <a:rPr lang="en-US" sz="2400" dirty="0"/>
            </a:br>
            <a:r>
              <a:rPr lang="en-US" sz="2400" dirty="0"/>
              <a:t>PERFORMANCE METRICS:</a:t>
            </a:r>
            <a:r>
              <a:rPr lang="en-US" sz="1600" dirty="0"/>
              <a:t> AUC, CA, F1, precision and recall</a:t>
            </a:r>
            <a:br>
              <a:rPr lang="en-US" sz="2400" dirty="0"/>
            </a:br>
            <a:endParaRPr lang="en-US" sz="2400" dirty="0"/>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224106" y="2788920"/>
            <a:ext cx="3549189" cy="1201189"/>
          </a:xfrm>
        </p:spPr>
        <p:txBody>
          <a:bodyPr/>
          <a:lstStyle/>
          <a:p>
            <a:r>
              <a:rPr lang="en-US" dirty="0"/>
              <a:t>Analysis and results</a:t>
            </a:r>
          </a:p>
        </p:txBody>
      </p:sp>
    </p:spTree>
    <p:extLst>
      <p:ext uri="{BB962C8B-B14F-4D97-AF65-F5344CB8AC3E}">
        <p14:creationId xmlns:p14="http://schemas.microsoft.com/office/powerpoint/2010/main" val="45551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martArt Placeholder 10">
            <a:extLst>
              <a:ext uri="{FF2B5EF4-FFF2-40B4-BE49-F238E27FC236}">
                <a16:creationId xmlns:a16="http://schemas.microsoft.com/office/drawing/2014/main" id="{D4E8D076-000C-2CB5-40DA-A11BAA319F88}"/>
              </a:ext>
            </a:extLst>
          </p:cNvPr>
          <p:cNvSpPr>
            <a:spLocks noGrp="1"/>
          </p:cNvSpPr>
          <p:nvPr>
            <p:ph type="dgm" sz="quarter" idx="15"/>
          </p:nvPr>
        </p:nvSpPr>
        <p:spPr/>
        <p:txBody>
          <a:bodyPr/>
          <a:lstStyle/>
          <a:p>
            <a:endParaRPr lang="en-US"/>
          </a:p>
        </p:txBody>
      </p:sp>
      <p:sp>
        <p:nvSpPr>
          <p:cNvPr id="4" name="Footer Placeholder 3">
            <a:extLst>
              <a:ext uri="{FF2B5EF4-FFF2-40B4-BE49-F238E27FC236}">
                <a16:creationId xmlns:a16="http://schemas.microsoft.com/office/drawing/2014/main" id="{224D10AA-DF3B-8948-7CFC-B4BC6AADE010}"/>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810F966-8798-8EC6-9A37-FE17CD42A00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pic>
        <p:nvPicPr>
          <p:cNvPr id="13" name="Picture 12">
            <a:extLst>
              <a:ext uri="{FF2B5EF4-FFF2-40B4-BE49-F238E27FC236}">
                <a16:creationId xmlns:a16="http://schemas.microsoft.com/office/drawing/2014/main" id="{770F6B33-603D-E3A0-DCCA-EA17F9DC1385}"/>
              </a:ext>
            </a:extLst>
          </p:cNvPr>
          <p:cNvPicPr>
            <a:picLocks noChangeAspect="1"/>
          </p:cNvPicPr>
          <p:nvPr/>
        </p:nvPicPr>
        <p:blipFill rotWithShape="1">
          <a:blip r:embed="rId2"/>
          <a:srcRect l="6520" t="21993" r="1799" b="14606"/>
          <a:stretch/>
        </p:blipFill>
        <p:spPr>
          <a:xfrm>
            <a:off x="838200" y="1508289"/>
            <a:ext cx="11086707" cy="4348000"/>
          </a:xfrm>
          <a:prstGeom prst="rect">
            <a:avLst/>
          </a:prstGeom>
        </p:spPr>
      </p:pic>
    </p:spTree>
    <p:extLst>
      <p:ext uri="{BB962C8B-B14F-4D97-AF65-F5344CB8AC3E}">
        <p14:creationId xmlns:p14="http://schemas.microsoft.com/office/powerpoint/2010/main" val="246615902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{2D342922-3FF7-4347-88C6-F2EB44F1BD0C}tf67328976_win32</Template>
  <TotalTime>1259</TotalTime>
  <Words>377</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Inter</vt:lpstr>
      <vt:lpstr>Roboto Mono</vt:lpstr>
      <vt:lpstr>Tenorite</vt:lpstr>
      <vt:lpstr>Office Theme</vt:lpstr>
      <vt:lpstr>“Prediction of Diabetes in Females of Pima Indian Heritage: A Complete Supervised Learning Approach” SUMMARY</vt:lpstr>
      <vt:lpstr>INTRODUCTION</vt:lpstr>
      <vt:lpstr>METHODOLOGY</vt:lpstr>
      <vt:lpstr>DATASET</vt:lpstr>
      <vt:lpstr>PowerPoint Presentation</vt:lpstr>
      <vt:lpstr>APPROACH</vt:lpstr>
      <vt:lpstr>Algorithms USED: CT, SVM, k-NN, NB, RF, NN, AB and LR algorithms  VALIDATION:  k-fold cross-validation (10 folds used) PERFORMANCE METRICS: AUC, CA, F1, precision and recall </vt:lpstr>
      <vt:lpstr>Analysis and results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Diabetes in Females of Pima Indian Heritage: A Complete Supervised Learning Approach” SUMMARY</dc:title>
  <dc:creator>Kwame Anderson</dc:creator>
  <cp:lastModifiedBy>Kwame Anderson</cp:lastModifiedBy>
  <cp:revision>2</cp:revision>
  <dcterms:created xsi:type="dcterms:W3CDTF">2023-12-05T12:54:01Z</dcterms:created>
  <dcterms:modified xsi:type="dcterms:W3CDTF">2024-01-10T10:59:09Z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