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56" r:id="rId4"/>
    <p:sldId id="263" r:id="rId5"/>
    <p:sldId id="257" r:id="rId6"/>
    <p:sldId id="258" r:id="rId7"/>
    <p:sldId id="259" r:id="rId8"/>
    <p:sldId id="265" r:id="rId9"/>
    <p:sldId id="269" r:id="rId10"/>
    <p:sldId id="270" r:id="rId11"/>
    <p:sldId id="271" r:id="rId12"/>
    <p:sldId id="261" r:id="rId13"/>
    <p:sldId id="268" r:id="rId14"/>
    <p:sldId id="272" r:id="rId15"/>
    <p:sldId id="260" r:id="rId16"/>
    <p:sldId id="26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09550"/>
            <a:ext cx="7772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8715375" y="6537325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78764A07-B608-4AF2-96D6-8EBC092941E5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>
            <a:off x="2819400" y="1219200"/>
            <a:ext cx="587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423863" y="1017588"/>
            <a:ext cx="231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400" i="1">
                <a:latin typeface="Book Antiqua" pitchFamily="18" charset="0"/>
              </a:rPr>
              <a:t>Comp10065 – Web Scripting 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47625" y="6573838"/>
            <a:ext cx="533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/>
            <a:fld id="{2293901C-5AE9-45FA-8202-9CE95A8CA515}" type="datetime1">
              <a:rPr lang="en-US" sz="600">
                <a:latin typeface="Book Antiqua" pitchFamily="18" charset="0"/>
              </a:rPr>
              <a:pPr algn="ctr"/>
              <a:t>9/10/2012</a:t>
            </a:fld>
            <a:endParaRPr lang="en-US" sz="600">
              <a:latin typeface="Book Antiqua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2522538" y="6638925"/>
            <a:ext cx="47926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800">
                <a:latin typeface="Book Antiqua" pitchFamily="18" charset="0"/>
              </a:rPr>
              <a:t>©</a:t>
            </a:r>
            <a:r>
              <a:rPr lang="en-US" sz="600">
                <a:latin typeface="Book Antiqua" pitchFamily="18" charset="0"/>
              </a:rPr>
              <a:t>  Mohawk College - All Rights Reserved   Ron Bruch – updated by Sharon Scollard 2005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7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0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5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9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4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2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0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75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2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0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C3ADCE-2F66-4324-B5DD-6D41042B925D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76EA1-04C9-482C-B7CA-3C85DC4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4C782-79A3-496A-8617-02027B6E1907}" type="datetimeFigureOut">
              <a:rPr lang="en-US" smtClean="0"/>
              <a:t>9/10/2012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CA58D-8ABB-47D7-A868-AC7FBCAB559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09550"/>
            <a:ext cx="7772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8715375" y="6537325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78764A07-B608-4AF2-96D6-8EBC092941E5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>
            <a:off x="2819400" y="1219200"/>
            <a:ext cx="587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423863" y="1017588"/>
            <a:ext cx="231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400" i="1">
                <a:latin typeface="Book Antiqua" pitchFamily="18" charset="0"/>
              </a:rPr>
              <a:t>Comp10065 – Web Scripting 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47625" y="6573838"/>
            <a:ext cx="533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/>
            <a:fld id="{2293901C-5AE9-45FA-8202-9CE95A8CA515}" type="datetime1">
              <a:rPr lang="en-US" sz="600">
                <a:latin typeface="Book Antiqua" pitchFamily="18" charset="0"/>
              </a:rPr>
              <a:pPr algn="ctr"/>
              <a:t>9/10/2012</a:t>
            </a:fld>
            <a:endParaRPr lang="en-US" sz="600">
              <a:latin typeface="Book Antiqua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2522538" y="6638925"/>
            <a:ext cx="47926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800">
                <a:latin typeface="Book Antiqua" pitchFamily="18" charset="0"/>
              </a:rPr>
              <a:t>©</a:t>
            </a:r>
            <a:r>
              <a:rPr lang="en-US" sz="600">
                <a:latin typeface="Book Antiqua" pitchFamily="18" charset="0"/>
              </a:rPr>
              <a:t>  Mohawk College - All Rights Reserved   Ron Bruch – updated by Sharon Scollard 2005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5CEC-4B94-45B9-BCBE-4BB22FED11D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09A6-0AB1-4874-8E28-60B5E0CF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09550"/>
            <a:ext cx="7772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8715375" y="6537325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78764A07-B608-4AF2-96D6-8EBC092941E5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17" name="Line 6"/>
          <p:cNvSpPr>
            <a:spLocks noChangeShapeType="1"/>
          </p:cNvSpPr>
          <p:nvPr userDrawn="1"/>
        </p:nvSpPr>
        <p:spPr bwMode="auto">
          <a:xfrm>
            <a:off x="2819400" y="1219200"/>
            <a:ext cx="587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 userDrawn="1"/>
        </p:nvSpPr>
        <p:spPr bwMode="auto">
          <a:xfrm>
            <a:off x="423863" y="1017588"/>
            <a:ext cx="231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400" i="1">
                <a:latin typeface="Book Antiqua" pitchFamily="18" charset="0"/>
              </a:rPr>
              <a:t>Comp10065 – Web Scripting </a:t>
            </a:r>
          </a:p>
        </p:txBody>
      </p: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47625" y="6573838"/>
            <a:ext cx="533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/>
            <a:fld id="{2293901C-5AE9-45FA-8202-9CE95A8CA515}" type="datetime1">
              <a:rPr lang="en-US" sz="600">
                <a:latin typeface="Book Antiqua" pitchFamily="18" charset="0"/>
              </a:rPr>
              <a:pPr algn="ctr"/>
              <a:t>9/10/2012</a:t>
            </a:fld>
            <a:endParaRPr lang="en-US" sz="600">
              <a:latin typeface="Book Antiqua" pitchFamily="18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2522538" y="6638925"/>
            <a:ext cx="47926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800">
                <a:latin typeface="Book Antiqua" pitchFamily="18" charset="0"/>
              </a:rPr>
              <a:t>©</a:t>
            </a:r>
            <a:r>
              <a:rPr lang="en-US" sz="600">
                <a:latin typeface="Book Antiqua" pitchFamily="18" charset="0"/>
              </a:rPr>
              <a:t>  Mohawk College - All Rights Reserved   Ron Bruch – updated by Sharon Scollard 2005</a:t>
            </a:r>
          </a:p>
        </p:txBody>
      </p:sp>
    </p:spTree>
    <p:extLst>
      <p:ext uri="{BB962C8B-B14F-4D97-AF65-F5344CB8AC3E}">
        <p14:creationId xmlns:p14="http://schemas.microsoft.com/office/powerpoint/2010/main" val="30602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PHP Programming Hints and Techniques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83568" y="4328517"/>
            <a:ext cx="784887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&lt;option value='5'  </a:t>
            </a:r>
            <a:r>
              <a:rPr lang="en-US" sz="1400" dirty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&lt;?= </a:t>
            </a:r>
            <a:r>
              <a:rPr lang="en-US" sz="14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sz="14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'rows'</a:t>
            </a:r>
            <a:r>
              <a:rPr lang="en-US" sz="14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]==</a:t>
            </a:r>
            <a:r>
              <a:rPr lang="en-US" sz="1400" dirty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)?</a:t>
            </a:r>
            <a:r>
              <a:rPr lang="en-US" sz="1400" dirty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'selected'</a:t>
            </a:r>
            <a:r>
              <a:rPr lang="en-US" sz="14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14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BB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&gt;5&lt;/option&gt; 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78" y="116632"/>
            <a:ext cx="7938346" cy="864096"/>
          </a:xfrm>
        </p:spPr>
        <p:txBody>
          <a:bodyPr/>
          <a:lstStyle/>
          <a:p>
            <a:r>
              <a:rPr lang="en-US" dirty="0" smtClean="0"/>
              <a:t>Array Walking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842962"/>
          </a:xfrm>
        </p:spPr>
        <p:txBody>
          <a:bodyPr/>
          <a:lstStyle/>
          <a:p>
            <a:r>
              <a:rPr lang="en-US" sz="2400" dirty="0" smtClean="0"/>
              <a:t>Each value in $_POST, $_GET or any array can be read with a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loop…</a:t>
            </a: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2780928"/>
            <a:ext cx="47635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000000"/>
                </a:solidFill>
              </a:rPr>
              <a:t>&lt;?</a:t>
            </a:r>
          </a:p>
          <a:p>
            <a:r>
              <a:rPr lang="en-CA" sz="1200" dirty="0" err="1" smtClean="0">
                <a:solidFill>
                  <a:srgbClr val="000000"/>
                </a:solidFill>
              </a:rPr>
              <a:t>foreach</a:t>
            </a:r>
            <a:r>
              <a:rPr lang="en-CA" sz="1200" dirty="0" smtClean="0">
                <a:solidFill>
                  <a:srgbClr val="000000"/>
                </a:solidFill>
              </a:rPr>
              <a:t> (</a:t>
            </a:r>
            <a:r>
              <a:rPr lang="en-CA" sz="1200" dirty="0" smtClean="0">
                <a:solidFill>
                  <a:srgbClr val="0000BB"/>
                </a:solidFill>
              </a:rPr>
              <a:t>$PROVINCES </a:t>
            </a:r>
            <a:r>
              <a:rPr lang="en-CA" sz="1200" dirty="0" smtClean="0">
                <a:solidFill>
                  <a:srgbClr val="007700"/>
                </a:solidFill>
              </a:rPr>
              <a:t>as </a:t>
            </a:r>
            <a:r>
              <a:rPr lang="en-CA" sz="1200" dirty="0" smtClean="0">
                <a:solidFill>
                  <a:srgbClr val="000000"/>
                </a:solidFill>
              </a:rPr>
              <a:t>$abbreviation </a:t>
            </a:r>
            <a:r>
              <a:rPr lang="en-CA" sz="1200" dirty="0" smtClean="0">
                <a:solidFill>
                  <a:srgbClr val="007700"/>
                </a:solidFill>
              </a:rPr>
              <a:t>=&gt; </a:t>
            </a:r>
            <a:r>
              <a:rPr lang="en-CA" sz="1200" dirty="0" smtClean="0">
                <a:solidFill>
                  <a:srgbClr val="0000BB"/>
                </a:solidFill>
              </a:rPr>
              <a:t>$</a:t>
            </a:r>
            <a:r>
              <a:rPr lang="en-CA" sz="1200" dirty="0" err="1" smtClean="0">
                <a:solidFill>
                  <a:srgbClr val="0000BB"/>
                </a:solidFill>
              </a:rPr>
              <a:t>provinceName</a:t>
            </a:r>
            <a:r>
              <a:rPr lang="en-CA" sz="1200" dirty="0" smtClean="0">
                <a:solidFill>
                  <a:srgbClr val="007700"/>
                </a:solidFill>
              </a:rPr>
              <a:t>) { </a:t>
            </a:r>
          </a:p>
          <a:p>
            <a:r>
              <a:rPr lang="en-CA" sz="1200" dirty="0" smtClean="0">
                <a:solidFill>
                  <a:srgbClr val="007700"/>
                </a:solidFill>
              </a:rPr>
              <a:t>     echo </a:t>
            </a:r>
            <a:r>
              <a:rPr lang="en-CA" sz="1200" dirty="0" smtClean="0">
                <a:solidFill>
                  <a:srgbClr val="DD0000"/>
                </a:solidFill>
              </a:rPr>
              <a:t>"&lt;option value=\"$abbreviation\" &gt;$</a:t>
            </a:r>
            <a:r>
              <a:rPr lang="en-CA" sz="1200" dirty="0" err="1" smtClean="0">
                <a:solidFill>
                  <a:srgbClr val="DD0000"/>
                </a:solidFill>
              </a:rPr>
              <a:t>provinceName</a:t>
            </a:r>
            <a:r>
              <a:rPr lang="en-CA" sz="1200" dirty="0" smtClean="0">
                <a:solidFill>
                  <a:srgbClr val="DD0000"/>
                </a:solidFill>
              </a:rPr>
              <a:t>&lt;/option&gt;\n"</a:t>
            </a:r>
            <a:r>
              <a:rPr lang="en-CA" sz="1200" dirty="0" smtClean="0">
                <a:solidFill>
                  <a:srgbClr val="007700"/>
                </a:solidFill>
              </a:rPr>
              <a:t>;</a:t>
            </a:r>
          </a:p>
          <a:p>
            <a:r>
              <a:rPr lang="en-CA" sz="1200" dirty="0" smtClean="0">
                <a:solidFill>
                  <a:srgbClr val="007700"/>
                </a:solidFill>
              </a:rPr>
              <a:t>    echo </a:t>
            </a:r>
            <a:r>
              <a:rPr lang="en-CA" sz="1200" dirty="0" smtClean="0">
                <a:solidFill>
                  <a:srgbClr val="DD0000"/>
                </a:solidFill>
              </a:rPr>
              <a:t>"&lt;</a:t>
            </a:r>
            <a:r>
              <a:rPr lang="en-CA" sz="1200" dirty="0">
                <a:solidFill>
                  <a:srgbClr val="DD0000"/>
                </a:solidFill>
              </a:rPr>
              <a:t>option </a:t>
            </a:r>
            <a:r>
              <a:rPr lang="en-CA" sz="1200" dirty="0" smtClean="0">
                <a:solidFill>
                  <a:srgbClr val="DD0000"/>
                </a:solidFill>
              </a:rPr>
              <a:t>value ='$abbreviation'</a:t>
            </a:r>
            <a:r>
              <a:rPr lang="en-CA" sz="1200" dirty="0">
                <a:solidFill>
                  <a:srgbClr val="DD0000"/>
                </a:solidFill>
              </a:rPr>
              <a:t> </a:t>
            </a:r>
            <a:r>
              <a:rPr lang="en-CA" sz="1200" dirty="0" smtClean="0">
                <a:solidFill>
                  <a:srgbClr val="DD0000"/>
                </a:solidFill>
              </a:rPr>
              <a:t>&gt;$</a:t>
            </a:r>
            <a:r>
              <a:rPr lang="en-CA" sz="1200" dirty="0" err="1">
                <a:solidFill>
                  <a:srgbClr val="DD0000"/>
                </a:solidFill>
              </a:rPr>
              <a:t>provinceName</a:t>
            </a:r>
            <a:r>
              <a:rPr lang="en-CA" sz="1200" dirty="0">
                <a:solidFill>
                  <a:srgbClr val="DD0000"/>
                </a:solidFill>
              </a:rPr>
              <a:t>&lt;/option&gt;\n"</a:t>
            </a:r>
            <a:r>
              <a:rPr lang="en-CA" sz="1200" dirty="0">
                <a:solidFill>
                  <a:srgbClr val="007700"/>
                </a:solidFill>
              </a:rPr>
              <a:t>;  </a:t>
            </a:r>
            <a:endParaRPr lang="en-CA" sz="1200" dirty="0" smtClean="0">
              <a:solidFill>
                <a:srgbClr val="007700"/>
              </a:solidFill>
            </a:endParaRPr>
          </a:p>
          <a:p>
            <a:r>
              <a:rPr lang="en-US" sz="1200" dirty="0" smtClean="0">
                <a:solidFill>
                  <a:srgbClr val="007700"/>
                </a:solidFill>
              </a:rPr>
              <a:t>}</a:t>
            </a:r>
          </a:p>
          <a:p>
            <a:r>
              <a:rPr lang="en-CA" sz="1200" dirty="0" smtClean="0">
                <a:solidFill>
                  <a:srgbClr val="000000"/>
                </a:solidFill>
              </a:rPr>
              <a:t>&lt;?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4941168"/>
            <a:ext cx="56436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&lt;?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	</a:t>
            </a:r>
            <a:r>
              <a:rPr lang="en-CA" dirty="0" err="1" smtClean="0">
                <a:solidFill>
                  <a:srgbClr val="000000"/>
                </a:solidFill>
              </a:rPr>
              <a:t>foreach</a:t>
            </a:r>
            <a:r>
              <a:rPr lang="en-CA" dirty="0" smtClean="0">
                <a:solidFill>
                  <a:srgbClr val="000000"/>
                </a:solidFill>
              </a:rPr>
              <a:t> (</a:t>
            </a:r>
            <a:r>
              <a:rPr lang="en-CA" dirty="0" smtClean="0">
                <a:solidFill>
                  <a:srgbClr val="0000BB"/>
                </a:solidFill>
              </a:rPr>
              <a:t>$_GET </a:t>
            </a:r>
            <a:r>
              <a:rPr lang="en-CA" dirty="0" smtClean="0">
                <a:solidFill>
                  <a:srgbClr val="007700"/>
                </a:solidFill>
              </a:rPr>
              <a:t>as </a:t>
            </a:r>
            <a:r>
              <a:rPr lang="en-CA" dirty="0" smtClean="0">
                <a:solidFill>
                  <a:srgbClr val="000000"/>
                </a:solidFill>
              </a:rPr>
              <a:t>$key </a:t>
            </a:r>
            <a:r>
              <a:rPr lang="en-CA" dirty="0" smtClean="0">
                <a:solidFill>
                  <a:srgbClr val="007700"/>
                </a:solidFill>
              </a:rPr>
              <a:t>=&gt; </a:t>
            </a:r>
            <a:r>
              <a:rPr lang="en-CA" dirty="0" smtClean="0">
                <a:solidFill>
                  <a:srgbClr val="0000BB"/>
                </a:solidFill>
              </a:rPr>
              <a:t>$</a:t>
            </a:r>
            <a:r>
              <a:rPr lang="en-CA" dirty="0" err="1" smtClean="0">
                <a:solidFill>
                  <a:srgbClr val="0000BB"/>
                </a:solidFill>
              </a:rPr>
              <a:t>val</a:t>
            </a:r>
            <a:r>
              <a:rPr lang="en-CA" dirty="0" smtClean="0">
                <a:solidFill>
                  <a:srgbClr val="000000"/>
                </a:solidFill>
              </a:rPr>
              <a:t>) { </a:t>
            </a:r>
            <a:br>
              <a:rPr lang="en-CA" dirty="0" smtClean="0">
                <a:solidFill>
                  <a:srgbClr val="000000"/>
                </a:solidFill>
              </a:rPr>
            </a:br>
            <a:r>
              <a:rPr lang="en-CA" dirty="0" smtClean="0">
                <a:solidFill>
                  <a:srgbClr val="000000"/>
                </a:solidFill>
              </a:rPr>
              <a:t>    	  </a:t>
            </a:r>
            <a:r>
              <a:rPr lang="en-CA" dirty="0" err="1" smtClean="0">
                <a:solidFill>
                  <a:srgbClr val="000000"/>
                </a:solidFill>
              </a:rPr>
              <a:t>echo</a:t>
            </a:r>
            <a:r>
              <a:rPr lang="en-CA" dirty="0" err="1" smtClean="0">
                <a:solidFill>
                  <a:srgbClr val="DD0000"/>
                </a:solidFill>
              </a:rPr>
              <a:t>"$key</a:t>
            </a:r>
            <a:r>
              <a:rPr lang="en-CA" dirty="0" smtClean="0">
                <a:solidFill>
                  <a:srgbClr val="DD0000"/>
                </a:solidFill>
              </a:rPr>
              <a:t> = $</a:t>
            </a:r>
            <a:r>
              <a:rPr lang="en-CA" dirty="0" err="1" smtClean="0">
                <a:solidFill>
                  <a:srgbClr val="DD0000"/>
                </a:solidFill>
              </a:rPr>
              <a:t>val</a:t>
            </a:r>
            <a:r>
              <a:rPr lang="en-CA" dirty="0" smtClean="0">
                <a:solidFill>
                  <a:srgbClr val="DD0000"/>
                </a:solidFill>
              </a:rPr>
              <a:t> &lt;</a:t>
            </a:r>
            <a:r>
              <a:rPr lang="en-CA" dirty="0" err="1" smtClean="0">
                <a:solidFill>
                  <a:srgbClr val="DD0000"/>
                </a:solidFill>
              </a:rPr>
              <a:t>br</a:t>
            </a:r>
            <a:r>
              <a:rPr lang="en-CA" dirty="0" smtClean="0">
                <a:solidFill>
                  <a:srgbClr val="DD0000"/>
                </a:solidFill>
              </a:rPr>
              <a:t> /&gt;"</a:t>
            </a:r>
            <a:r>
              <a:rPr lang="en-CA" dirty="0" smtClean="0">
                <a:solidFill>
                  <a:srgbClr val="007700"/>
                </a:solidFill>
              </a:rPr>
              <a:t>; </a:t>
            </a:r>
          </a:p>
          <a:p>
            <a:r>
              <a:rPr lang="en-US" dirty="0" smtClean="0">
                <a:solidFill>
                  <a:srgbClr val="007700"/>
                </a:solidFill>
              </a:rPr>
              <a:t>	}</a:t>
            </a:r>
          </a:p>
          <a:p>
            <a:r>
              <a:rPr lang="en-US" dirty="0" smtClean="0">
                <a:solidFill>
                  <a:srgbClr val="007700"/>
                </a:solidFill>
              </a:rPr>
              <a:t>?&gt;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51520" y="2491299"/>
            <a:ext cx="3078088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$PROVINCES = array(		</a:t>
            </a:r>
          </a:p>
          <a:p>
            <a:r>
              <a:rPr lang="en-US" sz="900" dirty="0"/>
              <a:t>	"--" =&gt; "--- Please Select Provinces ---",</a:t>
            </a:r>
          </a:p>
          <a:p>
            <a:r>
              <a:rPr lang="en-US" sz="900" dirty="0"/>
              <a:t>	"NF"=&gt;"Newfoundland",</a:t>
            </a:r>
          </a:p>
          <a:p>
            <a:r>
              <a:rPr lang="en-US" sz="900" dirty="0"/>
              <a:t>	"PE"=&gt;"Prince Edward Island",</a:t>
            </a:r>
          </a:p>
          <a:p>
            <a:r>
              <a:rPr lang="en-US" sz="900" dirty="0"/>
              <a:t>	"NB"=&gt;"New Brunswick",</a:t>
            </a:r>
          </a:p>
          <a:p>
            <a:r>
              <a:rPr lang="en-US" sz="900" dirty="0"/>
              <a:t>	"NS"=&gt;"Nova Scotia",</a:t>
            </a:r>
          </a:p>
          <a:p>
            <a:r>
              <a:rPr lang="en-US" sz="900" dirty="0"/>
              <a:t>	"QC"=&gt;"Quebec",</a:t>
            </a:r>
          </a:p>
          <a:p>
            <a:r>
              <a:rPr lang="en-US" sz="900" dirty="0"/>
              <a:t>	"ON"=&gt;"Ontario",</a:t>
            </a:r>
          </a:p>
          <a:p>
            <a:r>
              <a:rPr lang="en-US" sz="900" dirty="0"/>
              <a:t>	"MB"=&gt;"Manitoba",</a:t>
            </a:r>
          </a:p>
          <a:p>
            <a:r>
              <a:rPr lang="en-US" sz="900" dirty="0"/>
              <a:t>	"SK"=&gt;"Saskatchewan",</a:t>
            </a:r>
          </a:p>
          <a:p>
            <a:r>
              <a:rPr lang="en-US" sz="900" dirty="0"/>
              <a:t>	"AB"=&gt;"Alberta",</a:t>
            </a:r>
          </a:p>
          <a:p>
            <a:r>
              <a:rPr lang="en-US" sz="900" dirty="0"/>
              <a:t>	"BC"=&gt;"British Columbia",</a:t>
            </a:r>
          </a:p>
          <a:p>
            <a:r>
              <a:rPr lang="en-US" sz="900" dirty="0"/>
              <a:t>	"NT"=&gt;"Northwest Territories",</a:t>
            </a:r>
          </a:p>
          <a:p>
            <a:r>
              <a:rPr lang="en-US" sz="900" dirty="0"/>
              <a:t>	"YT"=&gt;"Yukon Territory");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31840" y="3212976"/>
            <a:ext cx="504056" cy="16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3600" dirty="0" smtClean="0"/>
              <a:t>"    Trim Whitespace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sz="3600" dirty="0" smtClean="0"/>
              <a:t>"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1008111"/>
          </a:xfrm>
        </p:spPr>
        <p:txBody>
          <a:bodyPr/>
          <a:lstStyle/>
          <a:p>
            <a:r>
              <a:rPr lang="en-US" sz="2800" dirty="0" smtClean="0"/>
              <a:t>Trim blank  characters from the front and end of a string with trim()</a:t>
            </a:r>
          </a:p>
          <a:p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2730407"/>
            <a:ext cx="648072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  <a:t>//trim one POST variable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'username'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 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trim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'username'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]);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  <a:t>//trim all variables in $_POST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as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$KEY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=&gt;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 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 = trim(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  <a:t>//trim all variables in $_POST except arrays........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as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$KEY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=&gt;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 if 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is_array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 ==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trim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); }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  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  <a:t>//trim all variables in $_POST except arrays........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as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$KEY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=&gt;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 = (!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is_array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))?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trim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$VAL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dirty="0" smtClean="0"/>
              <a:t>Building URL's Dynamically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4154597"/>
            <a:ext cx="784887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&lt;html&gt;&lt;body&gt; </a:t>
            </a:r>
            <a:br>
              <a:rPr lang="en-US" sz="1600" dirty="0"/>
            </a:br>
            <a:r>
              <a:rPr lang="en-US" sz="1600" dirty="0"/>
              <a:t>&lt;a </a:t>
            </a:r>
            <a:r>
              <a:rPr lang="en-US" sz="1600" dirty="0" err="1"/>
              <a:t>href</a:t>
            </a:r>
            <a:r>
              <a:rPr lang="en-US" sz="1600" dirty="0"/>
              <a:t>="</a:t>
            </a:r>
            <a:r>
              <a:rPr lang="en-US" sz="1600" dirty="0" err="1"/>
              <a:t>test.php?act</a:t>
            </a:r>
            <a:r>
              <a:rPr lang="en-US" sz="1600" dirty="0"/>
              <a:t>=refresh"&gt;Refresh&lt;/a&gt; 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 /&gt; </a:t>
            </a:r>
            <a:br>
              <a:rPr lang="en-US" sz="1600" dirty="0"/>
            </a:br>
            <a:r>
              <a:rPr lang="en-US" sz="1600" dirty="0"/>
              <a:t>&lt;a </a:t>
            </a:r>
            <a:r>
              <a:rPr lang="en-US" sz="1600" dirty="0" err="1"/>
              <a:t>href</a:t>
            </a:r>
            <a:r>
              <a:rPr lang="en-US" sz="1600" dirty="0"/>
              <a:t>=</a:t>
            </a:r>
            <a:r>
              <a:rPr lang="en-US" sz="1600" dirty="0" err="1"/>
              <a:t>test.php?act</a:t>
            </a:r>
            <a:r>
              <a:rPr lang="en-US" sz="1600" dirty="0"/>
              <a:t>=</a:t>
            </a:r>
            <a:r>
              <a:rPr lang="en-US" sz="1600" dirty="0" err="1"/>
              <a:t>del&amp;file</a:t>
            </a:r>
            <a:r>
              <a:rPr lang="en-US" sz="1600" dirty="0"/>
              <a:t>=ascii.txt&gt;Delete&lt;/a&gt; 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 /&gt; </a:t>
            </a:r>
            <a:br>
              <a:rPr lang="en-US" sz="1600" dirty="0"/>
            </a:br>
            <a:r>
              <a:rPr lang="en-US" sz="1600" dirty="0"/>
              <a:t>&lt;a </a:t>
            </a:r>
            <a:r>
              <a:rPr lang="en-US" sz="1600" dirty="0" err="1"/>
              <a:t>href</a:t>
            </a:r>
            <a:r>
              <a:rPr lang="en-US" sz="1600" dirty="0"/>
              <a:t>="</a:t>
            </a:r>
            <a:r>
              <a:rPr lang="en-US" sz="1600" dirty="0" err="1"/>
              <a:t>test.php?rows</a:t>
            </a:r>
            <a:r>
              <a:rPr lang="en-US" sz="1600" dirty="0"/>
              <a:t>=5&amp;highlight=9"&gt;Generate&lt;/a&gt; 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 /&gt; </a:t>
            </a:r>
            <a:br>
              <a:rPr lang="en-US" sz="1600" dirty="0"/>
            </a:br>
            <a:r>
              <a:rPr lang="en-US" sz="1600" dirty="0"/>
              <a:t>&lt;a </a:t>
            </a:r>
            <a:r>
              <a:rPr lang="en-US" sz="1600" dirty="0" err="1"/>
              <a:t>href</a:t>
            </a:r>
            <a:r>
              <a:rPr lang="en-US" sz="1600" dirty="0"/>
              <a:t>="</a:t>
            </a:r>
            <a:r>
              <a:rPr lang="en-US" sz="1600" dirty="0" err="1"/>
              <a:t>test.php?rows</a:t>
            </a:r>
            <a:r>
              <a:rPr lang="en-US" sz="1600" dirty="0"/>
              <a:t>=</a:t>
            </a:r>
            <a:r>
              <a:rPr lang="en-US" sz="1600" dirty="0" err="1"/>
              <a:t>ascii.txt&amp;highlight</a:t>
            </a:r>
            <a:r>
              <a:rPr lang="en-US" sz="1600" dirty="0"/>
              <a:t>=9"&gt;Generate&lt;/a&gt; </a:t>
            </a:r>
            <a:br>
              <a:rPr lang="en-US" sz="1600" dirty="0"/>
            </a:br>
            <a:r>
              <a:rPr lang="en-US" sz="1600" dirty="0"/>
              <a:t>&lt;/body&gt;&lt;/html&gt;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1556792"/>
            <a:ext cx="125848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PHP Source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1835" y="4293096"/>
            <a:ext cx="14284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 Source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1444258"/>
            <a:ext cx="864096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$ROWS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$HIGHLIGHT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9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$ROW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'FILENAME'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'ascii.txt'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&lt;html&gt;&lt;body&gt;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&lt;a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$_SERVER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'PHP_SELF'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?act=refresh"&gt;Refresh&lt;/a&gt;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/&gt;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&lt;a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$_SERVER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'PHP_SELF'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?act=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del&amp;file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'FILENAME'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&gt;Delete&lt;/a&gt;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/&gt;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&lt;a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$_SERVER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'PHP_SELF'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?rows=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ROWS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&amp;highlight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$HIGHLIGHT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"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"&gt;Generate&lt;/a&gt;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/&gt;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&lt;a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$_SERVER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'PHP_SELF'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?rows=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$ROW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'FILENAME'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&amp;highlight=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$HIGHLIGHT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"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"&gt;Generate&lt;/a&gt;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&lt;/body&gt;&lt;/html&gt;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9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4000" dirty="0" smtClean="0"/>
              <a:t>Form Memory: Text Box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en-US" smtClean="0"/>
              <a:t>For Input Text boxes, print the value of the name given to the text box….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60746" y="3466489"/>
            <a:ext cx="8358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Country</a:t>
            </a:r>
            <a:r>
              <a:rPr lang="en-CA" dirty="0" smtClean="0">
                <a:solidFill>
                  <a:srgbClr val="007700"/>
                </a:solidFill>
              </a:rPr>
              <a:t>: &lt; </a:t>
            </a:r>
            <a:r>
              <a:rPr lang="en-CA" dirty="0" smtClean="0">
                <a:solidFill>
                  <a:srgbClr val="0000BB"/>
                </a:solidFill>
              </a:rPr>
              <a:t>input type </a:t>
            </a:r>
            <a:r>
              <a:rPr lang="en-CA" dirty="0" smtClean="0">
                <a:solidFill>
                  <a:srgbClr val="007700"/>
                </a:solidFill>
              </a:rPr>
              <a:t>= </a:t>
            </a:r>
            <a:r>
              <a:rPr lang="en-CA" dirty="0" smtClean="0">
                <a:solidFill>
                  <a:srgbClr val="000000"/>
                </a:solidFill>
              </a:rPr>
              <a:t>"text" </a:t>
            </a:r>
            <a:r>
              <a:rPr lang="en-CA" dirty="0" smtClean="0">
                <a:solidFill>
                  <a:srgbClr val="0000BB"/>
                </a:solidFill>
              </a:rPr>
              <a:t>name </a:t>
            </a:r>
            <a:r>
              <a:rPr lang="en-CA" dirty="0" smtClean="0">
                <a:solidFill>
                  <a:srgbClr val="007700"/>
                </a:solidFill>
              </a:rPr>
              <a:t>= </a:t>
            </a:r>
            <a:r>
              <a:rPr lang="en-CA" dirty="0" smtClean="0">
                <a:solidFill>
                  <a:srgbClr val="000000"/>
                </a:solidFill>
              </a:rPr>
              <a:t>"</a:t>
            </a:r>
            <a:r>
              <a:rPr lang="en-CA" dirty="0" smtClean="0">
                <a:solidFill>
                  <a:srgbClr val="FF0000"/>
                </a:solidFill>
              </a:rPr>
              <a:t>country</a:t>
            </a:r>
            <a:r>
              <a:rPr lang="en-CA" dirty="0" smtClean="0">
                <a:solidFill>
                  <a:srgbClr val="000000"/>
                </a:solidFill>
              </a:rPr>
              <a:t>" </a:t>
            </a:r>
            <a:r>
              <a:rPr lang="en-CA" dirty="0" smtClean="0">
                <a:solidFill>
                  <a:srgbClr val="0000BB"/>
                </a:solidFill>
              </a:rPr>
              <a:t>value </a:t>
            </a:r>
            <a:r>
              <a:rPr lang="en-CA" dirty="0" smtClean="0">
                <a:solidFill>
                  <a:srgbClr val="007700"/>
                </a:solidFill>
              </a:rPr>
              <a:t>= </a:t>
            </a:r>
            <a:r>
              <a:rPr lang="en-CA" dirty="0" smtClean="0">
                <a:solidFill>
                  <a:srgbClr val="000000"/>
                </a:solidFill>
              </a:rPr>
              <a:t>"&lt;?= $_POST['</a:t>
            </a:r>
            <a:r>
              <a:rPr lang="en-CA" dirty="0" smtClean="0">
                <a:solidFill>
                  <a:srgbClr val="FF0000"/>
                </a:solidFill>
              </a:rPr>
              <a:t>country</a:t>
            </a:r>
            <a:r>
              <a:rPr lang="en-CA" dirty="0" smtClean="0">
                <a:solidFill>
                  <a:srgbClr val="000000"/>
                </a:solidFill>
              </a:rPr>
              <a:t>']  ?&gt;"/&gt;</a:t>
            </a:r>
            <a:endParaRPr lang="en-CA" dirty="0"/>
          </a:p>
        </p:txBody>
      </p:sp>
      <p:sp>
        <p:nvSpPr>
          <p:cNvPr id="19" name="Curved Up Arrow 18"/>
          <p:cNvSpPr/>
          <p:nvPr/>
        </p:nvSpPr>
        <p:spPr>
          <a:xfrm>
            <a:off x="4427984" y="4005064"/>
            <a:ext cx="2952328" cy="9361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600" dirty="0" smtClean="0"/>
              <a:t>Form Memory: Select Box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1583"/>
            <a:ext cx="176696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92080" y="1872424"/>
            <a:ext cx="2520280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&lt;select name="rows"&gt;</a:t>
            </a:r>
          </a:p>
          <a:p>
            <a:r>
              <a:rPr lang="en-US" sz="1100" dirty="0"/>
              <a:t>&lt;option value="5</a:t>
            </a:r>
            <a:r>
              <a:rPr lang="en-US" sz="1100" dirty="0" smtClean="0"/>
              <a:t>" &gt;</a:t>
            </a:r>
            <a:r>
              <a:rPr lang="en-US" sz="1100" dirty="0"/>
              <a:t>5&lt;/option&gt;</a:t>
            </a:r>
          </a:p>
          <a:p>
            <a:r>
              <a:rPr lang="en-US" sz="1100" dirty="0"/>
              <a:t>&lt;option value="6" &gt;6&lt;/option&gt;</a:t>
            </a:r>
          </a:p>
          <a:p>
            <a:r>
              <a:rPr lang="en-US" sz="1100" dirty="0"/>
              <a:t>&lt;option value="7" </a:t>
            </a:r>
            <a:r>
              <a:rPr lang="en-US" sz="1100" b="1" dirty="0">
                <a:solidFill>
                  <a:srgbClr val="FF0000"/>
                </a:solidFill>
              </a:rPr>
              <a:t>selected</a:t>
            </a:r>
            <a:r>
              <a:rPr lang="en-US" sz="1100" dirty="0"/>
              <a:t>&gt;7&lt;/option&gt;</a:t>
            </a:r>
          </a:p>
          <a:p>
            <a:r>
              <a:rPr lang="en-US" sz="1100" dirty="0"/>
              <a:t>&lt;option value="8" &gt;8&lt;/option&gt;</a:t>
            </a:r>
          </a:p>
          <a:p>
            <a:r>
              <a:rPr lang="en-US" sz="1100" dirty="0"/>
              <a:t>&lt;option value="9" &gt;9&lt;/option&gt;</a:t>
            </a:r>
          </a:p>
          <a:p>
            <a:r>
              <a:rPr lang="en-US" sz="1100" dirty="0"/>
              <a:t>&lt;option value="10" &gt;10&lt;/option&gt;</a:t>
            </a:r>
          </a:p>
          <a:p>
            <a:r>
              <a:rPr lang="en-US" sz="1100" dirty="0"/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7664" y="4293096"/>
            <a:ext cx="6084676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&lt;select name='rows'&gt;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&lt;option value='5'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&lt;?=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'rows'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]==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)?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'selected'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&gt;5&lt;/option&gt;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&lt;option value='6'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&lt;?=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'rows'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]==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)?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'selected'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&gt;6&lt;/option&gt;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&lt;option value='7'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&lt;?=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'rows'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]==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)?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'selected'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&gt;7&lt;/option&gt;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&lt;option value='8'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&lt;?=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'rows'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]==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)?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'selected'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&gt;8&lt;/option&gt;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&lt;option value='9'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&lt;?=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'rows'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]==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)?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'selected'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&gt;9&lt;/option&gt;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&lt;option value='10'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&lt;?=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$_POST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'rows'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]==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)?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'selected'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Times New Roman" pitchFamily="18" charset="0"/>
                <a:cs typeface="Times New Roman" pitchFamily="18" charset="0"/>
              </a:rPr>
              <a:t>''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Times New Roman" pitchFamily="18" charset="0"/>
                <a:cs typeface="Times New Roman" pitchFamily="18" charset="0"/>
              </a:rPr>
              <a:t>?&gt;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&gt;10&lt;/option&gt;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&lt;/select&gt;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1739340"/>
            <a:ext cx="1637928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(</a:t>
            </a:r>
          </a:p>
          <a:p>
            <a:r>
              <a:rPr lang="en-US" sz="1000" dirty="0"/>
              <a:t>    [act] =&gt; post</a:t>
            </a:r>
          </a:p>
          <a:p>
            <a:r>
              <a:rPr lang="en-US" sz="1000" dirty="0"/>
              <a:t>    [email] =&gt; abc@abc.com</a:t>
            </a:r>
          </a:p>
          <a:p>
            <a:r>
              <a:rPr lang="en-US" sz="1000" dirty="0"/>
              <a:t>    </a:t>
            </a:r>
            <a:r>
              <a:rPr lang="en-US" sz="1000" b="1" dirty="0" smtClean="0">
                <a:solidFill>
                  <a:srgbClr val="FF0000"/>
                </a:solidFill>
              </a:rPr>
              <a:t>[rows] </a:t>
            </a:r>
            <a:r>
              <a:rPr lang="en-US" sz="1000" b="1" dirty="0">
                <a:solidFill>
                  <a:srgbClr val="FF0000"/>
                </a:solidFill>
              </a:rPr>
              <a:t>=&gt; </a:t>
            </a:r>
            <a:r>
              <a:rPr lang="en-US" sz="1000" b="1" dirty="0" smtClean="0">
                <a:solidFill>
                  <a:srgbClr val="FF0000"/>
                </a:solidFill>
              </a:rPr>
              <a:t> 7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523" y="2755003"/>
            <a:ext cx="66774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$_POST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7431" y="1551583"/>
            <a:ext cx="115025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HTML Source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9196" y="5924312"/>
            <a:ext cx="125848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PHP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8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4000" dirty="0" smtClean="0"/>
              <a:t>Form Memory: Multiple[] Select Box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139952" y="1772816"/>
            <a:ext cx="4572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000" dirty="0"/>
              <a:t>&lt;select name = </a:t>
            </a:r>
            <a:r>
              <a:rPr lang="en-US" sz="1000" b="1" dirty="0">
                <a:solidFill>
                  <a:srgbClr val="FF0000"/>
                </a:solidFill>
              </a:rPr>
              <a:t>"province[]" </a:t>
            </a:r>
            <a:r>
              <a:rPr lang="en-US" sz="1000" dirty="0"/>
              <a:t>multiple size = "12" </a:t>
            </a:r>
            <a:r>
              <a:rPr lang="en-US" sz="1000" dirty="0" smtClean="0"/>
              <a:t>&gt;</a:t>
            </a:r>
            <a:endParaRPr lang="en-US" sz="1000" dirty="0"/>
          </a:p>
          <a:p>
            <a:r>
              <a:rPr lang="en-US" sz="1000" dirty="0" smtClean="0"/>
              <a:t>	&lt;</a:t>
            </a:r>
            <a:r>
              <a:rPr lang="en-US" sz="1000" dirty="0"/>
              <a:t>option value="--" &gt;--- Please Select Provinces ---&lt;/option&gt; </a:t>
            </a:r>
          </a:p>
          <a:p>
            <a:r>
              <a:rPr lang="en-US" sz="1000" dirty="0"/>
              <a:t>	&lt;option value="NF" &gt;Newfoundland&lt;/option&gt; </a:t>
            </a:r>
          </a:p>
          <a:p>
            <a:r>
              <a:rPr lang="en-US" sz="1000" dirty="0"/>
              <a:t>	&lt;option value="PE" </a:t>
            </a:r>
            <a:r>
              <a:rPr lang="en-US" sz="1000" dirty="0">
                <a:solidFill>
                  <a:srgbClr val="FF0000"/>
                </a:solidFill>
              </a:rPr>
              <a:t>selected</a:t>
            </a:r>
            <a:r>
              <a:rPr lang="en-US" sz="1000" dirty="0"/>
              <a:t>&gt;Prince Edward Island&lt;/option&gt; </a:t>
            </a:r>
          </a:p>
          <a:p>
            <a:r>
              <a:rPr lang="en-US" sz="1000" dirty="0"/>
              <a:t>	&lt;option value="NB" &gt;New Brunswick&lt;/option&gt; </a:t>
            </a:r>
          </a:p>
          <a:p>
            <a:r>
              <a:rPr lang="en-US" sz="1000" dirty="0"/>
              <a:t>	&lt;option value="NS" &gt;Nova Scotia&lt;/option&gt; </a:t>
            </a:r>
          </a:p>
          <a:p>
            <a:r>
              <a:rPr lang="en-US" sz="1000" dirty="0"/>
              <a:t>	&lt;option value="QC" </a:t>
            </a:r>
            <a:r>
              <a:rPr lang="en-US" sz="1000" dirty="0">
                <a:solidFill>
                  <a:srgbClr val="FF0000"/>
                </a:solidFill>
              </a:rPr>
              <a:t>selected</a:t>
            </a:r>
            <a:r>
              <a:rPr lang="en-US" sz="1000" dirty="0"/>
              <a:t>&gt;Quebec&lt;/option&gt; </a:t>
            </a:r>
          </a:p>
          <a:p>
            <a:r>
              <a:rPr lang="en-US" sz="1000" dirty="0"/>
              <a:t>	&lt;option value="ON" &gt;Ontario&lt;/option&gt; </a:t>
            </a:r>
          </a:p>
          <a:p>
            <a:r>
              <a:rPr lang="en-US" sz="1000" dirty="0"/>
              <a:t>	&lt;option value="MB" &gt;Manitoba&lt;/option&gt; </a:t>
            </a:r>
          </a:p>
          <a:p>
            <a:r>
              <a:rPr lang="en-US" sz="1000" dirty="0"/>
              <a:t>	&lt;option value="SK" </a:t>
            </a:r>
            <a:r>
              <a:rPr lang="en-US" sz="1000" dirty="0">
                <a:solidFill>
                  <a:srgbClr val="FF0000"/>
                </a:solidFill>
              </a:rPr>
              <a:t>selected</a:t>
            </a:r>
            <a:r>
              <a:rPr lang="en-US" sz="1000" dirty="0"/>
              <a:t>&gt;Saskatchewan&lt;/option&gt; </a:t>
            </a:r>
          </a:p>
          <a:p>
            <a:r>
              <a:rPr lang="en-US" sz="1000" dirty="0"/>
              <a:t>	&lt;option value="AB" &gt;Alberta&lt;/option&gt; </a:t>
            </a:r>
          </a:p>
          <a:p>
            <a:r>
              <a:rPr lang="en-US" sz="1000" dirty="0"/>
              <a:t>	&lt;option value="BC" &gt;British Columbia&lt;/option&gt; </a:t>
            </a:r>
          </a:p>
          <a:p>
            <a:r>
              <a:rPr lang="en-US" sz="1000" dirty="0"/>
              <a:t>	&lt;option value="NT" &gt;Northwest Territories&lt;/option&gt; </a:t>
            </a:r>
          </a:p>
          <a:p>
            <a:r>
              <a:rPr lang="en-US" sz="1000" dirty="0"/>
              <a:t>	&lt;option value="YT" &gt;Yukon Territory&lt;/option&gt; </a:t>
            </a:r>
          </a:p>
          <a:p>
            <a:r>
              <a:rPr lang="en-US" sz="1000" dirty="0"/>
              <a:t>&lt;/select&gt;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60" y="1700808"/>
            <a:ext cx="1818456" cy="186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1739340"/>
            <a:ext cx="1637928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(</a:t>
            </a:r>
          </a:p>
          <a:p>
            <a:r>
              <a:rPr lang="en-US" sz="1000" dirty="0"/>
              <a:t>    [act] =&gt; post</a:t>
            </a:r>
          </a:p>
          <a:p>
            <a:r>
              <a:rPr lang="en-US" sz="1000" dirty="0"/>
              <a:t>    [email] =&gt; abc@abc.com</a:t>
            </a:r>
          </a:p>
          <a:p>
            <a:r>
              <a:rPr lang="en-US" sz="1000" dirty="0"/>
              <a:t>    </a:t>
            </a:r>
            <a:r>
              <a:rPr lang="en-US" sz="1000" b="1" dirty="0">
                <a:solidFill>
                  <a:srgbClr val="FF0000"/>
                </a:solidFill>
              </a:rPr>
              <a:t>[province] =&gt; Array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(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[0] =&gt; PE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[1] =&gt; QC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[2] =&gt; SK</a:t>
            </a:r>
          </a:p>
          <a:p>
            <a:r>
              <a:rPr lang="en-US" sz="1000" dirty="0"/>
              <a:t>        )</a:t>
            </a:r>
          </a:p>
          <a:p>
            <a:endParaRPr lang="en-US" sz="1000" dirty="0"/>
          </a:p>
          <a:p>
            <a:r>
              <a:rPr lang="en-US" sz="10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4509120"/>
            <a:ext cx="828092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&lt;select name = "</a:t>
            </a:r>
            <a:r>
              <a:rPr lang="en-US" sz="1400" b="1" dirty="0">
                <a:solidFill>
                  <a:srgbClr val="FF0000"/>
                </a:solidFill>
              </a:rPr>
              <a:t>province[]" </a:t>
            </a:r>
            <a:r>
              <a:rPr lang="en-US" sz="1400" dirty="0"/>
              <a:t>multiple size = "12" 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....</a:t>
            </a:r>
          </a:p>
          <a:p>
            <a:r>
              <a:rPr lang="en-US" sz="1400" dirty="0" smtClean="0"/>
              <a:t>     &lt;option.......</a:t>
            </a:r>
            <a:endParaRPr lang="en-US" sz="1400" dirty="0"/>
          </a:p>
          <a:p>
            <a:r>
              <a:rPr lang="en-US" sz="1400" dirty="0" smtClean="0"/>
              <a:t>     &lt;</a:t>
            </a:r>
            <a:r>
              <a:rPr lang="en-US" sz="1400" dirty="0"/>
              <a:t>option value="SK" &lt;?= (</a:t>
            </a:r>
            <a:r>
              <a:rPr lang="en-US" sz="1400" dirty="0" err="1" smtClean="0"/>
              <a:t>in_array</a:t>
            </a:r>
            <a:r>
              <a:rPr lang="en-US" sz="1400" dirty="0" smtClean="0"/>
              <a:t>('SK',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$_POST['province'] 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 smtClean="0"/>
              <a:t>)?'selected':'';?&gt;&gt;</a:t>
            </a:r>
            <a:r>
              <a:rPr lang="en-US" sz="1400" dirty="0"/>
              <a:t>Saskatchewan&lt;/option&gt; </a:t>
            </a:r>
          </a:p>
          <a:p>
            <a:r>
              <a:rPr lang="en-US" sz="1400" dirty="0" smtClean="0"/>
              <a:t>     &lt;option ........</a:t>
            </a:r>
          </a:p>
          <a:p>
            <a:r>
              <a:rPr lang="en-US" sz="1400" dirty="0" smtClean="0"/>
              <a:t>     .......</a:t>
            </a:r>
            <a:endParaRPr lang="en-US" sz="1400" dirty="0"/>
          </a:p>
          <a:p>
            <a:r>
              <a:rPr lang="en-US" sz="1400" dirty="0"/>
              <a:t>&lt;/select&gt;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7725" y="3234270"/>
            <a:ext cx="66774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$_POST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380312" y="1559906"/>
            <a:ext cx="115025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HTML Source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72077" y="5740226"/>
            <a:ext cx="125848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PHP Source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23928" y="2132856"/>
            <a:ext cx="22322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1920" y="2631892"/>
            <a:ext cx="2304256" cy="221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07904" y="3068960"/>
            <a:ext cx="2448272" cy="16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3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8840">
            <a:off x="4067370" y="4292086"/>
            <a:ext cx="1145436" cy="859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Paradigm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5961"/>
            <a:ext cx="1642182" cy="157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1730374" cy="20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2564904"/>
            <a:ext cx="201622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911208">
            <a:off x="3121129" y="2130799"/>
            <a:ext cx="2088232" cy="98181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 Request for </a:t>
            </a:r>
            <a:r>
              <a:rPr lang="en-US" dirty="0" err="1" smtClean="0"/>
              <a:t>table.php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7516"/>
            <a:ext cx="2016224" cy="890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127948" y="3501008"/>
            <a:ext cx="1152128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PHP Interpreter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876256" y="5758136"/>
            <a:ext cx="10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table.php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461882">
            <a:off x="3252701" y="3722606"/>
            <a:ext cx="2160267" cy="946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Reply and generated HTML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419350" y="3695063"/>
            <a:ext cx="5498874" cy="1444784"/>
          </a:xfrm>
          <a:custGeom>
            <a:avLst/>
            <a:gdLst>
              <a:gd name="connsiteX0" fmla="*/ 5486400 w 5498874"/>
              <a:gd name="connsiteY0" fmla="*/ 1429387 h 1444784"/>
              <a:gd name="connsiteX1" fmla="*/ 5381625 w 5498874"/>
              <a:gd name="connsiteY1" fmla="*/ 1324612 h 1444784"/>
              <a:gd name="connsiteX2" fmla="*/ 4162425 w 5498874"/>
              <a:gd name="connsiteY2" fmla="*/ 637 h 1444784"/>
              <a:gd name="connsiteX3" fmla="*/ 0 w 5498874"/>
              <a:gd name="connsiteY3" fmla="*/ 1134112 h 1444784"/>
              <a:gd name="connsiteX4" fmla="*/ 0 w 5498874"/>
              <a:gd name="connsiteY4" fmla="*/ 1134112 h 144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8874" h="1444784">
                <a:moveTo>
                  <a:pt x="5486400" y="1429387"/>
                </a:moveTo>
                <a:cubicBezTo>
                  <a:pt x="5544344" y="1496062"/>
                  <a:pt x="5381625" y="1324612"/>
                  <a:pt x="5381625" y="1324612"/>
                </a:cubicBezTo>
                <a:cubicBezTo>
                  <a:pt x="5160962" y="1086487"/>
                  <a:pt x="5059362" y="32387"/>
                  <a:pt x="4162425" y="637"/>
                </a:cubicBezTo>
                <a:cubicBezTo>
                  <a:pt x="3265488" y="-31113"/>
                  <a:pt x="0" y="1134112"/>
                  <a:pt x="0" y="1134112"/>
                </a:cubicBezTo>
                <a:lnTo>
                  <a:pt x="0" y="1134112"/>
                </a:lnTo>
              </a:path>
            </a:pathLst>
          </a:custGeom>
          <a:ln>
            <a:solidFill>
              <a:schemeClr val="accent3">
                <a:alpha val="33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73" y="188640"/>
            <a:ext cx="8229600" cy="1143000"/>
          </a:xfrm>
        </p:spPr>
        <p:txBody>
          <a:bodyPr/>
          <a:lstStyle/>
          <a:p>
            <a:r>
              <a:rPr lang="en-CA" sz="3600" dirty="0">
                <a:solidFill>
                  <a:srgbClr val="0000BB"/>
                </a:solidFill>
                <a:ea typeface="Calibri"/>
                <a:cs typeface="Times New Roman"/>
              </a:rPr>
              <a:t>$_SERVER</a:t>
            </a:r>
            <a:r>
              <a:rPr lang="en-CA" sz="3600" dirty="0">
                <a:solidFill>
                  <a:srgbClr val="007700"/>
                </a:solidFill>
                <a:ea typeface="Calibri"/>
                <a:cs typeface="Times New Roman"/>
              </a:rPr>
              <a:t>[</a:t>
            </a:r>
            <a:r>
              <a:rPr lang="en-CA" sz="3600" dirty="0">
                <a:solidFill>
                  <a:srgbClr val="DD0000"/>
                </a:solidFill>
                <a:ea typeface="Calibri"/>
                <a:cs typeface="Times New Roman"/>
              </a:rPr>
              <a:t>'PHP_SELF'</a:t>
            </a:r>
            <a:r>
              <a:rPr lang="en-CA" sz="3600" dirty="0">
                <a:solidFill>
                  <a:srgbClr val="007700"/>
                </a:solidFill>
                <a:ea typeface="Calibri"/>
                <a:cs typeface="Times New Roman"/>
              </a:rPr>
              <a:t>] </a:t>
            </a:r>
            <a:r>
              <a:rPr lang="en-CA" sz="36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self-reference URL's with </a:t>
            </a:r>
            <a:r>
              <a:rPr lang="en-CA" dirty="0">
                <a:solidFill>
                  <a:srgbClr val="0000BB"/>
                </a:solidFill>
                <a:ea typeface="Calibri"/>
                <a:cs typeface="Times New Roman"/>
              </a:rPr>
              <a:t>$_SERVER</a:t>
            </a:r>
            <a:r>
              <a:rPr lang="en-CA" dirty="0">
                <a:solidFill>
                  <a:srgbClr val="007700"/>
                </a:solidFill>
                <a:ea typeface="Calibri"/>
                <a:cs typeface="Times New Roman"/>
              </a:rPr>
              <a:t>[</a:t>
            </a:r>
            <a:r>
              <a:rPr lang="en-CA" dirty="0">
                <a:solidFill>
                  <a:srgbClr val="DD0000"/>
                </a:solidFill>
                <a:ea typeface="Calibri"/>
                <a:cs typeface="Times New Roman"/>
              </a:rPr>
              <a:t>'PHP_SELF'</a:t>
            </a:r>
            <a:r>
              <a:rPr lang="en-CA" dirty="0">
                <a:solidFill>
                  <a:srgbClr val="007700"/>
                </a:solidFill>
                <a:ea typeface="Calibri"/>
                <a:cs typeface="Times New Roman"/>
              </a:rPr>
              <a:t>]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3212976"/>
            <a:ext cx="7897803" cy="243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 </a:t>
            </a: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rgbClr val="000000"/>
                </a:solidFill>
                <a:ea typeface="Calibri"/>
                <a:cs typeface="Times New Roman"/>
              </a:rPr>
              <a:t>&lt;form action</a:t>
            </a: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="</a:t>
            </a:r>
            <a:r>
              <a:rPr lang="en-CA" dirty="0" smtClean="0">
                <a:solidFill>
                  <a:srgbClr val="0000BB"/>
                </a:solidFill>
                <a:ea typeface="Calibri"/>
                <a:cs typeface="Times New Roman"/>
              </a:rPr>
              <a:t>&lt;?=  $_</a:t>
            </a:r>
            <a:r>
              <a:rPr lang="en-CA" dirty="0">
                <a:solidFill>
                  <a:srgbClr val="0000BB"/>
                </a:solidFill>
                <a:ea typeface="Calibri"/>
                <a:cs typeface="Times New Roman"/>
              </a:rPr>
              <a:t>SERVER</a:t>
            </a:r>
            <a:r>
              <a:rPr lang="en-CA" dirty="0">
                <a:solidFill>
                  <a:srgbClr val="007700"/>
                </a:solidFill>
                <a:ea typeface="Calibri"/>
                <a:cs typeface="Times New Roman"/>
              </a:rPr>
              <a:t>[</a:t>
            </a:r>
            <a:r>
              <a:rPr lang="en-CA" dirty="0">
                <a:solidFill>
                  <a:srgbClr val="DD0000"/>
                </a:solidFill>
                <a:ea typeface="Calibri"/>
                <a:cs typeface="Times New Roman"/>
              </a:rPr>
              <a:t>'PHP_SELF</a:t>
            </a:r>
            <a:r>
              <a:rPr lang="en-CA" dirty="0" smtClean="0">
                <a:solidFill>
                  <a:srgbClr val="DD0000"/>
                </a:solidFill>
                <a:ea typeface="Calibri"/>
                <a:cs typeface="Times New Roman"/>
              </a:rPr>
              <a:t>'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]  </a:t>
            </a: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?&gt;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"</a:t>
            </a:r>
            <a:r>
              <a:rPr lang="en-CA" dirty="0">
                <a:solidFill>
                  <a:srgbClr val="007700"/>
                </a:solidFill>
                <a:ea typeface="Calibri"/>
                <a:cs typeface="Times New Roman"/>
              </a:rPr>
              <a:t>  name="</a:t>
            </a:r>
            <a:r>
              <a:rPr lang="en-CA" dirty="0" err="1">
                <a:solidFill>
                  <a:srgbClr val="007700"/>
                </a:solidFill>
                <a:ea typeface="Calibri"/>
                <a:cs typeface="Times New Roman"/>
              </a:rPr>
              <a:t>getstuff</a:t>
            </a:r>
            <a:r>
              <a:rPr lang="en-CA" dirty="0">
                <a:solidFill>
                  <a:srgbClr val="007700"/>
                </a:solidFill>
                <a:ea typeface="Calibri"/>
                <a:cs typeface="Times New Roman"/>
              </a:rPr>
              <a:t>" method="post" 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&gt;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&lt;</a:t>
            </a:r>
            <a:r>
              <a:rPr lang="en-CA" dirty="0">
                <a:solidFill>
                  <a:srgbClr val="000000"/>
                </a:solidFill>
                <a:ea typeface="Calibri"/>
                <a:cs typeface="Times New Roman"/>
              </a:rPr>
              <a:t>a </a:t>
            </a:r>
            <a:r>
              <a:rPr lang="en-CA" dirty="0" err="1">
                <a:solidFill>
                  <a:srgbClr val="000000"/>
                </a:solidFill>
                <a:ea typeface="Calibri"/>
                <a:cs typeface="Times New Roman"/>
              </a:rPr>
              <a:t>href</a:t>
            </a: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="</a:t>
            </a:r>
            <a:r>
              <a:rPr lang="en-CA" dirty="0" smtClean="0">
                <a:solidFill>
                  <a:srgbClr val="0000BB"/>
                </a:solidFill>
                <a:ea typeface="Calibri"/>
                <a:cs typeface="Times New Roman"/>
              </a:rPr>
              <a:t>&lt;?PHP echo  </a:t>
            </a:r>
            <a:r>
              <a:rPr lang="en-CA" dirty="0">
                <a:solidFill>
                  <a:srgbClr val="0000BB"/>
                </a:solidFill>
                <a:ea typeface="Calibri"/>
                <a:cs typeface="Times New Roman"/>
              </a:rPr>
              <a:t>$_SERVER</a:t>
            </a: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[</a:t>
            </a:r>
            <a:r>
              <a:rPr lang="en-CA" dirty="0" smtClean="0">
                <a:solidFill>
                  <a:srgbClr val="DD0000"/>
                </a:solidFill>
                <a:ea typeface="Calibri"/>
                <a:cs typeface="Times New Roman"/>
              </a:rPr>
              <a:t>"PHP_SELF"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]  </a:t>
            </a: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? &gt;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" &gt;</a:t>
            </a:r>
            <a:r>
              <a:rPr lang="en-CA" dirty="0">
                <a:solidFill>
                  <a:srgbClr val="007700"/>
                </a:solidFill>
                <a:ea typeface="Calibri"/>
                <a:cs typeface="Times New Roman"/>
              </a:rPr>
              <a:t>Refresh this page &lt;/a&gt;</a:t>
            </a:r>
            <a:endParaRPr lang="en-C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&lt;</a:t>
            </a:r>
            <a:r>
              <a:rPr lang="en-CA" dirty="0">
                <a:solidFill>
                  <a:srgbClr val="000000"/>
                </a:solidFill>
                <a:ea typeface="Calibri"/>
                <a:cs typeface="Times New Roman"/>
              </a:rPr>
              <a:t>a </a:t>
            </a:r>
            <a:r>
              <a:rPr lang="en-CA" dirty="0" err="1">
                <a:solidFill>
                  <a:srgbClr val="000000"/>
                </a:solidFill>
                <a:ea typeface="Calibri"/>
                <a:cs typeface="Times New Roman"/>
              </a:rPr>
              <a:t>href</a:t>
            </a: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="</a:t>
            </a:r>
            <a:r>
              <a:rPr lang="en-CA" dirty="0" smtClean="0">
                <a:solidFill>
                  <a:srgbClr val="0000BB"/>
                </a:solidFill>
                <a:ea typeface="Calibri"/>
                <a:cs typeface="Times New Roman"/>
              </a:rPr>
              <a:t>&lt;?=  $_</a:t>
            </a:r>
            <a:r>
              <a:rPr lang="en-CA" dirty="0">
                <a:solidFill>
                  <a:srgbClr val="0000BB"/>
                </a:solidFill>
                <a:ea typeface="Calibri"/>
                <a:cs typeface="Times New Roman"/>
              </a:rPr>
              <a:t>SERVER</a:t>
            </a:r>
            <a:r>
              <a:rPr lang="en-CA" dirty="0">
                <a:solidFill>
                  <a:srgbClr val="000000"/>
                </a:solidFill>
                <a:ea typeface="Calibri"/>
                <a:cs typeface="Times New Roman"/>
              </a:rPr>
              <a:t>[</a:t>
            </a:r>
            <a:r>
              <a:rPr lang="en-CA" dirty="0">
                <a:solidFill>
                  <a:srgbClr val="DD0000"/>
                </a:solidFill>
                <a:ea typeface="Calibri"/>
                <a:cs typeface="Times New Roman"/>
              </a:rPr>
              <a:t>'PHP_SELF</a:t>
            </a:r>
            <a:r>
              <a:rPr lang="en-CA" dirty="0" smtClean="0">
                <a:solidFill>
                  <a:srgbClr val="DD0000"/>
                </a:solidFill>
                <a:ea typeface="Calibri"/>
                <a:cs typeface="Times New Roman"/>
              </a:rPr>
              <a:t>'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]  </a:t>
            </a:r>
            <a:r>
              <a:rPr lang="en-CA" dirty="0" smtClean="0">
                <a:solidFill>
                  <a:srgbClr val="000000"/>
                </a:solidFill>
                <a:ea typeface="Calibri"/>
                <a:cs typeface="Times New Roman"/>
              </a:rPr>
              <a:t>? &gt;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" &gt;Refresh this page</a:t>
            </a:r>
            <a:r>
              <a:rPr lang="en-CA" dirty="0">
                <a:solidFill>
                  <a:srgbClr val="007700"/>
                </a:solidFill>
                <a:ea typeface="Calibri"/>
                <a:cs typeface="Times New Roman"/>
              </a:rPr>
              <a:t> &lt;/</a:t>
            </a:r>
            <a:r>
              <a:rPr lang="en-CA" dirty="0" smtClean="0">
                <a:solidFill>
                  <a:srgbClr val="007700"/>
                </a:solidFill>
                <a:ea typeface="Calibri"/>
                <a:cs typeface="Times New Roman"/>
              </a:rPr>
              <a:t>a&gt;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&lt;a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href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="&lt;?=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libri"/>
                <a:cs typeface="Times New Roman"/>
              </a:rPr>
              <a:t>$_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Calibri"/>
                <a:cs typeface="Times New Roman"/>
              </a:rPr>
              <a:t>SERVER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['</a:t>
            </a:r>
            <a:r>
              <a:rPr lang="en-US" dirty="0" smtClean="0">
                <a:solidFill>
                  <a:srgbClr val="FF0000"/>
                </a:solidFill>
                <a:ea typeface="Calibri"/>
                <a:cs typeface="Times New Roman"/>
              </a:rPr>
              <a:t>PHP_SELF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']  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?&gt;?act=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sortby&amp;col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=size"&gt;sort&lt;/a&gt;</a:t>
            </a:r>
            <a:endParaRPr lang="en-CA" sz="2400" dirty="0">
              <a:ea typeface="Calibri"/>
              <a:cs typeface="Times New Roman"/>
            </a:endParaRP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192469" y="6004971"/>
            <a:ext cx="3993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double and single quotes both work in this example.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GET or  POST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en-US" dirty="0" smtClean="0"/>
              <a:t>To determine if a web script was entered via a POST or a GET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924944"/>
            <a:ext cx="71287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if (</a:t>
            </a:r>
            <a:r>
              <a:rPr lang="en-CA" dirty="0" smtClean="0">
                <a:solidFill>
                  <a:srgbClr val="0000BB"/>
                </a:solidFill>
              </a:rPr>
              <a:t>$_SERVER</a:t>
            </a:r>
            <a:r>
              <a:rPr lang="en-CA" dirty="0" smtClean="0">
                <a:solidFill>
                  <a:srgbClr val="007700"/>
                </a:solidFill>
              </a:rPr>
              <a:t>[</a:t>
            </a:r>
            <a:r>
              <a:rPr lang="en-CA" dirty="0" smtClean="0">
                <a:solidFill>
                  <a:srgbClr val="000000"/>
                </a:solidFill>
              </a:rPr>
              <a:t>'REQUEST_METHOD'</a:t>
            </a:r>
            <a:r>
              <a:rPr lang="en-CA" dirty="0" smtClean="0">
                <a:solidFill>
                  <a:srgbClr val="007700"/>
                </a:solidFill>
              </a:rPr>
              <a:t>] == </a:t>
            </a:r>
            <a:r>
              <a:rPr lang="en-CA" dirty="0" smtClean="0">
                <a:solidFill>
                  <a:srgbClr val="DD0000"/>
                </a:solidFill>
              </a:rPr>
              <a:t>'GET'</a:t>
            </a:r>
            <a:r>
              <a:rPr lang="en-CA" dirty="0" smtClean="0">
                <a:solidFill>
                  <a:srgbClr val="000000"/>
                </a:solidFill>
              </a:rPr>
              <a:t>) { </a:t>
            </a:r>
            <a:br>
              <a:rPr lang="en-CA" dirty="0" smtClean="0">
                <a:solidFill>
                  <a:srgbClr val="000000"/>
                </a:solidFill>
              </a:rPr>
            </a:br>
            <a:r>
              <a:rPr lang="en-CA" dirty="0" smtClean="0">
                <a:solidFill>
                  <a:srgbClr val="000000"/>
                </a:solidFill>
              </a:rPr>
              <a:t>    echo </a:t>
            </a:r>
            <a:r>
              <a:rPr lang="en-CA" dirty="0" smtClean="0">
                <a:solidFill>
                  <a:srgbClr val="DD0000"/>
                </a:solidFill>
              </a:rPr>
              <a:t>"GET Method was used"</a:t>
            </a:r>
            <a:r>
              <a:rPr lang="en-CA" dirty="0" smtClean="0">
                <a:solidFill>
                  <a:srgbClr val="007700"/>
                </a:solidFill>
              </a:rPr>
              <a:t>; </a:t>
            </a:r>
            <a:br>
              <a:rPr lang="en-CA" dirty="0" smtClean="0">
                <a:solidFill>
                  <a:srgbClr val="007700"/>
                </a:solidFill>
              </a:rPr>
            </a:br>
            <a:r>
              <a:rPr lang="en-CA" dirty="0" smtClean="0">
                <a:solidFill>
                  <a:srgbClr val="007700"/>
                </a:solidFill>
              </a:rPr>
              <a:t>} </a:t>
            </a:r>
          </a:p>
          <a:p>
            <a:endParaRPr lang="en-CA" dirty="0">
              <a:solidFill>
                <a:srgbClr val="007700"/>
              </a:solidFill>
            </a:endParaRPr>
          </a:p>
          <a:p>
            <a:r>
              <a:rPr lang="en-CA" dirty="0">
                <a:solidFill>
                  <a:srgbClr val="000000"/>
                </a:solidFill>
              </a:rPr>
              <a:t>if (</a:t>
            </a:r>
            <a:r>
              <a:rPr lang="en-CA" dirty="0">
                <a:solidFill>
                  <a:srgbClr val="0000BB"/>
                </a:solidFill>
              </a:rPr>
              <a:t>$_SERVER</a:t>
            </a:r>
            <a:r>
              <a:rPr lang="en-CA" dirty="0">
                <a:solidFill>
                  <a:srgbClr val="007700"/>
                </a:solidFill>
              </a:rPr>
              <a:t>[</a:t>
            </a:r>
            <a:r>
              <a:rPr lang="en-CA" dirty="0">
                <a:solidFill>
                  <a:srgbClr val="000000"/>
                </a:solidFill>
              </a:rPr>
              <a:t>'REQUEST_METHOD'</a:t>
            </a:r>
            <a:r>
              <a:rPr lang="en-CA" dirty="0">
                <a:solidFill>
                  <a:srgbClr val="007700"/>
                </a:solidFill>
              </a:rPr>
              <a:t>] == </a:t>
            </a:r>
            <a:r>
              <a:rPr lang="en-CA" dirty="0">
                <a:solidFill>
                  <a:srgbClr val="DD0000"/>
                </a:solidFill>
              </a:rPr>
              <a:t>'GET</a:t>
            </a:r>
            <a:r>
              <a:rPr lang="en-CA" dirty="0" smtClean="0">
                <a:solidFill>
                  <a:srgbClr val="DD0000"/>
                </a:solidFill>
              </a:rPr>
              <a:t>' &amp;&amp; </a:t>
            </a:r>
            <a:r>
              <a:rPr lang="en-CA" b="1" dirty="0" err="1" smtClean="0">
                <a:solidFill>
                  <a:schemeClr val="bg2">
                    <a:lumMod val="50000"/>
                  </a:schemeClr>
                </a:solidFill>
              </a:rPr>
              <a:t>sizeof</a:t>
            </a:r>
            <a:r>
              <a:rPr lang="en-CA" dirty="0" smtClean="0">
                <a:solidFill>
                  <a:srgbClr val="DD0000"/>
                </a:solidFill>
              </a:rPr>
              <a:t>($_GET) == 0</a:t>
            </a:r>
            <a:r>
              <a:rPr lang="en-CA" dirty="0" smtClean="0">
                <a:solidFill>
                  <a:srgbClr val="000000"/>
                </a:solidFill>
              </a:rPr>
              <a:t>)</a:t>
            </a:r>
            <a:r>
              <a:rPr lang="en-CA" dirty="0">
                <a:solidFill>
                  <a:srgbClr val="000000"/>
                </a:solidFill>
              </a:rPr>
              <a:t> { </a:t>
            </a:r>
            <a:br>
              <a:rPr lang="en-CA" dirty="0">
                <a:solidFill>
                  <a:srgbClr val="000000"/>
                </a:solidFill>
              </a:rPr>
            </a:br>
            <a:r>
              <a:rPr lang="en-CA" dirty="0">
                <a:solidFill>
                  <a:srgbClr val="000000"/>
                </a:solidFill>
              </a:rPr>
              <a:t>    echo </a:t>
            </a:r>
            <a:r>
              <a:rPr lang="en-CA" dirty="0">
                <a:solidFill>
                  <a:srgbClr val="DD0000"/>
                </a:solidFill>
              </a:rPr>
              <a:t>"GET Method was </a:t>
            </a:r>
            <a:r>
              <a:rPr lang="en-CA" dirty="0" smtClean="0">
                <a:solidFill>
                  <a:srgbClr val="DD0000"/>
                </a:solidFill>
              </a:rPr>
              <a:t>used and no URL </a:t>
            </a:r>
            <a:r>
              <a:rPr lang="en-CA" dirty="0" err="1" smtClean="0">
                <a:solidFill>
                  <a:srgbClr val="DD0000"/>
                </a:solidFill>
              </a:rPr>
              <a:t>parms</a:t>
            </a:r>
            <a:r>
              <a:rPr lang="en-CA" dirty="0" smtClean="0">
                <a:solidFill>
                  <a:srgbClr val="DD0000"/>
                </a:solidFill>
              </a:rPr>
              <a:t> were used. Welcome!"</a:t>
            </a:r>
            <a:r>
              <a:rPr lang="en-CA" dirty="0" smtClean="0">
                <a:solidFill>
                  <a:srgbClr val="007700"/>
                </a:solidFill>
              </a:rPr>
              <a:t>; </a:t>
            </a:r>
            <a:r>
              <a:rPr lang="en-CA" dirty="0">
                <a:solidFill>
                  <a:srgbClr val="007700"/>
                </a:solidFill>
              </a:rPr>
              <a:t/>
            </a:r>
            <a:br>
              <a:rPr lang="en-CA" dirty="0">
                <a:solidFill>
                  <a:srgbClr val="007700"/>
                </a:solidFill>
              </a:rPr>
            </a:br>
            <a:r>
              <a:rPr lang="en-CA" dirty="0">
                <a:solidFill>
                  <a:srgbClr val="007700"/>
                </a:solidFill>
              </a:rPr>
              <a:t>}</a:t>
            </a:r>
          </a:p>
          <a:p>
            <a:r>
              <a:rPr lang="en-CA" dirty="0" smtClean="0">
                <a:solidFill>
                  <a:srgbClr val="007700"/>
                </a:solidFill>
              </a:rPr>
              <a:t/>
            </a:r>
            <a:br>
              <a:rPr lang="en-CA" dirty="0" smtClean="0">
                <a:solidFill>
                  <a:srgbClr val="007700"/>
                </a:solidFill>
              </a:rPr>
            </a:br>
            <a:r>
              <a:rPr lang="en-CA" dirty="0" smtClean="0">
                <a:solidFill>
                  <a:srgbClr val="007700"/>
                </a:solidFill>
              </a:rPr>
              <a:t>if (</a:t>
            </a:r>
            <a:r>
              <a:rPr lang="en-CA" dirty="0" smtClean="0">
                <a:solidFill>
                  <a:srgbClr val="0000BB"/>
                </a:solidFill>
              </a:rPr>
              <a:t>$_SERVER</a:t>
            </a:r>
            <a:r>
              <a:rPr lang="en-CA" dirty="0" smtClean="0">
                <a:solidFill>
                  <a:srgbClr val="007700"/>
                </a:solidFill>
              </a:rPr>
              <a:t>[</a:t>
            </a:r>
            <a:r>
              <a:rPr lang="en-CA" dirty="0" smtClean="0">
                <a:solidFill>
                  <a:srgbClr val="000000"/>
                </a:solidFill>
              </a:rPr>
              <a:t>'REQUEST_METHOD'</a:t>
            </a:r>
            <a:r>
              <a:rPr lang="en-CA" dirty="0" smtClean="0">
                <a:solidFill>
                  <a:srgbClr val="007700"/>
                </a:solidFill>
              </a:rPr>
              <a:t>] == </a:t>
            </a:r>
            <a:r>
              <a:rPr lang="en-CA" dirty="0" smtClean="0">
                <a:solidFill>
                  <a:srgbClr val="DD0000"/>
                </a:solidFill>
              </a:rPr>
              <a:t>'POST'</a:t>
            </a:r>
            <a:r>
              <a:rPr lang="en-CA" dirty="0" smtClean="0">
                <a:solidFill>
                  <a:srgbClr val="000000"/>
                </a:solidFill>
              </a:rPr>
              <a:t>) { </a:t>
            </a:r>
            <a:br>
              <a:rPr lang="en-CA" dirty="0" smtClean="0">
                <a:solidFill>
                  <a:srgbClr val="000000"/>
                </a:solidFill>
              </a:rPr>
            </a:br>
            <a:r>
              <a:rPr lang="en-CA" dirty="0" smtClean="0">
                <a:solidFill>
                  <a:srgbClr val="000000"/>
                </a:solidFill>
              </a:rPr>
              <a:t>    echo </a:t>
            </a:r>
            <a:r>
              <a:rPr lang="en-CA" dirty="0" smtClean="0">
                <a:solidFill>
                  <a:srgbClr val="DD0000"/>
                </a:solidFill>
              </a:rPr>
              <a:t>"POST method was used"</a:t>
            </a:r>
            <a:r>
              <a:rPr lang="en-CA" dirty="0" smtClean="0">
                <a:solidFill>
                  <a:srgbClr val="007700"/>
                </a:solidFill>
              </a:rPr>
              <a:t>; </a:t>
            </a:r>
            <a:br>
              <a:rPr lang="en-CA" dirty="0" smtClean="0">
                <a:solidFill>
                  <a:srgbClr val="007700"/>
                </a:solidFill>
              </a:rPr>
            </a:br>
            <a:r>
              <a:rPr lang="en-CA" dirty="0" smtClean="0">
                <a:solidFill>
                  <a:srgbClr val="007700"/>
                </a:solidFill>
              </a:rPr>
              <a:t>}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34" y="116632"/>
            <a:ext cx="8229600" cy="1143000"/>
          </a:xfrm>
        </p:spPr>
        <p:txBody>
          <a:bodyPr/>
          <a:lstStyle/>
          <a:p>
            <a:r>
              <a:rPr lang="en-US" dirty="0" smtClean="0"/>
              <a:t>Viewing POST and GET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r>
              <a:rPr lang="en-US" dirty="0" smtClean="0"/>
              <a:t>To visually see the array contents of the POST and GET array (or any array) use </a:t>
            </a:r>
            <a:r>
              <a:rPr lang="en-US" dirty="0" err="1" smtClean="0"/>
              <a:t>print_r</a:t>
            </a:r>
            <a:r>
              <a:rPr lang="en-US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212976"/>
            <a:ext cx="50120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rgbClr val="000000"/>
                </a:solidFill>
              </a:rPr>
              <a:t>print_r</a:t>
            </a:r>
            <a:r>
              <a:rPr lang="en-CA" dirty="0" smtClean="0">
                <a:solidFill>
                  <a:srgbClr val="000000"/>
                </a:solidFill>
              </a:rPr>
              <a:t> </a:t>
            </a:r>
            <a:r>
              <a:rPr lang="en-CA" dirty="0" smtClean="0">
                <a:solidFill>
                  <a:srgbClr val="007700"/>
                </a:solidFill>
              </a:rPr>
              <a:t>(</a:t>
            </a:r>
            <a:r>
              <a:rPr lang="en-CA" dirty="0" smtClean="0">
                <a:solidFill>
                  <a:srgbClr val="0000BB"/>
                </a:solidFill>
              </a:rPr>
              <a:t>$_POST</a:t>
            </a:r>
            <a:r>
              <a:rPr lang="en-CA" dirty="0" smtClean="0">
                <a:solidFill>
                  <a:srgbClr val="000000"/>
                </a:solidFill>
              </a:rPr>
              <a:t>); </a:t>
            </a:r>
          </a:p>
          <a:p>
            <a:endParaRPr lang="en-CA" dirty="0" smtClean="0">
              <a:solidFill>
                <a:srgbClr val="000000"/>
              </a:solidFill>
            </a:endParaRPr>
          </a:p>
          <a:p>
            <a:r>
              <a:rPr lang="en-CA" dirty="0" smtClean="0">
                <a:solidFill>
                  <a:srgbClr val="0000BB"/>
                </a:solidFill>
              </a:rPr>
              <a:t>echo </a:t>
            </a:r>
            <a:r>
              <a:rPr lang="en-CA" dirty="0" err="1" smtClean="0">
                <a:solidFill>
                  <a:srgbClr val="0000BB"/>
                </a:solidFill>
              </a:rPr>
              <a:t>print_r</a:t>
            </a:r>
            <a:r>
              <a:rPr lang="en-CA" dirty="0" smtClean="0">
                <a:solidFill>
                  <a:srgbClr val="0000BB"/>
                </a:solidFill>
              </a:rPr>
              <a:t> </a:t>
            </a:r>
            <a:r>
              <a:rPr lang="en-CA" dirty="0" smtClean="0">
                <a:solidFill>
                  <a:srgbClr val="007700"/>
                </a:solidFill>
              </a:rPr>
              <a:t>(</a:t>
            </a:r>
            <a:r>
              <a:rPr lang="en-CA" dirty="0" smtClean="0">
                <a:solidFill>
                  <a:srgbClr val="000000"/>
                </a:solidFill>
              </a:rPr>
              <a:t>$_GET, true</a:t>
            </a:r>
            <a:r>
              <a:rPr lang="en-CA" dirty="0" smtClean="0">
                <a:solidFill>
                  <a:srgbClr val="007700"/>
                </a:solidFill>
              </a:rPr>
              <a:t>); </a:t>
            </a:r>
          </a:p>
          <a:p>
            <a:endParaRPr lang="en-CA" dirty="0">
              <a:solidFill>
                <a:srgbClr val="007700"/>
              </a:solidFill>
            </a:endParaRPr>
          </a:p>
          <a:p>
            <a:r>
              <a:rPr lang="en-CA" dirty="0" smtClean="0">
                <a:solidFill>
                  <a:srgbClr val="007700"/>
                </a:solidFill>
              </a:rPr>
              <a:t>$txt = </a:t>
            </a:r>
            <a:r>
              <a:rPr lang="en-CA" dirty="0" err="1" smtClean="0">
                <a:solidFill>
                  <a:srgbClr val="007700"/>
                </a:solidFill>
              </a:rPr>
              <a:t>print_r</a:t>
            </a:r>
            <a:r>
              <a:rPr lang="en-CA" dirty="0" smtClean="0">
                <a:solidFill>
                  <a:srgbClr val="007700"/>
                </a:solidFill>
              </a:rPr>
              <a:t>($</a:t>
            </a:r>
            <a:r>
              <a:rPr lang="en-CA" dirty="0" err="1" smtClean="0">
                <a:solidFill>
                  <a:srgbClr val="007700"/>
                </a:solidFill>
              </a:rPr>
              <a:t>myArray</a:t>
            </a:r>
            <a:r>
              <a:rPr lang="en-CA" dirty="0" smtClean="0">
                <a:solidFill>
                  <a:srgbClr val="007700"/>
                </a:solidFill>
              </a:rPr>
              <a:t>, true);  //saves to a variable</a:t>
            </a:r>
          </a:p>
          <a:p>
            <a:endParaRPr lang="en-CA" dirty="0" smtClean="0">
              <a:solidFill>
                <a:srgbClr val="007700"/>
              </a:solidFill>
            </a:endParaRPr>
          </a:p>
          <a:p>
            <a:r>
              <a:rPr lang="en-CA" dirty="0" smtClean="0">
                <a:solidFill>
                  <a:srgbClr val="0000BB"/>
                </a:solidFill>
              </a:rPr>
              <a:t>echo </a:t>
            </a: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'&lt;pre&gt;' </a:t>
            </a:r>
            <a:r>
              <a:rPr lang="en-CA" dirty="0" smtClean="0">
                <a:solidFill>
                  <a:srgbClr val="0000BB"/>
                </a:solidFill>
              </a:rPr>
              <a:t>. </a:t>
            </a:r>
            <a:r>
              <a:rPr lang="en-CA" dirty="0" err="1" smtClean="0">
                <a:solidFill>
                  <a:srgbClr val="0000BB"/>
                </a:solidFill>
              </a:rPr>
              <a:t>print_r</a:t>
            </a:r>
            <a:r>
              <a:rPr lang="en-CA" dirty="0" smtClean="0">
                <a:solidFill>
                  <a:srgbClr val="0000BB"/>
                </a:solidFill>
              </a:rPr>
              <a:t> </a:t>
            </a:r>
            <a:r>
              <a:rPr lang="en-CA" dirty="0" smtClean="0">
                <a:solidFill>
                  <a:srgbClr val="000000"/>
                </a:solidFill>
              </a:rPr>
              <a:t>(</a:t>
            </a:r>
            <a:r>
              <a:rPr lang="en-CA" dirty="0" smtClean="0">
                <a:solidFill>
                  <a:srgbClr val="0000BB"/>
                </a:solidFill>
              </a:rPr>
              <a:t>$_POST, true</a:t>
            </a:r>
            <a:r>
              <a:rPr lang="en-CA" dirty="0" smtClean="0">
                <a:solidFill>
                  <a:srgbClr val="007700"/>
                </a:solidFill>
              </a:rPr>
              <a:t>) . '&lt;/pre&gt;'; </a:t>
            </a:r>
          </a:p>
          <a:p>
            <a:endParaRPr lang="en-CA" dirty="0">
              <a:solidFill>
                <a:srgbClr val="0077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&lt;?=</a:t>
            </a:r>
            <a:r>
              <a:rPr lang="en-CA" dirty="0" smtClean="0">
                <a:solidFill>
                  <a:srgbClr val="007700"/>
                </a:solidFill>
              </a:rPr>
              <a:t> 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'&lt;pre&gt;' </a:t>
            </a:r>
            <a:r>
              <a:rPr lang="en-CA" dirty="0">
                <a:solidFill>
                  <a:srgbClr val="0000BB"/>
                </a:solidFill>
              </a:rPr>
              <a:t>. </a:t>
            </a:r>
            <a:r>
              <a:rPr lang="en-CA" dirty="0" err="1">
                <a:solidFill>
                  <a:srgbClr val="0000BB"/>
                </a:solidFill>
              </a:rPr>
              <a:t>print_r</a:t>
            </a:r>
            <a:r>
              <a:rPr lang="en-CA" dirty="0">
                <a:solidFill>
                  <a:srgbClr val="0000BB"/>
                </a:solidFill>
              </a:rPr>
              <a:t> </a:t>
            </a:r>
            <a:r>
              <a:rPr lang="en-CA" dirty="0">
                <a:solidFill>
                  <a:srgbClr val="000000"/>
                </a:solidFill>
              </a:rPr>
              <a:t>(</a:t>
            </a:r>
            <a:r>
              <a:rPr lang="en-CA" dirty="0">
                <a:solidFill>
                  <a:srgbClr val="0000BB"/>
                </a:solidFill>
              </a:rPr>
              <a:t>$_POST, true</a:t>
            </a:r>
            <a:r>
              <a:rPr lang="en-CA" dirty="0">
                <a:solidFill>
                  <a:srgbClr val="007700"/>
                </a:solidFill>
              </a:rPr>
              <a:t>) . '&lt;/pre&gt;'; </a:t>
            </a:r>
            <a:r>
              <a:rPr lang="en-CA" dirty="0" smtClean="0">
                <a:solidFill>
                  <a:srgbClr val="0077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?&gt;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6256" y="3356992"/>
            <a:ext cx="1637928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(</a:t>
            </a:r>
          </a:p>
          <a:p>
            <a:r>
              <a:rPr lang="en-US" sz="1000" dirty="0"/>
              <a:t>    [act] =&gt; post</a:t>
            </a:r>
          </a:p>
          <a:p>
            <a:r>
              <a:rPr lang="en-US" sz="1000" dirty="0"/>
              <a:t>    [email] =&gt; abc@abc.com</a:t>
            </a:r>
          </a:p>
          <a:p>
            <a:r>
              <a:rPr lang="en-US" sz="1000" dirty="0"/>
              <a:t>    </a:t>
            </a:r>
            <a:r>
              <a:rPr lang="en-US" sz="1000" b="1" dirty="0">
                <a:solidFill>
                  <a:srgbClr val="FF0000"/>
                </a:solidFill>
              </a:rPr>
              <a:t>[province] =&gt; Array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(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[0] =&gt; PE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[1] =&gt; QC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         [2] =&gt; SK</a:t>
            </a:r>
          </a:p>
          <a:p>
            <a:r>
              <a:rPr lang="en-US" sz="1000" dirty="0"/>
              <a:t>        )</a:t>
            </a:r>
          </a:p>
          <a:p>
            <a:endParaRPr lang="en-US" sz="1000" dirty="0"/>
          </a:p>
          <a:p>
            <a:r>
              <a:rPr lang="en-US" sz="1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en-US" sz="3600" dirty="0" smtClean="0"/>
              <a:t>Accessing FORM and URL Variables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2720713"/>
            <a:ext cx="6552728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&lt;html&gt;&lt;body&gt;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&lt;a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href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&lt;?= $_SERVER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'PHP_SELF'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?&gt;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?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act=refresh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"&gt;Refresh&lt;/a&gt;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&lt;form action="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&lt;?= $_SERVER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'PHP_SELF'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?&gt;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 method='post'&gt;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&lt;input type='text' name='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username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' value='' /&gt;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&lt;input type=submit /&gt;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&lt;/form&gt;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&lt;/body&gt;&lt;/html&gt;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1583214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$_GET['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act</a:t>
            </a:r>
            <a:r>
              <a:rPr lang="en-US" sz="2800" dirty="0" smtClean="0"/>
              <a:t>']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08780" y="5373216"/>
            <a:ext cx="314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$_POST['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username</a:t>
            </a:r>
            <a:r>
              <a:rPr lang="en-US" sz="2800" dirty="0" smtClean="0"/>
              <a:t>']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51920" y="4005064"/>
            <a:ext cx="64807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92080" y="2106434"/>
            <a:ext cx="720080" cy="890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en-US" dirty="0" smtClean="0"/>
              <a:t>Integrating PHP 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/>
          <a:lstStyle/>
          <a:p>
            <a:r>
              <a:rPr lang="en-US" sz="2000" dirty="0" smtClean="0"/>
              <a:t>Both of these methods work well.</a:t>
            </a:r>
          </a:p>
          <a:p>
            <a:r>
              <a:rPr lang="en-US" sz="2000" dirty="0" smtClean="0"/>
              <a:t>Braces are for </a:t>
            </a:r>
            <a:r>
              <a:rPr lang="en-US" sz="2000" dirty="0" smtClean="0"/>
              <a:t>readability and not necessary in this sample code</a:t>
            </a:r>
            <a:endParaRPr lang="en-US" sz="2000" dirty="0" smtClean="0"/>
          </a:p>
          <a:p>
            <a:r>
              <a:rPr lang="en-US" sz="2000" dirty="0" smtClean="0"/>
              <a:t>Both methods NOT </a:t>
            </a:r>
            <a:r>
              <a:rPr lang="en-US" sz="2000" dirty="0" smtClean="0"/>
              <a:t>recommended in the long run, as this style does not work for </a:t>
            </a:r>
            <a:r>
              <a:rPr lang="en-US" sz="2000" dirty="0" smtClean="0"/>
              <a:t>templates since HTML </a:t>
            </a:r>
            <a:r>
              <a:rPr lang="en-US" sz="2000" dirty="0" smtClean="0"/>
              <a:t>is not preserved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3573016"/>
            <a:ext cx="727280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echo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"&lt;div&gt;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&lt;/div&gt;"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echo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"&lt;div class=\"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class_one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\"&gt;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varTwo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&lt;/div&gt;"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echo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"&lt;div class=\"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class_two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\"&gt;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varThree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 to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varFour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&lt;/div&gt;"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echo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'&lt;div&gt;'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'&lt;/div&gt;'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echo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'&lt;div class="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class_one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"&gt;'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varTwo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'&lt;/div&gt;'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echo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'&lt;div class="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class_two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"&gt; '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varThree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 to '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varFour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.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 pitchFamily="34" charset="-128"/>
                <a:cs typeface="Arial" pitchFamily="34" charset="0"/>
              </a:rPr>
              <a:t>'&lt;/div&gt;'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1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4000" dirty="0" smtClean="0"/>
              <a:t>Integrating PHP and HTML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852936"/>
            <a:ext cx="2890664" cy="2376264"/>
          </a:xfrm>
        </p:spPr>
        <p:txBody>
          <a:bodyPr/>
          <a:lstStyle/>
          <a:p>
            <a:r>
              <a:rPr lang="en-US" sz="2400" dirty="0" smtClean="0"/>
              <a:t>preferred style</a:t>
            </a:r>
          </a:p>
          <a:p>
            <a:r>
              <a:rPr lang="en-US" sz="2400" dirty="0" smtClean="0"/>
              <a:t>suitable for large blocks of code and templates</a:t>
            </a:r>
          </a:p>
          <a:p>
            <a:r>
              <a:rPr lang="en-US" sz="2400" dirty="0" smtClean="0"/>
              <a:t>HTML is preserved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51920" y="1701388"/>
            <a:ext cx="4896544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   &lt;?=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varOne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&lt;/div&gt;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&lt;div class="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class_one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 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varTwo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&lt;/div&gt;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&lt;div class="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class_two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 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varThree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and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 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varFour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&lt;/div&gt;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&lt;div&gt;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 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varOne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&lt;/div&gt;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&lt;div class="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class_one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 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varTwo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&lt;/div&gt;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&lt;div class="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class_two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varThree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 and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varFour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&lt;/div&gt;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9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Integrating PHP 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US" sz="2400" dirty="0" smtClean="0"/>
              <a:t>Preferred method for generating tables and ordered lists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420888"/>
            <a:ext cx="8208912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&lt;?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$TPL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filelist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as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&lt;td&gt;&lt;a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fileNameDir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 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&lt;/a&gt;&lt;/td&gt;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&lt;td&gt;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'size'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&lt;/td&gt;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&lt;td&gt;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&lt;/td&gt;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endforeach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&lt;/table&gt;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4327614"/>
            <a:ext cx="8208912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&lt;?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$TPL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filelist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as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){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&lt;td&gt;&lt;a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fileNameDir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 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err="1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&lt;/a&gt;&lt;/td&gt;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&lt;td&gt;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'size'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&lt;/td&gt;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&lt;td&gt;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&lt;?= $ROW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solidFill>
                  <a:srgbClr val="DD0000"/>
                </a:solidFill>
                <a:latin typeface="Courier New" pitchFamily="49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&lt;/td&gt;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&lt;?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urier New" pitchFamily="49" charset="0"/>
                <a:cs typeface="Courier New" pitchFamily="49" charset="0"/>
              </a:rPr>
              <a:t>}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  <a:t>?&gt;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&lt;/table&gt;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9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553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1_Custom Design</vt:lpstr>
      <vt:lpstr>Custom Design</vt:lpstr>
      <vt:lpstr>PHP Programming Hints and Techniques</vt:lpstr>
      <vt:lpstr>Client-Server Paradigm </vt:lpstr>
      <vt:lpstr>$_SERVER['PHP_SELF']  </vt:lpstr>
      <vt:lpstr>GET or  POST ?</vt:lpstr>
      <vt:lpstr>Viewing POST and GET arrays</vt:lpstr>
      <vt:lpstr>Accessing FORM and URL Variables</vt:lpstr>
      <vt:lpstr>Integrating PHP and HTML</vt:lpstr>
      <vt:lpstr>Integrating PHP and HTML</vt:lpstr>
      <vt:lpstr>Integrating PHP and HTML</vt:lpstr>
      <vt:lpstr>Array Walking</vt:lpstr>
      <vt:lpstr>"    Trim Whitespace    "</vt:lpstr>
      <vt:lpstr>Building URL's Dynamically</vt:lpstr>
      <vt:lpstr>Form Memory: Text Box</vt:lpstr>
      <vt:lpstr>Form Memory: Select Box</vt:lpstr>
      <vt:lpstr>Form Memory: Multiple[] Select Box</vt:lpstr>
    </vt:vector>
  </TitlesOfParts>
  <Company>Mohawk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ron.bruch</dc:creator>
  <cp:lastModifiedBy>Bruch, Ron</cp:lastModifiedBy>
  <cp:revision>36</cp:revision>
  <dcterms:created xsi:type="dcterms:W3CDTF">2010-10-01T18:11:41Z</dcterms:created>
  <dcterms:modified xsi:type="dcterms:W3CDTF">2012-09-11T01:21:11Z</dcterms:modified>
</cp:coreProperties>
</file>