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0" r:id="rId4"/>
    <p:sldId id="261" r:id="rId5"/>
    <p:sldId id="281" r:id="rId6"/>
    <p:sldId id="262" r:id="rId7"/>
    <p:sldId id="274" r:id="rId8"/>
    <p:sldId id="284" r:id="rId9"/>
    <p:sldId id="282" r:id="rId10"/>
    <p:sldId id="275" r:id="rId11"/>
    <p:sldId id="291" r:id="rId12"/>
    <p:sldId id="292" r:id="rId13"/>
    <p:sldId id="325" r:id="rId14"/>
    <p:sldId id="323" r:id="rId15"/>
    <p:sldId id="287" r:id="rId16"/>
    <p:sldId id="326" r:id="rId17"/>
    <p:sldId id="327" r:id="rId18"/>
    <p:sldId id="288" r:id="rId19"/>
    <p:sldId id="338" r:id="rId20"/>
    <p:sldId id="263" r:id="rId21"/>
    <p:sldId id="329" r:id="rId22"/>
    <p:sldId id="286" r:id="rId23"/>
    <p:sldId id="330" r:id="rId24"/>
    <p:sldId id="331" r:id="rId25"/>
    <p:sldId id="332" r:id="rId26"/>
    <p:sldId id="334" r:id="rId27"/>
    <p:sldId id="335" r:id="rId28"/>
    <p:sldId id="264" r:id="rId29"/>
    <p:sldId id="283" r:id="rId30"/>
    <p:sldId id="328" r:id="rId31"/>
    <p:sldId id="324" r:id="rId32"/>
    <p:sldId id="297" r:id="rId33"/>
    <p:sldId id="341" r:id="rId34"/>
    <p:sldId id="339" r:id="rId35"/>
    <p:sldId id="342" r:id="rId36"/>
    <p:sldId id="340" r:id="rId37"/>
    <p:sldId id="259" r:id="rId3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783">
          <p15:clr>
            <a:srgbClr val="A4A3A4"/>
          </p15:clr>
        </p15:guide>
        <p15:guide id="3" orient="horz" pos="414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3702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pos="3840">
          <p15:clr>
            <a:srgbClr val="A4A3A4"/>
          </p15:clr>
        </p15:guide>
        <p15:guide id="8" pos="7008">
          <p15:clr>
            <a:srgbClr val="A4A3A4"/>
          </p15:clr>
        </p15:guide>
        <p15:guide id="9" pos="6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7"/>
    <a:srgbClr val="FFE401"/>
    <a:srgbClr val="373737"/>
    <a:srgbClr val="F7F7F7"/>
    <a:srgbClr val="E0C606"/>
    <a:srgbClr val="ECD600"/>
    <a:srgbClr val="F6DF00"/>
    <a:srgbClr val="E2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3" y="54"/>
      </p:cViewPr>
      <p:guideLst>
        <p:guide orient="horz" pos="2160"/>
        <p:guide orient="horz" pos="1783"/>
        <p:guide orient="horz" pos="414"/>
        <p:guide orient="horz" pos="3929"/>
        <p:guide orient="horz" pos="3702"/>
        <p:guide orient="horz" pos="1774"/>
        <p:guide pos="3840"/>
        <p:guide pos="7008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A87315D-F6C3-42A2-920C-B2C84AD5BFA9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0BB74B8-3B4E-425E-8091-927D08A6EF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25CD923D-3BE0-473E-9F0A-2C84AB39BD3D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128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9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84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76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13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82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57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00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0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80CEB83D-3757-4AB6-95DB-BA7447C665F0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88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31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73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22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C914B506-C888-48D5-8A63-5B0852F211A5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37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47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80CEB83D-3757-4AB6-95DB-BA7447C665F0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93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7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2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94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0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2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8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3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8DB416C-C37E-4EEB-AF9B-13EEAF1CD01D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D7E0CC01-11DB-414C-B6C6-1BB319E2D7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4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D4C1F4E-22F1-4D42-B1D1-7B1CAF3FDD13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EFD1CBC-47C5-4BF6-84E0-D209F6627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95A4E8E-FCC7-42E8-B8F1-1BE9506B7827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1D35C4A-8E9F-42A0-AFF1-35447AD4C3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0634541-47A1-419D-96C8-BF3A5B7B06DD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1CC1041-7C4F-4DEF-8B1B-DE6BA3787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BE8A7F8-FF7F-433A-8CC5-789DB3500194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7D72944-FEA8-4523-9B56-0E71EFB0C4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5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9F98E11-A95F-4115-BC32-FD456A27047F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F1018D3B-8ABC-4987-9FD7-9351A9750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B65B0BD-7736-4ADD-B8FA-E7E73EA7237E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D6E4EFD-5FA0-4775-8248-B6A71EDB4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6008DF22-601A-4CC7-A251-DD4425F2AECD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97342D4-418F-447A-B7E1-FF7C9D7E73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6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66BE740-4359-4306-B858-5F0BD5CDB88E}" type="datetimeFigureOut">
              <a:rPr lang="zh-CN" altLang="en-US"/>
              <a:pPr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7BBF229-5A73-451F-A0D7-67FE60ABCA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xfrm>
            <a:off x="0" y="-104775"/>
            <a:ext cx="12192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-112824"/>
            <a:ext cx="12192000" cy="6858000"/>
          </a:xfrm>
          <a:prstGeom prst="rect">
            <a:avLst/>
          </a:prstGeom>
          <a:solidFill>
            <a:srgbClr val="27272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cs typeface="+mn-ea"/>
                <a:sym typeface="+mn-lt"/>
              </a:rPr>
              <a:t> </a:t>
            </a: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7538" y="2487613"/>
            <a:ext cx="8416925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程序设计实验</a:t>
            </a:r>
            <a:r>
              <a:rPr kumimoji="0" lang="en-US" altLang="zh-CN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</a:p>
          <a:p>
            <a:pPr algn="ctr"/>
            <a:r>
              <a:rPr kumimoji="0" lang="en-US" altLang="zh-CN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Linux</a:t>
            </a:r>
            <a:r>
              <a:rPr kumimoji="0"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下多项式计算器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1273" name="组合 5"/>
          <p:cNvGrpSpPr>
            <a:grpSpLocks/>
          </p:cNvGrpSpPr>
          <p:nvPr/>
        </p:nvGrpSpPr>
        <p:grpSpPr bwMode="auto">
          <a:xfrm>
            <a:off x="6457950" y="411956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1279" name="Freeform 121"/>
            <p:cNvSpPr>
              <a:spLocks/>
            </p:cNvSpPr>
            <p:nvPr/>
          </p:nvSpPr>
          <p:spPr bwMode="auto">
            <a:xfrm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274" name="组合 13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15" name="矩形 14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1277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85525" y="641350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模块划分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矩形 22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413" name="组合 24"/>
          <p:cNvGrpSpPr>
            <a:grpSpLocks/>
          </p:cNvGrpSpPr>
          <p:nvPr/>
        </p:nvGrpSpPr>
        <p:grpSpPr bwMode="auto">
          <a:xfrm>
            <a:off x="3595688" y="2788382"/>
            <a:ext cx="2247900" cy="2249487"/>
            <a:chOff x="1446975" y="2639510"/>
            <a:chExt cx="2329778" cy="2332540"/>
          </a:xfrm>
        </p:grpSpPr>
        <p:sp>
          <p:nvSpPr>
            <p:cNvPr id="17449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0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1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2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3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54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414" name="组合 25"/>
          <p:cNvGrpSpPr>
            <a:grpSpLocks/>
          </p:cNvGrpSpPr>
          <p:nvPr/>
        </p:nvGrpSpPr>
        <p:grpSpPr bwMode="auto">
          <a:xfrm>
            <a:off x="5996655" y="2788382"/>
            <a:ext cx="2247900" cy="2249487"/>
            <a:chOff x="1446975" y="2639510"/>
            <a:chExt cx="2329778" cy="2332540"/>
          </a:xfrm>
        </p:grpSpPr>
        <p:sp>
          <p:nvSpPr>
            <p:cNvPr id="17443" name="Freeform 5"/>
            <p:cNvSpPr>
              <a:spLocks/>
            </p:cNvSpPr>
            <p:nvPr/>
          </p:nvSpPr>
          <p:spPr bwMode="auto">
            <a:xfrm>
              <a:off x="1630542" y="2639510"/>
              <a:ext cx="1962645" cy="358852"/>
            </a:xfrm>
            <a:custGeom>
              <a:avLst/>
              <a:gdLst>
                <a:gd name="T0" fmla="*/ 118697 w 711"/>
                <a:gd name="T1" fmla="*/ 0 h 130"/>
                <a:gd name="T2" fmla="*/ 1843948 w 711"/>
                <a:gd name="T3" fmla="*/ 0 h 130"/>
                <a:gd name="T4" fmla="*/ 1962645 w 711"/>
                <a:gd name="T5" fmla="*/ 358852 h 130"/>
                <a:gd name="T6" fmla="*/ 0 w 711"/>
                <a:gd name="T7" fmla="*/ 358852 h 130"/>
                <a:gd name="T8" fmla="*/ 118697 w 711"/>
                <a:gd name="T9" fmla="*/ 0 h 130"/>
                <a:gd name="T10" fmla="*/ 118697 w 711"/>
                <a:gd name="T11" fmla="*/ 0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30">
                  <a:moveTo>
                    <a:pt x="43" y="0"/>
                  </a:moveTo>
                  <a:lnTo>
                    <a:pt x="668" y="0"/>
                  </a:lnTo>
                  <a:lnTo>
                    <a:pt x="711" y="130"/>
                  </a:lnTo>
                  <a:lnTo>
                    <a:pt x="0" y="1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0C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4" name="Freeform 6"/>
            <p:cNvSpPr>
              <a:spLocks/>
            </p:cNvSpPr>
            <p:nvPr/>
          </p:nvSpPr>
          <p:spPr bwMode="auto">
            <a:xfrm>
              <a:off x="1446975" y="2821697"/>
              <a:ext cx="2329778" cy="2150353"/>
            </a:xfrm>
            <a:custGeom>
              <a:avLst/>
              <a:gdLst>
                <a:gd name="T0" fmla="*/ 0 w 844"/>
                <a:gd name="T1" fmla="*/ 0 h 779"/>
                <a:gd name="T2" fmla="*/ 2329778 w 844"/>
                <a:gd name="T3" fmla="*/ 0 h 779"/>
                <a:gd name="T4" fmla="*/ 2329778 w 844"/>
                <a:gd name="T5" fmla="*/ 1728012 h 779"/>
                <a:gd name="T6" fmla="*/ 1164889 w 844"/>
                <a:gd name="T7" fmla="*/ 2150353 h 779"/>
                <a:gd name="T8" fmla="*/ 0 w 844"/>
                <a:gd name="T9" fmla="*/ 1728012 h 779"/>
                <a:gd name="T10" fmla="*/ 0 w 844"/>
                <a:gd name="T11" fmla="*/ 0 h 779"/>
                <a:gd name="T12" fmla="*/ 0 w 844"/>
                <a:gd name="T13" fmla="*/ 0 h 7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44" h="779">
                  <a:moveTo>
                    <a:pt x="0" y="0"/>
                  </a:moveTo>
                  <a:lnTo>
                    <a:pt x="844" y="0"/>
                  </a:lnTo>
                  <a:lnTo>
                    <a:pt x="844" y="626"/>
                  </a:lnTo>
                  <a:lnTo>
                    <a:pt x="422" y="779"/>
                  </a:lnTo>
                  <a:lnTo>
                    <a:pt x="0" y="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5" name="Freeform 7"/>
            <p:cNvSpPr>
              <a:spLocks noEditPoints="1"/>
            </p:cNvSpPr>
            <p:nvPr/>
          </p:nvSpPr>
          <p:spPr bwMode="auto">
            <a:xfrm>
              <a:off x="1532548" y="2901748"/>
              <a:ext cx="2158633" cy="1984729"/>
            </a:xfrm>
            <a:custGeom>
              <a:avLst/>
              <a:gdLst>
                <a:gd name="T0" fmla="*/ 0 w 782"/>
                <a:gd name="T1" fmla="*/ 0 h 719"/>
                <a:gd name="T2" fmla="*/ 2158633 w 782"/>
                <a:gd name="T3" fmla="*/ 0 h 719"/>
                <a:gd name="T4" fmla="*/ 2158633 w 782"/>
                <a:gd name="T5" fmla="*/ 1589992 h 719"/>
                <a:gd name="T6" fmla="*/ 1079317 w 782"/>
                <a:gd name="T7" fmla="*/ 1984729 h 719"/>
                <a:gd name="T8" fmla="*/ 0 w 782"/>
                <a:gd name="T9" fmla="*/ 1589992 h 719"/>
                <a:gd name="T10" fmla="*/ 0 w 782"/>
                <a:gd name="T11" fmla="*/ 0 h 719"/>
                <a:gd name="T12" fmla="*/ 0 w 782"/>
                <a:gd name="T13" fmla="*/ 0 h 719"/>
                <a:gd name="T14" fmla="*/ 41406 w 782"/>
                <a:gd name="T15" fmla="*/ 38646 h 719"/>
                <a:gd name="T16" fmla="*/ 2119987 w 782"/>
                <a:gd name="T17" fmla="*/ 38646 h 719"/>
                <a:gd name="T18" fmla="*/ 2119987 w 782"/>
                <a:gd name="T19" fmla="*/ 1562388 h 719"/>
                <a:gd name="T20" fmla="*/ 1079317 w 782"/>
                <a:gd name="T21" fmla="*/ 1937802 h 719"/>
                <a:gd name="T22" fmla="*/ 41406 w 782"/>
                <a:gd name="T23" fmla="*/ 1562388 h 719"/>
                <a:gd name="T24" fmla="*/ 41406 w 782"/>
                <a:gd name="T25" fmla="*/ 38646 h 719"/>
                <a:gd name="T26" fmla="*/ 41406 w 782"/>
                <a:gd name="T27" fmla="*/ 38646 h 7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2" h="719">
                  <a:moveTo>
                    <a:pt x="0" y="0"/>
                  </a:moveTo>
                  <a:lnTo>
                    <a:pt x="782" y="0"/>
                  </a:lnTo>
                  <a:lnTo>
                    <a:pt x="782" y="576"/>
                  </a:lnTo>
                  <a:lnTo>
                    <a:pt x="391" y="719"/>
                  </a:lnTo>
                  <a:lnTo>
                    <a:pt x="0" y="576"/>
                  </a:lnTo>
                  <a:lnTo>
                    <a:pt x="0" y="0"/>
                  </a:lnTo>
                  <a:close/>
                  <a:moveTo>
                    <a:pt x="15" y="14"/>
                  </a:moveTo>
                  <a:lnTo>
                    <a:pt x="768" y="14"/>
                  </a:lnTo>
                  <a:lnTo>
                    <a:pt x="768" y="566"/>
                  </a:lnTo>
                  <a:lnTo>
                    <a:pt x="391" y="702"/>
                  </a:lnTo>
                  <a:lnTo>
                    <a:pt x="15" y="566"/>
                  </a:ln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6" name="Freeform 8"/>
            <p:cNvSpPr>
              <a:spLocks/>
            </p:cNvSpPr>
            <p:nvPr/>
          </p:nvSpPr>
          <p:spPr bwMode="auto">
            <a:xfrm>
              <a:off x="1691271" y="2821697"/>
              <a:ext cx="1841187" cy="513435"/>
            </a:xfrm>
            <a:custGeom>
              <a:avLst/>
              <a:gdLst>
                <a:gd name="T0" fmla="*/ 0 w 667"/>
                <a:gd name="T1" fmla="*/ 0 h 186"/>
                <a:gd name="T2" fmla="*/ 1841187 w 667"/>
                <a:gd name="T3" fmla="*/ 0 h 186"/>
                <a:gd name="T4" fmla="*/ 1841187 w 667"/>
                <a:gd name="T5" fmla="*/ 176666 h 186"/>
                <a:gd name="T6" fmla="*/ 921974 w 667"/>
                <a:gd name="T7" fmla="*/ 513435 h 186"/>
                <a:gd name="T8" fmla="*/ 0 w 667"/>
                <a:gd name="T9" fmla="*/ 176666 h 186"/>
                <a:gd name="T10" fmla="*/ 0 w 667"/>
                <a:gd name="T11" fmla="*/ 0 h 186"/>
                <a:gd name="T12" fmla="*/ 0 w 667"/>
                <a:gd name="T13" fmla="*/ 0 h 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7" h="186">
                  <a:moveTo>
                    <a:pt x="0" y="0"/>
                  </a:moveTo>
                  <a:lnTo>
                    <a:pt x="667" y="0"/>
                  </a:lnTo>
                  <a:lnTo>
                    <a:pt x="667" y="64"/>
                  </a:lnTo>
                  <a:lnTo>
                    <a:pt x="334" y="186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7" name="Freeform 9"/>
            <p:cNvSpPr>
              <a:spLocks/>
            </p:cNvSpPr>
            <p:nvPr/>
          </p:nvSpPr>
          <p:spPr bwMode="auto">
            <a:xfrm>
              <a:off x="1691271" y="2901748"/>
              <a:ext cx="1841187" cy="38646"/>
            </a:xfrm>
            <a:custGeom>
              <a:avLst/>
              <a:gdLst>
                <a:gd name="T0" fmla="*/ 1841187 w 667"/>
                <a:gd name="T1" fmla="*/ 0 h 14"/>
                <a:gd name="T2" fmla="*/ 1841187 w 667"/>
                <a:gd name="T3" fmla="*/ 38646 h 14"/>
                <a:gd name="T4" fmla="*/ 0 w 667"/>
                <a:gd name="T5" fmla="*/ 38646 h 14"/>
                <a:gd name="T6" fmla="*/ 0 w 667"/>
                <a:gd name="T7" fmla="*/ 0 h 14"/>
                <a:gd name="T8" fmla="*/ 1841187 w 667"/>
                <a:gd name="T9" fmla="*/ 0 h 14"/>
                <a:gd name="T10" fmla="*/ 1841187 w 66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7" h="14">
                  <a:moveTo>
                    <a:pt x="667" y="0"/>
                  </a:moveTo>
                  <a:lnTo>
                    <a:pt x="66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48" name="Freeform 10"/>
            <p:cNvSpPr>
              <a:spLocks/>
            </p:cNvSpPr>
            <p:nvPr/>
          </p:nvSpPr>
          <p:spPr bwMode="auto">
            <a:xfrm>
              <a:off x="1749239" y="2639510"/>
              <a:ext cx="1725250" cy="634893"/>
            </a:xfrm>
            <a:custGeom>
              <a:avLst/>
              <a:gdLst>
                <a:gd name="T0" fmla="*/ 0 w 625"/>
                <a:gd name="T1" fmla="*/ 0 h 230"/>
                <a:gd name="T2" fmla="*/ 1725250 w 625"/>
                <a:gd name="T3" fmla="*/ 0 h 230"/>
                <a:gd name="T4" fmla="*/ 1725250 w 625"/>
                <a:gd name="T5" fmla="*/ 320207 h 230"/>
                <a:gd name="T6" fmla="*/ 864005 w 625"/>
                <a:gd name="T7" fmla="*/ 634893 h 230"/>
                <a:gd name="T8" fmla="*/ 0 w 625"/>
                <a:gd name="T9" fmla="*/ 320207 h 230"/>
                <a:gd name="T10" fmla="*/ 0 w 625"/>
                <a:gd name="T11" fmla="*/ 0 h 230"/>
                <a:gd name="T12" fmla="*/ 0 w 625"/>
                <a:gd name="T13" fmla="*/ 0 h 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5" h="230">
                  <a:moveTo>
                    <a:pt x="0" y="0"/>
                  </a:moveTo>
                  <a:lnTo>
                    <a:pt x="625" y="0"/>
                  </a:lnTo>
                  <a:lnTo>
                    <a:pt x="625" y="116"/>
                  </a:lnTo>
                  <a:lnTo>
                    <a:pt x="313" y="230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7417" name="文本框 47"/>
          <p:cNvSpPr txBox="1">
            <a:spLocks noChangeArrowheads="1"/>
          </p:cNvSpPr>
          <p:nvPr/>
        </p:nvSpPr>
        <p:spPr bwMode="auto">
          <a:xfrm>
            <a:off x="4176063" y="2848707"/>
            <a:ext cx="1087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main.cpp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33801" y="3409094"/>
            <a:ext cx="1970087" cy="4303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程序主函数</a:t>
            </a:r>
            <a:endParaRPr kumimoji="0"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19" name="文本框 49"/>
          <p:cNvSpPr txBox="1">
            <a:spLocks noChangeArrowheads="1"/>
          </p:cNvSpPr>
          <p:nvPr/>
        </p:nvSpPr>
        <p:spPr bwMode="auto">
          <a:xfrm>
            <a:off x="6281275" y="2848707"/>
            <a:ext cx="1678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  <a:endParaRPr kumimoji="0" lang="zh-CN" altLang="en-US" sz="1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356398" y="1870807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0" lang="zh-CN" altLang="en-US" sz="36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11116" y="1870807"/>
            <a:ext cx="72648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6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0" lang="zh-CN" altLang="en-US" sz="36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5843588" y="6224588"/>
            <a:ext cx="504825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0B57EAD-505B-4E9F-9A3B-F085CB8178DA}"/>
              </a:ext>
            </a:extLst>
          </p:cNvPr>
          <p:cNvSpPr/>
          <p:nvPr/>
        </p:nvSpPr>
        <p:spPr>
          <a:xfrm>
            <a:off x="6313416" y="3409094"/>
            <a:ext cx="1614378" cy="106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各运算函数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输入输出函数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chemeClr val="bg1"/>
                </a:solidFill>
                <a:cs typeface="+mn-ea"/>
                <a:sym typeface="+mn-lt"/>
              </a:rPr>
              <a:t>混合运算函数</a:t>
            </a:r>
            <a:endParaRPr kumimoji="0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28449" y="1161723"/>
            <a:ext cx="13115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main.cpp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5540027" y="4126467"/>
            <a:ext cx="675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void </a:t>
            </a:r>
            <a:r>
              <a:rPr lang="en-US" altLang="zh-CN" dirty="0" err="1">
                <a:latin typeface="+mj-ea"/>
                <a:ea typeface="+mj-ea"/>
              </a:rPr>
              <a:t>func_loop</a:t>
            </a:r>
            <a:r>
              <a:rPr lang="en-US" altLang="zh-CN" dirty="0">
                <a:latin typeface="+mj-ea"/>
                <a:ea typeface="+mj-ea"/>
              </a:rPr>
              <a:t>()//</a:t>
            </a:r>
            <a:r>
              <a:rPr lang="zh-CN" altLang="en-US" dirty="0">
                <a:latin typeface="+mj-ea"/>
                <a:ea typeface="+mj-ea"/>
              </a:rPr>
              <a:t>主界面循环函数</a:t>
            </a:r>
          </a:p>
        </p:txBody>
      </p:sp>
    </p:spTree>
    <p:extLst>
      <p:ext uri="{BB962C8B-B14F-4D97-AF65-F5344CB8AC3E}">
        <p14:creationId xmlns:p14="http://schemas.microsoft.com/office/powerpoint/2010/main" val="41351096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4766765" y="2406411"/>
            <a:ext cx="68711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func operator </a:t>
            </a:r>
            <a:r>
              <a:rPr lang="zh-CN" altLang="en-US" dirty="0">
                <a:latin typeface="+mj-ea"/>
                <a:ea typeface="+mj-ea"/>
              </a:rPr>
              <a:t>*</a:t>
            </a:r>
            <a:r>
              <a:rPr lang="en-US" altLang="zh-CN" dirty="0">
                <a:latin typeface="+mj-ea"/>
                <a:ea typeface="+mj-ea"/>
              </a:rPr>
              <a:t> (const func&amp; c1, const func&amp; c2)//</a:t>
            </a:r>
            <a:r>
              <a:rPr lang="zh-CN" altLang="en-US" dirty="0">
                <a:latin typeface="+mj-ea"/>
                <a:ea typeface="+mj-ea"/>
              </a:rPr>
              <a:t>乘法重载</a:t>
            </a:r>
            <a:br>
              <a:rPr lang="en-US" altLang="zh-CN" dirty="0">
                <a:latin typeface="+mj-ea"/>
                <a:ea typeface="+mj-ea"/>
              </a:rPr>
            </a:b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遍历两多项式对应的</a:t>
            </a:r>
            <a:r>
              <a:rPr lang="en-US" altLang="zh-CN" dirty="0">
                <a:latin typeface="+mj-ea"/>
                <a:ea typeface="+mj-ea"/>
              </a:rPr>
              <a:t>double </a:t>
            </a:r>
            <a:r>
              <a:rPr lang="en-US" altLang="zh-CN" dirty="0" err="1">
                <a:latin typeface="+mj-ea"/>
                <a:ea typeface="+mj-ea"/>
              </a:rPr>
              <a:t>nums</a:t>
            </a:r>
            <a:r>
              <a:rPr lang="zh-CN" altLang="en-US" dirty="0">
                <a:latin typeface="+mj-ea"/>
                <a:ea typeface="+mj-ea"/>
              </a:rPr>
              <a:t>数组，依次将对应系数相乘后，存入</a:t>
            </a:r>
            <a:r>
              <a:rPr lang="en-US" altLang="zh-CN" dirty="0">
                <a:latin typeface="+mj-ea"/>
                <a:ea typeface="+mj-ea"/>
              </a:rPr>
              <a:t>result</a:t>
            </a:r>
            <a:r>
              <a:rPr lang="zh-CN" altLang="en-US" dirty="0">
                <a:latin typeface="+mj-ea"/>
                <a:ea typeface="+mj-ea"/>
              </a:rPr>
              <a:t>对应的</a:t>
            </a:r>
            <a:r>
              <a:rPr lang="en-US" altLang="zh-CN" dirty="0">
                <a:latin typeface="+mj-ea"/>
                <a:ea typeface="+mj-ea"/>
              </a:rPr>
              <a:t>double </a:t>
            </a:r>
            <a:r>
              <a:rPr lang="en-US" altLang="zh-CN" dirty="0" err="1">
                <a:latin typeface="+mj-ea"/>
                <a:ea typeface="+mj-ea"/>
              </a:rPr>
              <a:t>nums</a:t>
            </a:r>
            <a:r>
              <a:rPr lang="zh-CN" altLang="en-US" dirty="0">
                <a:latin typeface="+mj-ea"/>
                <a:ea typeface="+mj-ea"/>
              </a:rPr>
              <a:t>数组中，结果多项式的长度由两个乘数最大项次数之积的次数决定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</a:endParaRPr>
          </a:p>
          <a:p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</a:rPr>
              <a:t>func operator + (const func&amp; c1, const func&amp; c2)//</a:t>
            </a:r>
            <a:r>
              <a:rPr lang="zh-CN" altLang="en-US" dirty="0">
                <a:latin typeface="+mj-ea"/>
              </a:rPr>
              <a:t>加法重载</a:t>
            </a:r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将两多项式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数组中对应位置系数相加后，存入</a:t>
            </a:r>
            <a:r>
              <a:rPr lang="en-US" altLang="zh-CN" dirty="0">
                <a:latin typeface="+mj-ea"/>
              </a:rPr>
              <a:t>result</a:t>
            </a:r>
            <a:r>
              <a:rPr lang="zh-CN" altLang="en-US" dirty="0">
                <a:latin typeface="+mj-ea"/>
              </a:rPr>
              <a:t>对应的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数组中，结果多项式的长度由两个加数的长度中较大的一个决定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4113FBF-3554-497C-8A6A-73FC98273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65" y="3852868"/>
            <a:ext cx="6871198" cy="10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01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530725" y="2591077"/>
            <a:ext cx="7077075" cy="31393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>
                <a:latin typeface="+mj-ea"/>
              </a:rPr>
              <a:t>func operator - (const func&amp; c1, const func&amp; c2)//</a:t>
            </a:r>
            <a:r>
              <a:rPr lang="zh-CN" altLang="en-US" dirty="0">
                <a:latin typeface="+mj-ea"/>
              </a:rPr>
              <a:t>减法重载</a:t>
            </a:r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将两多项式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数组中对应位置系数相减后，存入</a:t>
            </a:r>
            <a:r>
              <a:rPr lang="en-US" altLang="zh-CN" dirty="0">
                <a:latin typeface="+mj-ea"/>
              </a:rPr>
              <a:t>result</a:t>
            </a:r>
            <a:r>
              <a:rPr lang="zh-CN" altLang="en-US" dirty="0">
                <a:latin typeface="+mj-ea"/>
              </a:rPr>
              <a:t>对应的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数组中，结果多项式的长度由两个加数的长度中较大的一个决定</a:t>
            </a:r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</a:endParaRPr>
          </a:p>
          <a:p>
            <a:r>
              <a:rPr lang="en-US" altLang="zh-CN" dirty="0"/>
              <a:t>double </a:t>
            </a:r>
            <a:r>
              <a:rPr lang="en-US" altLang="zh-CN" dirty="0" err="1"/>
              <a:t>assign_value</a:t>
            </a:r>
            <a:r>
              <a:rPr lang="en-US" altLang="zh-CN" dirty="0"/>
              <a:t>(struct func name, double m)//</a:t>
            </a:r>
            <a:r>
              <a:rPr lang="zh-CN" altLang="en-US" dirty="0"/>
              <a:t>对多项式赋值</a:t>
            </a:r>
            <a:endParaRPr lang="en-US" altLang="zh-CN" sz="1600" dirty="0"/>
          </a:p>
          <a:p>
            <a:r>
              <a:rPr lang="zh-CN" altLang="en-US" dirty="0"/>
              <a:t>将</a:t>
            </a:r>
            <a:r>
              <a:rPr lang="en-US" altLang="zh-CN" dirty="0"/>
              <a:t>m</a:t>
            </a:r>
            <a:r>
              <a:rPr lang="zh-CN" altLang="en-US" dirty="0"/>
              <a:t>带入多项式各项，求值后相加得到最终多项式的值</a:t>
            </a:r>
            <a:endParaRPr lang="en-US" altLang="zh-CN" dirty="0"/>
          </a:p>
          <a:p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4766765" y="2406411"/>
            <a:ext cx="687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B91FB2-F3A6-4946-B9A2-D92767C6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04" y="5091431"/>
            <a:ext cx="5281981" cy="17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19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687351C-9897-4361-B01F-8C03EE5A240D}"/>
              </a:ext>
            </a:extLst>
          </p:cNvPr>
          <p:cNvSpPr/>
          <p:nvPr/>
        </p:nvSpPr>
        <p:spPr>
          <a:xfrm>
            <a:off x="4766765" y="2489031"/>
            <a:ext cx="68711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struct func integrate(string </a:t>
            </a:r>
            <a:r>
              <a:rPr lang="en-US" altLang="zh-CN" dirty="0" err="1">
                <a:latin typeface="+mj-ea"/>
                <a:ea typeface="+mj-ea"/>
              </a:rPr>
              <a:t>name,struct</a:t>
            </a:r>
            <a:r>
              <a:rPr lang="en-US" altLang="zh-CN" dirty="0">
                <a:latin typeface="+mj-ea"/>
                <a:ea typeface="+mj-ea"/>
              </a:rPr>
              <a:t> func poly)//</a:t>
            </a:r>
            <a:r>
              <a:rPr lang="zh-CN" altLang="en-US" dirty="0">
                <a:latin typeface="+mj-ea"/>
                <a:ea typeface="+mj-ea"/>
              </a:rPr>
              <a:t>多项式积分函数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解析输入定积分的积分区间，得到上下限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，根据积分公式</a:t>
            </a:r>
            <a:r>
              <a:rPr lang="en-US" altLang="zh-CN" dirty="0"/>
              <a:t>(</a:t>
            </a:r>
            <a:r>
              <a:rPr lang="en-US" altLang="zh-CN" dirty="0" err="1"/>
              <a:t>x^n</a:t>
            </a:r>
            <a:r>
              <a:rPr lang="en-US" altLang="zh-CN" dirty="0"/>
              <a:t>)!=x^(n+1)/(n+1)</a:t>
            </a:r>
            <a:r>
              <a:rPr lang="zh-CN" altLang="en-US" dirty="0"/>
              <a:t>先得到不定积分，再调用</a:t>
            </a:r>
            <a:r>
              <a:rPr lang="en-US" altLang="zh-CN" dirty="0" err="1"/>
              <a:t>assign_value</a:t>
            </a:r>
            <a:r>
              <a:rPr lang="zh-CN" altLang="en-US" dirty="0"/>
              <a:t>函数进行赋值，求出积分的值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</a:rPr>
              <a:t>struct func derive(struct func poly)//</a:t>
            </a:r>
            <a:r>
              <a:rPr lang="zh-CN" altLang="en-US" dirty="0">
                <a:latin typeface="+mj-ea"/>
              </a:rPr>
              <a:t>多项式求导函数</a:t>
            </a:r>
            <a:endParaRPr lang="en-US" altLang="zh-CN" dirty="0">
              <a:latin typeface="+mj-ea"/>
            </a:endParaRPr>
          </a:p>
          <a:p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根据求导规则</a:t>
            </a:r>
            <a:r>
              <a:rPr lang="en-US" altLang="zh-CN" dirty="0"/>
              <a:t>(</a:t>
            </a:r>
            <a:r>
              <a:rPr lang="en-US" altLang="zh-CN" dirty="0" err="1"/>
              <a:t>x^n</a:t>
            </a:r>
            <a:r>
              <a:rPr lang="en-US" altLang="zh-CN" dirty="0"/>
              <a:t>)’=n*x^(n-1)</a:t>
            </a:r>
            <a:r>
              <a:rPr lang="zh-CN" altLang="en-US" dirty="0"/>
              <a:t>求导后，各系数</a:t>
            </a:r>
            <a:r>
              <a:rPr lang="zh-CN" altLang="en-US" dirty="0">
                <a:latin typeface="+mj-ea"/>
              </a:rPr>
              <a:t>存入</a:t>
            </a:r>
            <a:r>
              <a:rPr lang="en-US" altLang="zh-CN" dirty="0">
                <a:latin typeface="+mj-ea"/>
              </a:rPr>
              <a:t>result</a:t>
            </a:r>
            <a:r>
              <a:rPr lang="zh-CN" altLang="en-US" dirty="0">
                <a:latin typeface="+mj-ea"/>
              </a:rPr>
              <a:t>对应的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数组中并返回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21742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1482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451283" y="2580622"/>
            <a:ext cx="7360829" cy="369331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bool </a:t>
            </a:r>
            <a:r>
              <a:rPr lang="en-US" altLang="zh-CN" dirty="0" err="1"/>
              <a:t>print_func</a:t>
            </a:r>
            <a:r>
              <a:rPr lang="en-US" altLang="zh-CN" dirty="0"/>
              <a:t>(string name)</a:t>
            </a:r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输出多项式到屏幕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latin typeface="+mj-ea"/>
              </a:rPr>
              <a:t>根据输入的待积分多项式名称，遍历</a:t>
            </a:r>
            <a:r>
              <a:rPr lang="en-US" altLang="zh-CN" dirty="0">
                <a:latin typeface="+mj-ea"/>
              </a:rPr>
              <a:t>vector&lt;func&gt;function</a:t>
            </a:r>
            <a:r>
              <a:rPr lang="zh-CN" altLang="en-US" dirty="0">
                <a:latin typeface="+mj-ea"/>
              </a:rPr>
              <a:t>找到对应函数，根据对应项系数输出多项式。其中系数为</a:t>
            </a:r>
            <a:r>
              <a:rPr lang="en-US" altLang="zh-CN" dirty="0">
                <a:latin typeface="+mj-ea"/>
              </a:rPr>
              <a:t>0</a:t>
            </a:r>
            <a:r>
              <a:rPr lang="zh-CN" altLang="en-US" dirty="0">
                <a:latin typeface="+mj-ea"/>
              </a:rPr>
              <a:t>时省略该项；系数为</a:t>
            </a:r>
            <a:r>
              <a:rPr lang="en-US" altLang="zh-CN" dirty="0">
                <a:latin typeface="+mj-ea"/>
              </a:rPr>
              <a:t>1</a:t>
            </a:r>
            <a:r>
              <a:rPr lang="zh-CN" altLang="en-US" dirty="0">
                <a:latin typeface="+mj-ea"/>
              </a:rPr>
              <a:t>或</a:t>
            </a:r>
            <a:r>
              <a:rPr lang="en-US" altLang="zh-CN" dirty="0">
                <a:latin typeface="+mj-ea"/>
              </a:rPr>
              <a:t>-1</a:t>
            </a:r>
            <a:r>
              <a:rPr lang="zh-CN" altLang="en-US" dirty="0">
                <a:latin typeface="+mj-ea"/>
              </a:rPr>
              <a:t>时省略</a:t>
            </a:r>
            <a:r>
              <a:rPr lang="en-US" altLang="zh-CN" dirty="0">
                <a:latin typeface="+mj-ea"/>
              </a:rPr>
              <a:t>1</a:t>
            </a:r>
            <a:r>
              <a:rPr lang="zh-CN" altLang="en-US" dirty="0">
                <a:latin typeface="+mj-ea"/>
              </a:rPr>
              <a:t>；同时要删去数字中多余的</a:t>
            </a:r>
            <a:r>
              <a:rPr lang="en-US" altLang="zh-CN" dirty="0">
                <a:latin typeface="+mj-ea"/>
              </a:rPr>
              <a:t>0</a:t>
            </a:r>
            <a:r>
              <a:rPr lang="zh-CN" altLang="en-US" dirty="0">
                <a:latin typeface="+mj-ea"/>
              </a:rPr>
              <a:t>。若找不到对应函数，</a:t>
            </a:r>
            <a:r>
              <a:rPr lang="en-US" altLang="zh-CN" dirty="0">
                <a:latin typeface="+mj-ea"/>
              </a:rPr>
              <a:t>return false</a:t>
            </a:r>
            <a:r>
              <a:rPr lang="zh-CN" altLang="en-US" dirty="0">
                <a:latin typeface="+mj-ea"/>
              </a:rPr>
              <a:t>。</a:t>
            </a:r>
            <a:endParaRPr lang="en-US" altLang="zh-CN" dirty="0">
              <a:latin typeface="+mj-ea"/>
            </a:endParaRPr>
          </a:p>
          <a:p>
            <a:endParaRPr kumimoji="0" lang="en-US" altLang="zh-CN" dirty="0">
              <a:latin typeface="+mj-ea"/>
              <a:ea typeface="+mn-ea"/>
              <a:cs typeface="+mn-ea"/>
              <a:sym typeface="+mn-lt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bool </a:t>
            </a:r>
            <a:r>
              <a:rPr lang="en-US" altLang="zh-CN" dirty="0" err="1">
                <a:solidFill>
                  <a:prstClr val="black"/>
                </a:solidFill>
              </a:rPr>
              <a:t>get_func</a:t>
            </a:r>
            <a:r>
              <a:rPr lang="en-US" altLang="zh-CN" dirty="0">
                <a:solidFill>
                  <a:prstClr val="black"/>
                </a:solidFill>
              </a:rPr>
              <a:t>( )</a:t>
            </a:r>
            <a:r>
              <a:rPr kumimoji="0" lang="en-US" altLang="zh-CN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//</a:t>
            </a:r>
            <a:r>
              <a:rPr kumimoji="0" lang="zh-CN" altLang="en-US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从键盘读入多项式</a:t>
            </a:r>
            <a:endParaRPr kumimoji="0" lang="en-US" altLang="zh-CN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lvl="0"/>
            <a:endParaRPr kumimoji="0" lang="en-US" altLang="zh-CN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  <a:latin typeface="微软雅黑"/>
              </a:rPr>
              <a:t>根据输入的多项式项数，读取多项式各系数。输入完后读入多项式名称，遍历</a:t>
            </a:r>
            <a:r>
              <a:rPr lang="en-US" altLang="zh-CN" dirty="0">
                <a:solidFill>
                  <a:prstClr val="black"/>
                </a:solidFill>
                <a:latin typeface="微软雅黑"/>
              </a:rPr>
              <a:t>vector&lt;func&gt;functions </a:t>
            </a:r>
            <a:r>
              <a:rPr lang="zh-CN" altLang="en-US" dirty="0">
                <a:solidFill>
                  <a:prstClr val="black"/>
                </a:solidFill>
                <a:latin typeface="微软雅黑"/>
              </a:rPr>
              <a:t>检查名称是否重复。若输入的多项式系数少于项数，则继续读取；若输入的系数多于项数，程序报错。</a:t>
            </a:r>
            <a:r>
              <a:rPr lang="zh-CN" altLang="en-US" dirty="0">
                <a:latin typeface="+mj-ea"/>
              </a:rPr>
              <a:t>若对应函数名重复，</a:t>
            </a:r>
            <a:r>
              <a:rPr lang="en-US" altLang="zh-CN" dirty="0">
                <a:latin typeface="+mj-ea"/>
              </a:rPr>
              <a:t>return false</a:t>
            </a:r>
            <a:r>
              <a:rPr lang="zh-CN" altLang="en-US" dirty="0">
                <a:latin typeface="+mj-ea"/>
              </a:rPr>
              <a:t>。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228449" y="3934781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0A4D736-9245-4EAF-8231-67990AB4A28E}"/>
              </a:ext>
            </a:extLst>
          </p:cNvPr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8254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1482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451283" y="2580622"/>
            <a:ext cx="7360829" cy="393954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bool </a:t>
            </a:r>
            <a:r>
              <a:rPr lang="en-US" altLang="zh-CN" dirty="0" err="1"/>
              <a:t>is_legal</a:t>
            </a:r>
            <a:r>
              <a:rPr lang="en-US" altLang="zh-CN" dirty="0"/>
              <a:t>(char name[])//</a:t>
            </a:r>
            <a:r>
              <a:rPr lang="zh-CN" altLang="en-US" dirty="0"/>
              <a:t>检查输入的多项式混合运算是否合法</a:t>
            </a:r>
            <a:endParaRPr lang="en-US" altLang="zh-CN" dirty="0"/>
          </a:p>
          <a:p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依据：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以多项式名、左括号、定积分符开头，以右括号、多项式名、求导符结尾</a:t>
            </a:r>
            <a:endParaRPr lang="en-US" altLang="zh-CN" sz="1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加法、减法和乘法后面只能是多项式名、左括号、定积分符号</a:t>
            </a:r>
            <a:endParaRPr lang="en-US" altLang="zh-CN" sz="1400" dirty="0"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定积分符号后只能接 区间 </a:t>
            </a:r>
            <a:r>
              <a:rPr lang="en-US" altLang="zh-CN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+ </a:t>
            </a: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左括号</a:t>
            </a:r>
            <a:r>
              <a:rPr lang="en-US" altLang="zh-CN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/</a:t>
            </a: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多项式名，区间采用</a:t>
            </a:r>
            <a:r>
              <a:rPr lang="en-US" altLang="zh-CN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[</a:t>
            </a:r>
            <a:r>
              <a:rPr lang="en-US" altLang="zh-CN" sz="1400" dirty="0" err="1">
                <a:latin typeface="Microsoft YaHei" charset="0"/>
                <a:ea typeface="Adobe 楷体 Std R" pitchFamily="18" charset="-122"/>
                <a:cs typeface="Microsoft YaHei" charset="0"/>
              </a:rPr>
              <a:t>a,b</a:t>
            </a:r>
            <a:r>
              <a:rPr lang="en-US" altLang="zh-CN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]</a:t>
            </a: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固定格式</a:t>
            </a:r>
            <a:endParaRPr lang="en-US" altLang="zh-CN" sz="1400" dirty="0"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求导符号后面只能为双目运算符、右括号</a:t>
            </a:r>
            <a:endParaRPr lang="en-US" altLang="zh-CN" sz="1400" dirty="0"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括号要匹配，左括号后面只能是左括号、定积分符号或多项式名，右括号后面只能是右括号，双目运算符或求导符号</a:t>
            </a:r>
            <a:endParaRPr lang="en-US" altLang="zh-CN" sz="1400" dirty="0"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Microsoft YaHei" charset="0"/>
                <a:ea typeface="Adobe 楷体 Std R" pitchFamily="18" charset="-122"/>
                <a:cs typeface="Microsoft YaHei" charset="0"/>
              </a:rPr>
              <a:t>多项式名后面只能是双目运算符、求导符或右括号</a:t>
            </a:r>
            <a:endParaRPr lang="en-US" altLang="zh-CN" sz="1400" dirty="0"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228449" y="3934781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0A4D736-9245-4EAF-8231-67990AB4A28E}"/>
              </a:ext>
            </a:extLst>
          </p:cNvPr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8934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1482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451283" y="2342873"/>
            <a:ext cx="7360829" cy="48013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get_postfix</a:t>
            </a:r>
            <a:r>
              <a:rPr lang="en-US" altLang="zh-CN" dirty="0"/>
              <a:t>(stack &lt;string&gt; &amp;</a:t>
            </a:r>
            <a:r>
              <a:rPr lang="en-US" altLang="zh-CN" dirty="0" err="1"/>
              <a:t>optstk,vector</a:t>
            </a:r>
            <a:r>
              <a:rPr lang="en-US" altLang="zh-CN" dirty="0"/>
              <a:t> &lt;string&gt;&amp; </a:t>
            </a:r>
            <a:r>
              <a:rPr lang="en-US" altLang="zh-CN" dirty="0" err="1"/>
              <a:t>calcu,char</a:t>
            </a:r>
            <a:r>
              <a:rPr lang="en-US" altLang="zh-CN" dirty="0"/>
              <a:t> name[])//</a:t>
            </a:r>
            <a:r>
              <a:rPr lang="zh-CN" altLang="en-US" dirty="0"/>
              <a:t>利用栈转换成后缀表达式</a:t>
            </a:r>
            <a:endParaRPr lang="en-US" altLang="zh-CN" dirty="0"/>
          </a:p>
          <a:p>
            <a:endParaRPr lang="en-US" altLang="zh-CN" dirty="0"/>
          </a:p>
          <a:p>
            <a:r>
              <a:rPr kumimoji="0" lang="en-US" altLang="zh-CN" dirty="0">
                <a:latin typeface="+mn-lt"/>
                <a:ea typeface="+mn-ea"/>
                <a:cs typeface="+mn-ea"/>
                <a:sym typeface="+mn-lt"/>
              </a:rPr>
              <a:t>step1</a:t>
            </a:r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：初始化一个栈和一个后缀表达式</a:t>
            </a:r>
            <a:r>
              <a:rPr kumimoji="0" lang="en-US" altLang="zh-CN" dirty="0">
                <a:latin typeface="+mn-lt"/>
                <a:ea typeface="+mn-ea"/>
                <a:cs typeface="+mn-ea"/>
                <a:sym typeface="+mn-lt"/>
              </a:rPr>
              <a:t>vector&lt;string&gt;</a:t>
            </a:r>
          </a:p>
          <a:p>
            <a:r>
              <a:rPr kumimoji="0" lang="en-US" altLang="zh-CN" dirty="0">
                <a:latin typeface="+mn-lt"/>
                <a:ea typeface="+mn-ea"/>
                <a:cs typeface="+mn-ea"/>
                <a:sym typeface="+mn-lt"/>
              </a:rPr>
              <a:t>step2</a:t>
            </a:r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：从左到右依次对中缀表达式中的每个字符进行以下处理，直到表达式结束</a:t>
            </a:r>
            <a:r>
              <a:rPr kumimoji="0" lang="en-US" altLang="zh-CN" dirty="0"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如果字符是‘（’，将其入栈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如果字符是数字，添加到后缀表达式的字符串中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如果字符是运算符，先将栈顶优先级不低于该运算符的运算符出栈，添加到后缀表达式中，再将该运算符入栈。注意，当‘（’在栈中时，优先级最低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如果字符是‘）’，将栈顶元素出栈，添加到后缀表达式中，直到出栈的是‘（’ </a:t>
            </a:r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0" lang="en-US" altLang="zh-CN" dirty="0">
                <a:latin typeface="+mn-lt"/>
                <a:ea typeface="+mn-ea"/>
                <a:cs typeface="+mn-ea"/>
                <a:sym typeface="+mn-lt"/>
              </a:rPr>
              <a:t>step3</a:t>
            </a:r>
            <a:r>
              <a:rPr kumimoji="0" lang="zh-CN" altLang="en-US" dirty="0">
                <a:latin typeface="+mn-lt"/>
                <a:ea typeface="+mn-ea"/>
                <a:cs typeface="+mn-ea"/>
                <a:sym typeface="+mn-lt"/>
              </a:rPr>
              <a:t>：如果表达式结束，但栈中还有元素，将所有元素出栈，添加到后缀表达式中</a:t>
            </a:r>
          </a:p>
          <a:p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kumimoji="0"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228449" y="3934781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0A4D736-9245-4EAF-8231-67990AB4A28E}"/>
              </a:ext>
            </a:extLst>
          </p:cNvPr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02864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mass_calculate</a:t>
            </a:r>
            <a:r>
              <a:rPr lang="en-US" altLang="zh-CN" dirty="0"/>
              <a:t>(char name[])//</a:t>
            </a:r>
            <a:r>
              <a:rPr lang="zh-CN" altLang="en-US" dirty="0"/>
              <a:t>进行混合运算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先调用</a:t>
            </a:r>
            <a:r>
              <a:rPr lang="en-US" altLang="zh-CN" dirty="0" err="1"/>
              <a:t>get_postfix</a:t>
            </a:r>
            <a:r>
              <a:rPr lang="zh-CN" altLang="en-US" dirty="0"/>
              <a:t>函数将输入的混合运算表达式，再进行运算：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step1</a:t>
            </a:r>
            <a:r>
              <a:rPr lang="zh-CN" altLang="en-US" dirty="0"/>
              <a:t>：设置一个栈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：从左到右对后缀表达式中的字符进行以下处理：  </a:t>
            </a:r>
            <a:endParaRPr lang="en-US" altLang="zh-CN" dirty="0"/>
          </a:p>
          <a:p>
            <a:r>
              <a:rPr lang="zh-CN" altLang="en-US" dirty="0"/>
              <a:t>如果字符是数字，现将其转化为数字，然后入栈  </a:t>
            </a:r>
            <a:endParaRPr lang="en-US" altLang="zh-CN" dirty="0"/>
          </a:p>
          <a:p>
            <a:r>
              <a:rPr lang="zh-CN" altLang="en-US" dirty="0"/>
              <a:t>如果字符是运算符，出栈两个值进行计算。计算结果入栈  </a:t>
            </a:r>
            <a:endParaRPr lang="en-US" altLang="zh-CN" dirty="0"/>
          </a:p>
          <a:p>
            <a:r>
              <a:rPr lang="zh-CN" altLang="en-US" dirty="0"/>
              <a:t>重复以上步骤，直到后缀表达式扫描结束，栈中最后一个元素就是表达式的结果。</a:t>
            </a:r>
          </a:p>
          <a:p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41FE093-AF14-4E71-9C8F-FC428CA361A2}"/>
              </a:ext>
            </a:extLst>
          </p:cNvPr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53698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7267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41FE093-AF14-4E71-9C8F-FC428CA361A2}"/>
              </a:ext>
            </a:extLst>
          </p:cNvPr>
          <p:cNvSpPr txBox="1"/>
          <p:nvPr/>
        </p:nvSpPr>
        <p:spPr>
          <a:xfrm>
            <a:off x="4212328" y="756747"/>
            <a:ext cx="17940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function.cpp/.h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重点函数具体   实现思路</a:t>
            </a:r>
            <a:r>
              <a:rPr kumimoji="0" lang="en-US" altLang="zh-CN" sz="2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2C42E1-5937-4406-B569-6B0C70DDE042}"/>
              </a:ext>
            </a:extLst>
          </p:cNvPr>
          <p:cNvSpPr/>
          <p:nvPr/>
        </p:nvSpPr>
        <p:spPr>
          <a:xfrm>
            <a:off x="4534948" y="2412999"/>
            <a:ext cx="72170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bool divide();//</a:t>
            </a:r>
            <a:r>
              <a:rPr lang="zh-CN" altLang="en-US" dirty="0"/>
              <a:t>进行多项式除法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转化为求逆操作</a:t>
            </a:r>
            <a:endParaRPr lang="en-US" altLang="zh-CN" dirty="0"/>
          </a:p>
          <a:p>
            <a:r>
              <a:rPr lang="en-US" altLang="zh-CN" dirty="0"/>
              <a:t>Step1</a:t>
            </a:r>
            <a:r>
              <a:rPr lang="zh-CN" altLang="en-US" dirty="0"/>
              <a:t>：输入被除数</a:t>
            </a:r>
            <a:r>
              <a:rPr lang="en-US" altLang="zh-CN" dirty="0"/>
              <a:t>F</a:t>
            </a:r>
            <a:r>
              <a:rPr lang="zh-CN" altLang="en-US" dirty="0"/>
              <a:t>，除数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Step2</a:t>
            </a:r>
            <a:r>
              <a:rPr lang="zh-CN" altLang="en-US" dirty="0"/>
              <a:t>：若被除数最高次项系数小于除数最高次项系数，则商为</a:t>
            </a:r>
            <a:r>
              <a:rPr lang="en-US" altLang="zh-CN" dirty="0"/>
              <a:t>0</a:t>
            </a:r>
            <a:r>
              <a:rPr lang="zh-CN" altLang="en-US" dirty="0"/>
              <a:t>，余数为</a:t>
            </a:r>
            <a:r>
              <a:rPr lang="en-US" altLang="zh-CN" dirty="0"/>
              <a:t>F</a:t>
            </a:r>
          </a:p>
          <a:p>
            <a:r>
              <a:rPr lang="zh-CN" altLang="en-US" dirty="0"/>
              <a:t>否则</a:t>
            </a:r>
            <a:endParaRPr lang="en-US" altLang="zh-CN" dirty="0"/>
          </a:p>
          <a:p>
            <a:r>
              <a:rPr lang="en-US" altLang="zh-CN" dirty="0"/>
              <a:t>Step3</a:t>
            </a:r>
            <a:r>
              <a:rPr lang="zh-CN" altLang="en-US" dirty="0"/>
              <a:t>：对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进行系数反转，分别得</a:t>
            </a:r>
            <a:r>
              <a:rPr lang="en-US" altLang="zh-CN" dirty="0" err="1"/>
              <a:t>revF</a:t>
            </a:r>
            <a:r>
              <a:rPr lang="zh-CN" altLang="en-US" dirty="0"/>
              <a:t>，</a:t>
            </a:r>
            <a:r>
              <a:rPr lang="en-US" altLang="zh-CN" dirty="0" err="1"/>
              <a:t>revG</a:t>
            </a:r>
            <a:endParaRPr lang="en-US" altLang="zh-CN" dirty="0"/>
          </a:p>
          <a:p>
            <a:r>
              <a:rPr lang="en-US" altLang="zh-CN" dirty="0"/>
              <a:t>Step4</a:t>
            </a:r>
            <a:r>
              <a:rPr lang="zh-CN" altLang="en-US" dirty="0"/>
              <a:t>：求出</a:t>
            </a:r>
            <a:r>
              <a:rPr lang="en-US" altLang="zh-CN" dirty="0" err="1"/>
              <a:t>revG</a:t>
            </a:r>
            <a:r>
              <a:rPr lang="zh-CN" altLang="en-US" dirty="0"/>
              <a:t>的逆</a:t>
            </a:r>
            <a:r>
              <a:rPr lang="en-US" altLang="zh-CN" dirty="0" err="1"/>
              <a:t>revG</a:t>
            </a:r>
            <a:r>
              <a:rPr lang="en-US" altLang="zh-CN" dirty="0"/>
              <a:t>-</a:t>
            </a:r>
          </a:p>
          <a:p>
            <a:r>
              <a:rPr lang="en-US" altLang="zh-CN" dirty="0"/>
              <a:t>Step5</a:t>
            </a:r>
            <a:r>
              <a:rPr lang="zh-CN" altLang="en-US" dirty="0"/>
              <a:t>：则商</a:t>
            </a:r>
            <a:r>
              <a:rPr lang="en-US" altLang="zh-CN" dirty="0"/>
              <a:t>Q=(</a:t>
            </a:r>
            <a:r>
              <a:rPr lang="en-US" altLang="zh-CN" dirty="0" err="1"/>
              <a:t>revF</a:t>
            </a:r>
            <a:r>
              <a:rPr lang="en-US" altLang="zh-CN" dirty="0"/>
              <a:t>*</a:t>
            </a:r>
            <a:r>
              <a:rPr lang="en-US" altLang="zh-CN" dirty="0" err="1"/>
              <a:t>revG</a:t>
            </a:r>
            <a:r>
              <a:rPr lang="en-US" altLang="zh-CN" dirty="0"/>
              <a:t>-)mod(F</a:t>
            </a:r>
            <a:r>
              <a:rPr lang="zh-CN" altLang="en-US" dirty="0"/>
              <a:t>最高次项系数</a:t>
            </a:r>
            <a:r>
              <a:rPr lang="en-US" altLang="zh-CN" dirty="0"/>
              <a:t>-G</a:t>
            </a:r>
            <a:r>
              <a:rPr lang="zh-CN" altLang="en-US" dirty="0"/>
              <a:t>最高次项系数</a:t>
            </a:r>
            <a:r>
              <a:rPr lang="en-US" altLang="zh-CN" dirty="0"/>
              <a:t>+1)</a:t>
            </a:r>
          </a:p>
          <a:p>
            <a:r>
              <a:rPr lang="en-US" altLang="zh-CN" dirty="0"/>
              <a:t>Step6</a:t>
            </a:r>
            <a:r>
              <a:rPr lang="zh-CN" altLang="en-US" dirty="0"/>
              <a:t>：余数</a:t>
            </a:r>
            <a:r>
              <a:rPr lang="en-US" altLang="zh-CN" dirty="0"/>
              <a:t>D=F-G</a:t>
            </a:r>
            <a:r>
              <a:rPr lang="zh-CN" altLang="en-US" dirty="0"/>
              <a:t>*</a:t>
            </a:r>
            <a:r>
              <a:rPr lang="en-US" altLang="zh-CN" dirty="0"/>
              <a:t>Q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3668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390" y="1349375"/>
            <a:ext cx="21112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2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>
              <a:solidFill>
                <a:srgbClr val="FFE40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95375" y="3629025"/>
            <a:ext cx="2514600" cy="24574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81400" y="3629025"/>
            <a:ext cx="2514600" cy="2457450"/>
          </a:xfrm>
          <a:prstGeom prst="rect">
            <a:avLst/>
          </a:prstGeom>
          <a:solidFill>
            <a:srgbClr val="F6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0" y="3629025"/>
            <a:ext cx="2514600" cy="2457450"/>
          </a:xfrm>
          <a:prstGeom prst="rect">
            <a:avLst/>
          </a:prstGeom>
          <a:solidFill>
            <a:srgbClr val="EC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0600" y="3629025"/>
            <a:ext cx="2514600" cy="2457450"/>
          </a:xfrm>
          <a:prstGeom prst="rect">
            <a:avLst/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300" name="Freeform 25"/>
          <p:cNvSpPr>
            <a:spLocks noEditPoints="1"/>
          </p:cNvSpPr>
          <p:nvPr/>
        </p:nvSpPr>
        <p:spPr bwMode="auto">
          <a:xfrm>
            <a:off x="9601200" y="4051300"/>
            <a:ext cx="533400" cy="517525"/>
          </a:xfrm>
          <a:custGeom>
            <a:avLst/>
            <a:gdLst>
              <a:gd name="T0" fmla="*/ 483781 w 86"/>
              <a:gd name="T1" fmla="*/ 6237 h 83"/>
              <a:gd name="T2" fmla="*/ 527198 w 86"/>
              <a:gd name="T3" fmla="*/ 49892 h 83"/>
              <a:gd name="T4" fmla="*/ 527198 w 86"/>
              <a:gd name="T5" fmla="*/ 112258 h 83"/>
              <a:gd name="T6" fmla="*/ 483781 w 86"/>
              <a:gd name="T7" fmla="*/ 155913 h 83"/>
              <a:gd name="T8" fmla="*/ 434163 w 86"/>
              <a:gd name="T9" fmla="*/ 155913 h 83"/>
              <a:gd name="T10" fmla="*/ 403151 w 86"/>
              <a:gd name="T11" fmla="*/ 137204 h 83"/>
              <a:gd name="T12" fmla="*/ 155058 w 86"/>
              <a:gd name="T13" fmla="*/ 218279 h 83"/>
              <a:gd name="T14" fmla="*/ 161260 w 86"/>
              <a:gd name="T15" fmla="*/ 236988 h 83"/>
              <a:gd name="T16" fmla="*/ 155058 w 86"/>
              <a:gd name="T17" fmla="*/ 255698 h 83"/>
              <a:gd name="T18" fmla="*/ 148856 w 86"/>
              <a:gd name="T19" fmla="*/ 274407 h 83"/>
              <a:gd name="T20" fmla="*/ 310116 w 86"/>
              <a:gd name="T21" fmla="*/ 374192 h 83"/>
              <a:gd name="T22" fmla="*/ 341128 w 86"/>
              <a:gd name="T23" fmla="*/ 361719 h 83"/>
              <a:gd name="T24" fmla="*/ 390747 w 86"/>
              <a:gd name="T25" fmla="*/ 361719 h 83"/>
              <a:gd name="T26" fmla="*/ 427960 w 86"/>
              <a:gd name="T27" fmla="*/ 405374 h 83"/>
              <a:gd name="T28" fmla="*/ 427960 w 86"/>
              <a:gd name="T29" fmla="*/ 467740 h 83"/>
              <a:gd name="T30" fmla="*/ 390747 w 86"/>
              <a:gd name="T31" fmla="*/ 511395 h 83"/>
              <a:gd name="T32" fmla="*/ 328723 w 86"/>
              <a:gd name="T33" fmla="*/ 511395 h 83"/>
              <a:gd name="T34" fmla="*/ 285307 w 86"/>
              <a:gd name="T35" fmla="*/ 467740 h 83"/>
              <a:gd name="T36" fmla="*/ 279105 w 86"/>
              <a:gd name="T37" fmla="*/ 430321 h 83"/>
              <a:gd name="T38" fmla="*/ 285307 w 86"/>
              <a:gd name="T39" fmla="*/ 411611 h 83"/>
              <a:gd name="T40" fmla="*/ 136451 w 86"/>
              <a:gd name="T41" fmla="*/ 293117 h 83"/>
              <a:gd name="T42" fmla="*/ 111642 w 86"/>
              <a:gd name="T43" fmla="*/ 311827 h 83"/>
              <a:gd name="T44" fmla="*/ 80630 w 86"/>
              <a:gd name="T45" fmla="*/ 318063 h 83"/>
              <a:gd name="T46" fmla="*/ 24809 w 86"/>
              <a:gd name="T47" fmla="*/ 293117 h 83"/>
              <a:gd name="T48" fmla="*/ 0 w 86"/>
              <a:gd name="T49" fmla="*/ 236988 h 83"/>
              <a:gd name="T50" fmla="*/ 24809 w 86"/>
              <a:gd name="T51" fmla="*/ 180859 h 83"/>
              <a:gd name="T52" fmla="*/ 80630 w 86"/>
              <a:gd name="T53" fmla="*/ 162150 h 83"/>
              <a:gd name="T54" fmla="*/ 117844 w 86"/>
              <a:gd name="T55" fmla="*/ 168386 h 83"/>
              <a:gd name="T56" fmla="*/ 148856 w 86"/>
              <a:gd name="T57" fmla="*/ 199569 h 83"/>
              <a:gd name="T58" fmla="*/ 378342 w 86"/>
              <a:gd name="T59" fmla="*/ 87311 h 83"/>
              <a:gd name="T60" fmla="*/ 384544 w 86"/>
              <a:gd name="T61" fmla="*/ 49892 h 83"/>
              <a:gd name="T62" fmla="*/ 427960 w 86"/>
              <a:gd name="T63" fmla="*/ 6237 h 83"/>
              <a:gd name="T64" fmla="*/ 80630 w 86"/>
              <a:gd name="T65" fmla="*/ 299353 h 83"/>
              <a:gd name="T66" fmla="*/ 124047 w 86"/>
              <a:gd name="T67" fmla="*/ 280644 h 83"/>
              <a:gd name="T68" fmla="*/ 136451 w 86"/>
              <a:gd name="T69" fmla="*/ 236988 h 83"/>
              <a:gd name="T70" fmla="*/ 124047 w 86"/>
              <a:gd name="T71" fmla="*/ 199569 h 83"/>
              <a:gd name="T72" fmla="*/ 80630 w 86"/>
              <a:gd name="T73" fmla="*/ 180859 h 83"/>
              <a:gd name="T74" fmla="*/ 37214 w 86"/>
              <a:gd name="T75" fmla="*/ 199569 h 83"/>
              <a:gd name="T76" fmla="*/ 18607 w 86"/>
              <a:gd name="T77" fmla="*/ 236988 h 83"/>
              <a:gd name="T78" fmla="*/ 37214 w 86"/>
              <a:gd name="T79" fmla="*/ 280644 h 83"/>
              <a:gd name="T80" fmla="*/ 80630 w 86"/>
              <a:gd name="T81" fmla="*/ 299353 h 83"/>
              <a:gd name="T82" fmla="*/ 334926 w 86"/>
              <a:gd name="T83" fmla="*/ 380428 h 83"/>
              <a:gd name="T84" fmla="*/ 303914 w 86"/>
              <a:gd name="T85" fmla="*/ 417848 h 83"/>
              <a:gd name="T86" fmla="*/ 303914 w 86"/>
              <a:gd name="T87" fmla="*/ 461503 h 83"/>
              <a:gd name="T88" fmla="*/ 334926 w 86"/>
              <a:gd name="T89" fmla="*/ 492686 h 83"/>
              <a:gd name="T90" fmla="*/ 378342 w 86"/>
              <a:gd name="T91" fmla="*/ 492686 h 83"/>
              <a:gd name="T92" fmla="*/ 409353 w 86"/>
              <a:gd name="T93" fmla="*/ 461503 h 83"/>
              <a:gd name="T94" fmla="*/ 409353 w 86"/>
              <a:gd name="T95" fmla="*/ 417848 h 83"/>
              <a:gd name="T96" fmla="*/ 378342 w 86"/>
              <a:gd name="T97" fmla="*/ 380428 h 83"/>
              <a:gd name="T98" fmla="*/ 458972 w 86"/>
              <a:gd name="T99" fmla="*/ 137204 h 83"/>
              <a:gd name="T100" fmla="*/ 496186 w 86"/>
              <a:gd name="T101" fmla="*/ 124731 h 83"/>
              <a:gd name="T102" fmla="*/ 514793 w 86"/>
              <a:gd name="T103" fmla="*/ 81075 h 83"/>
              <a:gd name="T104" fmla="*/ 496186 w 86"/>
              <a:gd name="T105" fmla="*/ 37419 h 83"/>
              <a:gd name="T106" fmla="*/ 458972 w 86"/>
              <a:gd name="T107" fmla="*/ 18710 h 83"/>
              <a:gd name="T108" fmla="*/ 415556 w 86"/>
              <a:gd name="T109" fmla="*/ 37419 h 83"/>
              <a:gd name="T110" fmla="*/ 396949 w 86"/>
              <a:gd name="T111" fmla="*/ 81075 h 83"/>
              <a:gd name="T112" fmla="*/ 415556 w 86"/>
              <a:gd name="T113" fmla="*/ 124731 h 83"/>
              <a:gd name="T114" fmla="*/ 458972 w 86"/>
              <a:gd name="T115" fmla="*/ 137204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1" name="Freeform 44"/>
          <p:cNvSpPr>
            <a:spLocks noEditPoints="1"/>
          </p:cNvSpPr>
          <p:nvPr/>
        </p:nvSpPr>
        <p:spPr bwMode="auto">
          <a:xfrm>
            <a:off x="4608513" y="4083050"/>
            <a:ext cx="460375" cy="455613"/>
          </a:xfrm>
          <a:custGeom>
            <a:avLst/>
            <a:gdLst>
              <a:gd name="T0" fmla="*/ 447402 w 74"/>
              <a:gd name="T1" fmla="*/ 6227 h 73"/>
              <a:gd name="T2" fmla="*/ 459830 w 74"/>
              <a:gd name="T3" fmla="*/ 18681 h 73"/>
              <a:gd name="T4" fmla="*/ 459830 w 74"/>
              <a:gd name="T5" fmla="*/ 31135 h 73"/>
              <a:gd name="T6" fmla="*/ 459830 w 74"/>
              <a:gd name="T7" fmla="*/ 37362 h 73"/>
              <a:gd name="T8" fmla="*/ 447402 w 74"/>
              <a:gd name="T9" fmla="*/ 49816 h 73"/>
              <a:gd name="T10" fmla="*/ 360407 w 74"/>
              <a:gd name="T11" fmla="*/ 136994 h 73"/>
              <a:gd name="T12" fmla="*/ 379049 w 74"/>
              <a:gd name="T13" fmla="*/ 136994 h 73"/>
              <a:gd name="T14" fmla="*/ 379049 w 74"/>
              <a:gd name="T15" fmla="*/ 454572 h 73"/>
              <a:gd name="T16" fmla="*/ 0 w 74"/>
              <a:gd name="T17" fmla="*/ 454572 h 73"/>
              <a:gd name="T18" fmla="*/ 0 w 74"/>
              <a:gd name="T19" fmla="*/ 80951 h 73"/>
              <a:gd name="T20" fmla="*/ 323124 w 74"/>
              <a:gd name="T21" fmla="*/ 80951 h 73"/>
              <a:gd name="T22" fmla="*/ 323124 w 74"/>
              <a:gd name="T23" fmla="*/ 93405 h 73"/>
              <a:gd name="T24" fmla="*/ 410119 w 74"/>
              <a:gd name="T25" fmla="*/ 6227 h 73"/>
              <a:gd name="T26" fmla="*/ 416333 w 74"/>
              <a:gd name="T27" fmla="*/ 0 h 73"/>
              <a:gd name="T28" fmla="*/ 428760 w 74"/>
              <a:gd name="T29" fmla="*/ 0 h 73"/>
              <a:gd name="T30" fmla="*/ 441188 w 74"/>
              <a:gd name="T31" fmla="*/ 0 h 73"/>
              <a:gd name="T32" fmla="*/ 447402 w 74"/>
              <a:gd name="T33" fmla="*/ 6227 h 73"/>
              <a:gd name="T34" fmla="*/ 360407 w 74"/>
              <a:gd name="T35" fmla="*/ 435891 h 73"/>
              <a:gd name="T36" fmla="*/ 360407 w 74"/>
              <a:gd name="T37" fmla="*/ 143221 h 73"/>
              <a:gd name="T38" fmla="*/ 205059 w 74"/>
              <a:gd name="T39" fmla="*/ 298897 h 73"/>
              <a:gd name="T40" fmla="*/ 161562 w 74"/>
              <a:gd name="T41" fmla="*/ 298897 h 73"/>
              <a:gd name="T42" fmla="*/ 161562 w 74"/>
              <a:gd name="T43" fmla="*/ 255308 h 73"/>
              <a:gd name="T44" fmla="*/ 316910 w 74"/>
              <a:gd name="T45" fmla="*/ 99632 h 73"/>
              <a:gd name="T46" fmla="*/ 24856 w 74"/>
              <a:gd name="T47" fmla="*/ 99632 h 73"/>
              <a:gd name="T48" fmla="*/ 24856 w 74"/>
              <a:gd name="T49" fmla="*/ 435891 h 73"/>
              <a:gd name="T50" fmla="*/ 360407 w 74"/>
              <a:gd name="T51" fmla="*/ 435891 h 73"/>
              <a:gd name="T52" fmla="*/ 434974 w 74"/>
              <a:gd name="T53" fmla="*/ 37362 h 73"/>
              <a:gd name="T54" fmla="*/ 441188 w 74"/>
              <a:gd name="T55" fmla="*/ 31135 h 73"/>
              <a:gd name="T56" fmla="*/ 441188 w 74"/>
              <a:gd name="T57" fmla="*/ 31135 h 73"/>
              <a:gd name="T58" fmla="*/ 441188 w 74"/>
              <a:gd name="T59" fmla="*/ 24908 h 73"/>
              <a:gd name="T60" fmla="*/ 434974 w 74"/>
              <a:gd name="T61" fmla="*/ 18681 h 73"/>
              <a:gd name="T62" fmla="*/ 434974 w 74"/>
              <a:gd name="T63" fmla="*/ 18681 h 73"/>
              <a:gd name="T64" fmla="*/ 428760 w 74"/>
              <a:gd name="T65" fmla="*/ 18681 h 73"/>
              <a:gd name="T66" fmla="*/ 428760 w 74"/>
              <a:gd name="T67" fmla="*/ 18681 h 73"/>
              <a:gd name="T68" fmla="*/ 422546 w 74"/>
              <a:gd name="T69" fmla="*/ 18681 h 73"/>
              <a:gd name="T70" fmla="*/ 180204 w 74"/>
              <a:gd name="T71" fmla="*/ 261535 h 73"/>
              <a:gd name="T72" fmla="*/ 180204 w 74"/>
              <a:gd name="T73" fmla="*/ 280216 h 73"/>
              <a:gd name="T74" fmla="*/ 192631 w 74"/>
              <a:gd name="T75" fmla="*/ 280216 h 73"/>
              <a:gd name="T76" fmla="*/ 434974 w 74"/>
              <a:gd name="T77" fmla="*/ 37362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2" name="Freeform 73"/>
          <p:cNvSpPr>
            <a:spLocks noEditPoints="1"/>
          </p:cNvSpPr>
          <p:nvPr/>
        </p:nvSpPr>
        <p:spPr bwMode="auto">
          <a:xfrm>
            <a:off x="7094538" y="4078288"/>
            <a:ext cx="517525" cy="465137"/>
          </a:xfrm>
          <a:custGeom>
            <a:avLst/>
            <a:gdLst>
              <a:gd name="T0" fmla="*/ 268171 w 83"/>
              <a:gd name="T1" fmla="*/ 353462 h 75"/>
              <a:gd name="T2" fmla="*/ 361719 w 83"/>
              <a:gd name="T3" fmla="*/ 446479 h 75"/>
              <a:gd name="T4" fmla="*/ 255698 w 83"/>
              <a:gd name="T5" fmla="*/ 409272 h 75"/>
              <a:gd name="T6" fmla="*/ 149677 w 83"/>
              <a:gd name="T7" fmla="*/ 446479 h 75"/>
              <a:gd name="T8" fmla="*/ 243225 w 83"/>
              <a:gd name="T9" fmla="*/ 353462 h 75"/>
              <a:gd name="T10" fmla="*/ 0 w 83"/>
              <a:gd name="T11" fmla="*/ 0 h 75"/>
              <a:gd name="T12" fmla="*/ 517632 w 83"/>
              <a:gd name="T13" fmla="*/ 353462 h 75"/>
              <a:gd name="T14" fmla="*/ 18710 w 83"/>
              <a:gd name="T15" fmla="*/ 334859 h 75"/>
              <a:gd name="T16" fmla="*/ 498922 w 83"/>
              <a:gd name="T17" fmla="*/ 18603 h 75"/>
              <a:gd name="T18" fmla="*/ 286880 w 83"/>
              <a:gd name="T19" fmla="*/ 74413 h 75"/>
              <a:gd name="T20" fmla="*/ 249461 w 83"/>
              <a:gd name="T21" fmla="*/ 266647 h 75"/>
              <a:gd name="T22" fmla="*/ 143440 w 83"/>
              <a:gd name="T23" fmla="*/ 260446 h 75"/>
              <a:gd name="T24" fmla="*/ 56129 w 83"/>
              <a:gd name="T25" fmla="*/ 260446 h 75"/>
              <a:gd name="T26" fmla="*/ 81075 w 83"/>
              <a:gd name="T27" fmla="*/ 86815 h 75"/>
              <a:gd name="T28" fmla="*/ 187096 w 83"/>
              <a:gd name="T29" fmla="*/ 136424 h 75"/>
              <a:gd name="T30" fmla="*/ 286880 w 83"/>
              <a:gd name="T31" fmla="*/ 74413 h 75"/>
              <a:gd name="T32" fmla="*/ 417848 w 83"/>
              <a:gd name="T33" fmla="*/ 124022 h 75"/>
              <a:gd name="T34" fmla="*/ 449030 w 83"/>
              <a:gd name="T35" fmla="*/ 155027 h 75"/>
              <a:gd name="T36" fmla="*/ 449030 w 83"/>
              <a:gd name="T37" fmla="*/ 198435 h 75"/>
              <a:gd name="T38" fmla="*/ 417848 w 83"/>
              <a:gd name="T39" fmla="*/ 229440 h 75"/>
              <a:gd name="T40" fmla="*/ 374192 w 83"/>
              <a:gd name="T41" fmla="*/ 229440 h 75"/>
              <a:gd name="T42" fmla="*/ 343009 w 83"/>
              <a:gd name="T43" fmla="*/ 198435 h 75"/>
              <a:gd name="T44" fmla="*/ 343009 w 83"/>
              <a:gd name="T45" fmla="*/ 155027 h 75"/>
              <a:gd name="T46" fmla="*/ 374192 w 83"/>
              <a:gd name="T47" fmla="*/ 124022 h 75"/>
              <a:gd name="T48" fmla="*/ 392901 w 83"/>
              <a:gd name="T49" fmla="*/ 217038 h 75"/>
              <a:gd name="T50" fmla="*/ 424084 w 83"/>
              <a:gd name="T51" fmla="*/ 204636 h 75"/>
              <a:gd name="T52" fmla="*/ 436557 w 83"/>
              <a:gd name="T53" fmla="*/ 173631 h 75"/>
              <a:gd name="T54" fmla="*/ 424084 w 83"/>
              <a:gd name="T55" fmla="*/ 148826 h 75"/>
              <a:gd name="T56" fmla="*/ 392901 w 83"/>
              <a:gd name="T57" fmla="*/ 136424 h 75"/>
              <a:gd name="T58" fmla="*/ 367955 w 83"/>
              <a:gd name="T59" fmla="*/ 148826 h 75"/>
              <a:gd name="T60" fmla="*/ 355482 w 83"/>
              <a:gd name="T61" fmla="*/ 173631 h 75"/>
              <a:gd name="T62" fmla="*/ 367955 w 83"/>
              <a:gd name="T63" fmla="*/ 204636 h 75"/>
              <a:gd name="T64" fmla="*/ 392901 w 83"/>
              <a:gd name="T65" fmla="*/ 217038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3" name="Freeform 92"/>
          <p:cNvSpPr>
            <a:spLocks noEditPoints="1"/>
          </p:cNvSpPr>
          <p:nvPr/>
        </p:nvSpPr>
        <p:spPr bwMode="auto">
          <a:xfrm>
            <a:off x="2076450" y="4062413"/>
            <a:ext cx="495300" cy="496887"/>
          </a:xfrm>
          <a:custGeom>
            <a:avLst/>
            <a:gdLst>
              <a:gd name="T0" fmla="*/ 310384 w 80"/>
              <a:gd name="T1" fmla="*/ 62077 h 80"/>
              <a:gd name="T2" fmla="*/ 353837 w 80"/>
              <a:gd name="T3" fmla="*/ 74492 h 80"/>
              <a:gd name="T4" fmla="*/ 422122 w 80"/>
              <a:gd name="T5" fmla="*/ 148984 h 80"/>
              <a:gd name="T6" fmla="*/ 440745 w 80"/>
              <a:gd name="T7" fmla="*/ 186230 h 80"/>
              <a:gd name="T8" fmla="*/ 496614 w 80"/>
              <a:gd name="T9" fmla="*/ 297968 h 80"/>
              <a:gd name="T10" fmla="*/ 428330 w 80"/>
              <a:gd name="T11" fmla="*/ 322799 h 80"/>
              <a:gd name="T12" fmla="*/ 459368 w 80"/>
              <a:gd name="T13" fmla="*/ 391084 h 80"/>
              <a:gd name="T14" fmla="*/ 335214 w 80"/>
              <a:gd name="T15" fmla="*/ 422122 h 80"/>
              <a:gd name="T16" fmla="*/ 297968 w 80"/>
              <a:gd name="T17" fmla="*/ 440745 h 80"/>
              <a:gd name="T18" fmla="*/ 198646 w 80"/>
              <a:gd name="T19" fmla="*/ 440745 h 80"/>
              <a:gd name="T20" fmla="*/ 161400 w 80"/>
              <a:gd name="T21" fmla="*/ 422122 h 80"/>
              <a:gd name="T22" fmla="*/ 37246 w 80"/>
              <a:gd name="T23" fmla="*/ 391084 h 80"/>
              <a:gd name="T24" fmla="*/ 68284 w 80"/>
              <a:gd name="T25" fmla="*/ 322799 h 80"/>
              <a:gd name="T26" fmla="*/ 0 w 80"/>
              <a:gd name="T27" fmla="*/ 297968 h 80"/>
              <a:gd name="T28" fmla="*/ 62077 w 80"/>
              <a:gd name="T29" fmla="*/ 186230 h 80"/>
              <a:gd name="T30" fmla="*/ 74492 w 80"/>
              <a:gd name="T31" fmla="*/ 148984 h 80"/>
              <a:gd name="T32" fmla="*/ 148984 w 80"/>
              <a:gd name="T33" fmla="*/ 74492 h 80"/>
              <a:gd name="T34" fmla="*/ 186230 w 80"/>
              <a:gd name="T35" fmla="*/ 62077 h 80"/>
              <a:gd name="T36" fmla="*/ 297968 w 80"/>
              <a:gd name="T37" fmla="*/ 0 h 80"/>
              <a:gd name="T38" fmla="*/ 217269 w 80"/>
              <a:gd name="T39" fmla="*/ 68284 h 80"/>
              <a:gd name="T40" fmla="*/ 180023 w 80"/>
              <a:gd name="T41" fmla="*/ 80700 h 80"/>
              <a:gd name="T42" fmla="*/ 142777 w 80"/>
              <a:gd name="T43" fmla="*/ 99323 h 80"/>
              <a:gd name="T44" fmla="*/ 99323 w 80"/>
              <a:gd name="T45" fmla="*/ 142777 h 80"/>
              <a:gd name="T46" fmla="*/ 80700 w 80"/>
              <a:gd name="T47" fmla="*/ 180023 h 80"/>
              <a:gd name="T48" fmla="*/ 74492 w 80"/>
              <a:gd name="T49" fmla="*/ 217269 h 80"/>
              <a:gd name="T50" fmla="*/ 74492 w 80"/>
              <a:gd name="T51" fmla="*/ 279345 h 80"/>
              <a:gd name="T52" fmla="*/ 86907 w 80"/>
              <a:gd name="T53" fmla="*/ 316591 h 80"/>
              <a:gd name="T54" fmla="*/ 105530 w 80"/>
              <a:gd name="T55" fmla="*/ 353837 h 80"/>
              <a:gd name="T56" fmla="*/ 148984 w 80"/>
              <a:gd name="T57" fmla="*/ 397291 h 80"/>
              <a:gd name="T58" fmla="*/ 180023 w 80"/>
              <a:gd name="T59" fmla="*/ 409707 h 80"/>
              <a:gd name="T60" fmla="*/ 217269 w 80"/>
              <a:gd name="T61" fmla="*/ 422122 h 80"/>
              <a:gd name="T62" fmla="*/ 279345 w 80"/>
              <a:gd name="T63" fmla="*/ 422122 h 80"/>
              <a:gd name="T64" fmla="*/ 316591 w 80"/>
              <a:gd name="T65" fmla="*/ 409707 h 80"/>
              <a:gd name="T66" fmla="*/ 353837 w 80"/>
              <a:gd name="T67" fmla="*/ 397291 h 80"/>
              <a:gd name="T68" fmla="*/ 391084 w 80"/>
              <a:gd name="T69" fmla="*/ 353837 h 80"/>
              <a:gd name="T70" fmla="*/ 415914 w 80"/>
              <a:gd name="T71" fmla="*/ 316591 h 80"/>
              <a:gd name="T72" fmla="*/ 422122 w 80"/>
              <a:gd name="T73" fmla="*/ 279345 h 80"/>
              <a:gd name="T74" fmla="*/ 428330 w 80"/>
              <a:gd name="T75" fmla="*/ 217269 h 80"/>
              <a:gd name="T76" fmla="*/ 415914 w 80"/>
              <a:gd name="T77" fmla="*/ 180023 h 80"/>
              <a:gd name="T78" fmla="*/ 397291 w 80"/>
              <a:gd name="T79" fmla="*/ 142777 h 80"/>
              <a:gd name="T80" fmla="*/ 353837 w 80"/>
              <a:gd name="T81" fmla="*/ 99323 h 80"/>
              <a:gd name="T82" fmla="*/ 316591 w 80"/>
              <a:gd name="T83" fmla="*/ 80700 h 80"/>
              <a:gd name="T84" fmla="*/ 279345 w 80"/>
              <a:gd name="T85" fmla="*/ 68284 h 80"/>
              <a:gd name="T86" fmla="*/ 217269 w 80"/>
              <a:gd name="T87" fmla="*/ 335214 h 80"/>
              <a:gd name="T88" fmla="*/ 161400 w 80"/>
              <a:gd name="T89" fmla="*/ 248307 h 80"/>
              <a:gd name="T90" fmla="*/ 217269 w 80"/>
              <a:gd name="T91" fmla="*/ 167607 h 80"/>
              <a:gd name="T92" fmla="*/ 310384 w 80"/>
              <a:gd name="T93" fmla="*/ 186230 h 80"/>
              <a:gd name="T94" fmla="*/ 329007 w 80"/>
              <a:gd name="T95" fmla="*/ 285553 h 80"/>
              <a:gd name="T96" fmla="*/ 248307 w 80"/>
              <a:gd name="T97" fmla="*/ 341422 h 80"/>
              <a:gd name="T98" fmla="*/ 297968 w 80"/>
              <a:gd name="T99" fmla="*/ 297968 h 80"/>
              <a:gd name="T100" fmla="*/ 310384 w 80"/>
              <a:gd name="T101" fmla="*/ 223476 h 80"/>
              <a:gd name="T102" fmla="*/ 248307 w 80"/>
              <a:gd name="T103" fmla="*/ 180023 h 80"/>
              <a:gd name="T104" fmla="*/ 186230 w 80"/>
              <a:gd name="T105" fmla="*/ 223476 h 80"/>
              <a:gd name="T106" fmla="*/ 198646 w 80"/>
              <a:gd name="T107" fmla="*/ 297968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16215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12573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23040" y="4676775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</a:p>
        </p:txBody>
      </p:sp>
      <p:sp>
        <p:nvSpPr>
          <p:cNvPr id="45" name="矩形 44"/>
          <p:cNvSpPr/>
          <p:nvPr/>
        </p:nvSpPr>
        <p:spPr>
          <a:xfrm>
            <a:off x="37719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83752" y="4676775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模块划分及思路</a:t>
            </a:r>
          </a:p>
        </p:txBody>
      </p:sp>
      <p:sp>
        <p:nvSpPr>
          <p:cNvPr id="47" name="矩形 46"/>
          <p:cNvSpPr/>
          <p:nvPr/>
        </p:nvSpPr>
        <p:spPr>
          <a:xfrm>
            <a:off x="62865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211534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sp>
        <p:nvSpPr>
          <p:cNvPr id="49" name="矩形 48"/>
          <p:cNvSpPr/>
          <p:nvPr/>
        </p:nvSpPr>
        <p:spPr>
          <a:xfrm>
            <a:off x="88011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312" name="组合 49"/>
          <p:cNvGrpSpPr>
            <a:grpSpLocks/>
          </p:cNvGrpSpPr>
          <p:nvPr/>
        </p:nvGrpSpPr>
        <p:grpSpPr bwMode="auto">
          <a:xfrm>
            <a:off x="3552825" y="3629025"/>
            <a:ext cx="57150" cy="419100"/>
            <a:chOff x="4689762" y="3997435"/>
            <a:chExt cx="57150" cy="4191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3" name="组合 52"/>
          <p:cNvGrpSpPr>
            <a:grpSpLocks/>
          </p:cNvGrpSpPr>
          <p:nvPr/>
        </p:nvGrpSpPr>
        <p:grpSpPr bwMode="auto">
          <a:xfrm>
            <a:off x="6067425" y="3629025"/>
            <a:ext cx="57150" cy="419100"/>
            <a:chOff x="4689762" y="3997435"/>
            <a:chExt cx="57150" cy="4191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4" name="组合 55"/>
          <p:cNvGrpSpPr>
            <a:grpSpLocks/>
          </p:cNvGrpSpPr>
          <p:nvPr/>
        </p:nvGrpSpPr>
        <p:grpSpPr bwMode="auto">
          <a:xfrm>
            <a:off x="8582025" y="3629025"/>
            <a:ext cx="57150" cy="419100"/>
            <a:chOff x="4689762" y="3997435"/>
            <a:chExt cx="57150" cy="4191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5" name="组合 58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60" name="矩形 59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2318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831215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sp>
        <p:nvSpPr>
          <p:cNvPr id="2355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356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356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3562" name="Freeform 73"/>
          <p:cNvSpPr>
            <a:spLocks noEditPoints="1"/>
          </p:cNvSpPr>
          <p:nvPr/>
        </p:nvSpPr>
        <p:spPr bwMode="auto">
          <a:xfrm>
            <a:off x="5649913" y="1882775"/>
            <a:ext cx="892175" cy="801688"/>
          </a:xfrm>
          <a:custGeom>
            <a:avLst/>
            <a:gdLst>
              <a:gd name="T0" fmla="*/ 461951 w 83"/>
              <a:gd name="T1" fmla="*/ 608874 h 75"/>
              <a:gd name="T2" fmla="*/ 623096 w 83"/>
              <a:gd name="T3" fmla="*/ 769104 h 75"/>
              <a:gd name="T4" fmla="*/ 440464 w 83"/>
              <a:gd name="T5" fmla="*/ 705012 h 75"/>
              <a:gd name="T6" fmla="*/ 257833 w 83"/>
              <a:gd name="T7" fmla="*/ 769104 h 75"/>
              <a:gd name="T8" fmla="*/ 418978 w 83"/>
              <a:gd name="T9" fmla="*/ 608874 h 75"/>
              <a:gd name="T10" fmla="*/ 0 w 83"/>
              <a:gd name="T11" fmla="*/ 0 h 75"/>
              <a:gd name="T12" fmla="*/ 891672 w 83"/>
              <a:gd name="T13" fmla="*/ 608874 h 75"/>
              <a:gd name="T14" fmla="*/ 32229 w 83"/>
              <a:gd name="T15" fmla="*/ 576828 h 75"/>
              <a:gd name="T16" fmla="*/ 859443 w 83"/>
              <a:gd name="T17" fmla="*/ 32046 h 75"/>
              <a:gd name="T18" fmla="*/ 494180 w 83"/>
              <a:gd name="T19" fmla="*/ 128184 h 75"/>
              <a:gd name="T20" fmla="*/ 429721 w 83"/>
              <a:gd name="T21" fmla="*/ 459326 h 75"/>
              <a:gd name="T22" fmla="*/ 247090 w 83"/>
              <a:gd name="T23" fmla="*/ 448644 h 75"/>
              <a:gd name="T24" fmla="*/ 96687 w 83"/>
              <a:gd name="T25" fmla="*/ 448644 h 75"/>
              <a:gd name="T26" fmla="*/ 139659 w 83"/>
              <a:gd name="T27" fmla="*/ 149548 h 75"/>
              <a:gd name="T28" fmla="*/ 322291 w 83"/>
              <a:gd name="T29" fmla="*/ 235004 h 75"/>
              <a:gd name="T30" fmla="*/ 494180 w 83"/>
              <a:gd name="T31" fmla="*/ 128184 h 75"/>
              <a:gd name="T32" fmla="*/ 719783 w 83"/>
              <a:gd name="T33" fmla="*/ 213640 h 75"/>
              <a:gd name="T34" fmla="*/ 773499 w 83"/>
              <a:gd name="T35" fmla="*/ 267050 h 75"/>
              <a:gd name="T36" fmla="*/ 773499 w 83"/>
              <a:gd name="T37" fmla="*/ 341824 h 75"/>
              <a:gd name="T38" fmla="*/ 719783 w 83"/>
              <a:gd name="T39" fmla="*/ 395234 h 75"/>
              <a:gd name="T40" fmla="*/ 644582 w 83"/>
              <a:gd name="T41" fmla="*/ 395234 h 75"/>
              <a:gd name="T42" fmla="*/ 590867 w 83"/>
              <a:gd name="T43" fmla="*/ 341824 h 75"/>
              <a:gd name="T44" fmla="*/ 590867 w 83"/>
              <a:gd name="T45" fmla="*/ 267050 h 75"/>
              <a:gd name="T46" fmla="*/ 644582 w 83"/>
              <a:gd name="T47" fmla="*/ 213640 h 75"/>
              <a:gd name="T48" fmla="*/ 676811 w 83"/>
              <a:gd name="T49" fmla="*/ 373870 h 75"/>
              <a:gd name="T50" fmla="*/ 730526 w 83"/>
              <a:gd name="T51" fmla="*/ 352506 h 75"/>
              <a:gd name="T52" fmla="*/ 752013 w 83"/>
              <a:gd name="T53" fmla="*/ 299096 h 75"/>
              <a:gd name="T54" fmla="*/ 730526 w 83"/>
              <a:gd name="T55" fmla="*/ 256368 h 75"/>
              <a:gd name="T56" fmla="*/ 676811 w 83"/>
              <a:gd name="T57" fmla="*/ 235004 h 75"/>
              <a:gd name="T58" fmla="*/ 633839 w 83"/>
              <a:gd name="T59" fmla="*/ 256368 h 75"/>
              <a:gd name="T60" fmla="*/ 612353 w 83"/>
              <a:gd name="T61" fmla="*/ 299096 h 75"/>
              <a:gd name="T62" fmla="*/ 633839 w 83"/>
              <a:gd name="T63" fmla="*/ 352506 h 75"/>
              <a:gd name="T64" fmla="*/ 676811 w 83"/>
              <a:gd name="T65" fmla="*/ 373870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界面设计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程序主界面：</a:t>
            </a:r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6B0A41E-F70E-4BAA-BDCD-244292A25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09" y="3338685"/>
            <a:ext cx="7219307" cy="11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2036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156966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部分核心功能展示</a:t>
            </a:r>
          </a:p>
        </p:txBody>
      </p:sp>
      <p:sp>
        <p:nvSpPr>
          <p:cNvPr id="23558" name="矩形 7"/>
          <p:cNvSpPr>
            <a:spLocks noChangeArrowheads="1"/>
          </p:cNvSpPr>
          <p:nvPr/>
        </p:nvSpPr>
        <p:spPr bwMode="auto">
          <a:xfrm>
            <a:off x="4152900" y="4557998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356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356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3562" name="Freeform 73"/>
          <p:cNvSpPr>
            <a:spLocks noEditPoints="1"/>
          </p:cNvSpPr>
          <p:nvPr/>
        </p:nvSpPr>
        <p:spPr bwMode="auto">
          <a:xfrm>
            <a:off x="5649913" y="1882775"/>
            <a:ext cx="892175" cy="801688"/>
          </a:xfrm>
          <a:custGeom>
            <a:avLst/>
            <a:gdLst>
              <a:gd name="T0" fmla="*/ 461951 w 83"/>
              <a:gd name="T1" fmla="*/ 608874 h 75"/>
              <a:gd name="T2" fmla="*/ 623096 w 83"/>
              <a:gd name="T3" fmla="*/ 769104 h 75"/>
              <a:gd name="T4" fmla="*/ 440464 w 83"/>
              <a:gd name="T5" fmla="*/ 705012 h 75"/>
              <a:gd name="T6" fmla="*/ 257833 w 83"/>
              <a:gd name="T7" fmla="*/ 769104 h 75"/>
              <a:gd name="T8" fmla="*/ 418978 w 83"/>
              <a:gd name="T9" fmla="*/ 608874 h 75"/>
              <a:gd name="T10" fmla="*/ 0 w 83"/>
              <a:gd name="T11" fmla="*/ 0 h 75"/>
              <a:gd name="T12" fmla="*/ 891672 w 83"/>
              <a:gd name="T13" fmla="*/ 608874 h 75"/>
              <a:gd name="T14" fmla="*/ 32229 w 83"/>
              <a:gd name="T15" fmla="*/ 576828 h 75"/>
              <a:gd name="T16" fmla="*/ 859443 w 83"/>
              <a:gd name="T17" fmla="*/ 32046 h 75"/>
              <a:gd name="T18" fmla="*/ 494180 w 83"/>
              <a:gd name="T19" fmla="*/ 128184 h 75"/>
              <a:gd name="T20" fmla="*/ 429721 w 83"/>
              <a:gd name="T21" fmla="*/ 459326 h 75"/>
              <a:gd name="T22" fmla="*/ 247090 w 83"/>
              <a:gd name="T23" fmla="*/ 448644 h 75"/>
              <a:gd name="T24" fmla="*/ 96687 w 83"/>
              <a:gd name="T25" fmla="*/ 448644 h 75"/>
              <a:gd name="T26" fmla="*/ 139659 w 83"/>
              <a:gd name="T27" fmla="*/ 149548 h 75"/>
              <a:gd name="T28" fmla="*/ 322291 w 83"/>
              <a:gd name="T29" fmla="*/ 235004 h 75"/>
              <a:gd name="T30" fmla="*/ 494180 w 83"/>
              <a:gd name="T31" fmla="*/ 128184 h 75"/>
              <a:gd name="T32" fmla="*/ 719783 w 83"/>
              <a:gd name="T33" fmla="*/ 213640 h 75"/>
              <a:gd name="T34" fmla="*/ 773499 w 83"/>
              <a:gd name="T35" fmla="*/ 267050 h 75"/>
              <a:gd name="T36" fmla="*/ 773499 w 83"/>
              <a:gd name="T37" fmla="*/ 341824 h 75"/>
              <a:gd name="T38" fmla="*/ 719783 w 83"/>
              <a:gd name="T39" fmla="*/ 395234 h 75"/>
              <a:gd name="T40" fmla="*/ 644582 w 83"/>
              <a:gd name="T41" fmla="*/ 395234 h 75"/>
              <a:gd name="T42" fmla="*/ 590867 w 83"/>
              <a:gd name="T43" fmla="*/ 341824 h 75"/>
              <a:gd name="T44" fmla="*/ 590867 w 83"/>
              <a:gd name="T45" fmla="*/ 267050 h 75"/>
              <a:gd name="T46" fmla="*/ 644582 w 83"/>
              <a:gd name="T47" fmla="*/ 213640 h 75"/>
              <a:gd name="T48" fmla="*/ 676811 w 83"/>
              <a:gd name="T49" fmla="*/ 373870 h 75"/>
              <a:gd name="T50" fmla="*/ 730526 w 83"/>
              <a:gd name="T51" fmla="*/ 352506 h 75"/>
              <a:gd name="T52" fmla="*/ 752013 w 83"/>
              <a:gd name="T53" fmla="*/ 299096 h 75"/>
              <a:gd name="T54" fmla="*/ 730526 w 83"/>
              <a:gd name="T55" fmla="*/ 256368 h 75"/>
              <a:gd name="T56" fmla="*/ 676811 w 83"/>
              <a:gd name="T57" fmla="*/ 235004 h 75"/>
              <a:gd name="T58" fmla="*/ 633839 w 83"/>
              <a:gd name="T59" fmla="*/ 256368 h 75"/>
              <a:gd name="T60" fmla="*/ 612353 w 83"/>
              <a:gd name="T61" fmla="*/ 299096 h 75"/>
              <a:gd name="T62" fmla="*/ 633839 w 83"/>
              <a:gd name="T63" fmla="*/ 352506 h 75"/>
              <a:gd name="T64" fmla="*/ 676811 w 83"/>
              <a:gd name="T65" fmla="*/ 373870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58831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核心功能展示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输入：</a:t>
            </a:r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967A3C0-967F-4A0B-BB6B-6EB2812077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202" r="-3906"/>
          <a:stretch/>
        </p:blipFill>
        <p:spPr>
          <a:xfrm>
            <a:off x="4720882" y="3429001"/>
            <a:ext cx="7345780" cy="16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491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核心功能展示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混合运算：</a:t>
            </a:r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7CB16ED-EB53-4FBF-9F44-A7703149E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1807" r="-5651"/>
          <a:stretch/>
        </p:blipFill>
        <p:spPr>
          <a:xfrm>
            <a:off x="4278105" y="3562048"/>
            <a:ext cx="8252944" cy="141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2860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核心功能展示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280076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查看：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求根：</a:t>
            </a:r>
            <a:endParaRPr lang="en-US" altLang="zh-CN" sz="1600" dirty="0"/>
          </a:p>
          <a:p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6494326E-3EFE-43C3-9CA5-D93E53BC73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06" r="-4495"/>
          <a:stretch/>
        </p:blipFill>
        <p:spPr>
          <a:xfrm>
            <a:off x="4163616" y="3674519"/>
            <a:ext cx="8609863" cy="11074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1366301-12AB-4A52-8C5C-95851042A3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08" r="-3089"/>
          <a:stretch/>
        </p:blipFill>
        <p:spPr>
          <a:xfrm>
            <a:off x="4150262" y="5411758"/>
            <a:ext cx="8668901" cy="11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936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核心功能展示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求逆：</a:t>
            </a:r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3184E6E-FA0C-499F-A40E-5802113B1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49" y="3323540"/>
            <a:ext cx="7387361" cy="18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2606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核心功能展示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19300" y="2803028"/>
            <a:ext cx="757055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lang="zh-CN" altLang="en-US" sz="1600" dirty="0"/>
              <a:t>除法：</a:t>
            </a:r>
            <a:endParaRPr lang="en-US" altLang="zh-CN" sz="1600" dirty="0"/>
          </a:p>
        </p:txBody>
      </p: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0F3DB19-52CC-4D6F-B0C4-1ABC32892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13" y="3207867"/>
            <a:ext cx="7794871" cy="21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009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6450" y="3013075"/>
            <a:ext cx="2959100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拓展功能</a:t>
            </a:r>
          </a:p>
        </p:txBody>
      </p:sp>
      <p:sp>
        <p:nvSpPr>
          <p:cNvPr id="2867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2868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2868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8682" name="Freeform 25"/>
          <p:cNvSpPr>
            <a:spLocks noEditPoints="1"/>
          </p:cNvSpPr>
          <p:nvPr/>
        </p:nvSpPr>
        <p:spPr bwMode="auto">
          <a:xfrm>
            <a:off x="5649913" y="1851025"/>
            <a:ext cx="892175" cy="865188"/>
          </a:xfrm>
          <a:custGeom>
            <a:avLst/>
            <a:gdLst>
              <a:gd name="T0" fmla="*/ 808726 w 86"/>
              <a:gd name="T1" fmla="*/ 10425 h 83"/>
              <a:gd name="T2" fmla="*/ 881304 w 86"/>
              <a:gd name="T3" fmla="*/ 83404 h 83"/>
              <a:gd name="T4" fmla="*/ 881304 w 86"/>
              <a:gd name="T5" fmla="*/ 187658 h 83"/>
              <a:gd name="T6" fmla="*/ 808726 w 86"/>
              <a:gd name="T7" fmla="*/ 260637 h 83"/>
              <a:gd name="T8" fmla="*/ 725780 w 86"/>
              <a:gd name="T9" fmla="*/ 260637 h 83"/>
              <a:gd name="T10" fmla="*/ 673938 w 86"/>
              <a:gd name="T11" fmla="*/ 229360 h 83"/>
              <a:gd name="T12" fmla="*/ 259207 w 86"/>
              <a:gd name="T13" fmla="*/ 364891 h 83"/>
              <a:gd name="T14" fmla="*/ 269575 w 86"/>
              <a:gd name="T15" fmla="*/ 396168 h 83"/>
              <a:gd name="T16" fmla="*/ 259207 w 86"/>
              <a:gd name="T17" fmla="*/ 427444 h 83"/>
              <a:gd name="T18" fmla="*/ 248839 w 86"/>
              <a:gd name="T19" fmla="*/ 458721 h 83"/>
              <a:gd name="T20" fmla="*/ 518414 w 86"/>
              <a:gd name="T21" fmla="*/ 625528 h 83"/>
              <a:gd name="T22" fmla="*/ 570255 w 86"/>
              <a:gd name="T23" fmla="*/ 604677 h 83"/>
              <a:gd name="T24" fmla="*/ 653202 w 86"/>
              <a:gd name="T25" fmla="*/ 604677 h 83"/>
              <a:gd name="T26" fmla="*/ 715411 w 86"/>
              <a:gd name="T27" fmla="*/ 677656 h 83"/>
              <a:gd name="T28" fmla="*/ 715411 w 86"/>
              <a:gd name="T29" fmla="*/ 781910 h 83"/>
              <a:gd name="T30" fmla="*/ 653202 w 86"/>
              <a:gd name="T31" fmla="*/ 854889 h 83"/>
              <a:gd name="T32" fmla="*/ 549519 w 86"/>
              <a:gd name="T33" fmla="*/ 854889 h 83"/>
              <a:gd name="T34" fmla="*/ 476941 w 86"/>
              <a:gd name="T35" fmla="*/ 781910 h 83"/>
              <a:gd name="T36" fmla="*/ 466573 w 86"/>
              <a:gd name="T37" fmla="*/ 719357 h 83"/>
              <a:gd name="T38" fmla="*/ 476941 w 86"/>
              <a:gd name="T39" fmla="*/ 688081 h 83"/>
              <a:gd name="T40" fmla="*/ 228102 w 86"/>
              <a:gd name="T41" fmla="*/ 489997 h 83"/>
              <a:gd name="T42" fmla="*/ 186629 w 86"/>
              <a:gd name="T43" fmla="*/ 521273 h 83"/>
              <a:gd name="T44" fmla="*/ 134788 w 86"/>
              <a:gd name="T45" fmla="*/ 531699 h 83"/>
              <a:gd name="T46" fmla="*/ 41473 w 86"/>
              <a:gd name="T47" fmla="*/ 489997 h 83"/>
              <a:gd name="T48" fmla="*/ 0 w 86"/>
              <a:gd name="T49" fmla="*/ 396168 h 83"/>
              <a:gd name="T50" fmla="*/ 41473 w 86"/>
              <a:gd name="T51" fmla="*/ 302339 h 83"/>
              <a:gd name="T52" fmla="*/ 134788 w 86"/>
              <a:gd name="T53" fmla="*/ 271062 h 83"/>
              <a:gd name="T54" fmla="*/ 196997 w 86"/>
              <a:gd name="T55" fmla="*/ 281488 h 83"/>
              <a:gd name="T56" fmla="*/ 248839 w 86"/>
              <a:gd name="T57" fmla="*/ 333615 h 83"/>
              <a:gd name="T58" fmla="*/ 632465 w 86"/>
              <a:gd name="T59" fmla="*/ 145957 h 83"/>
              <a:gd name="T60" fmla="*/ 642833 w 86"/>
              <a:gd name="T61" fmla="*/ 83404 h 83"/>
              <a:gd name="T62" fmla="*/ 715411 w 86"/>
              <a:gd name="T63" fmla="*/ 10425 h 83"/>
              <a:gd name="T64" fmla="*/ 134788 w 86"/>
              <a:gd name="T65" fmla="*/ 500423 h 83"/>
              <a:gd name="T66" fmla="*/ 207366 w 86"/>
              <a:gd name="T67" fmla="*/ 469146 h 83"/>
              <a:gd name="T68" fmla="*/ 228102 w 86"/>
              <a:gd name="T69" fmla="*/ 396168 h 83"/>
              <a:gd name="T70" fmla="*/ 207366 w 86"/>
              <a:gd name="T71" fmla="*/ 333615 h 83"/>
              <a:gd name="T72" fmla="*/ 134788 w 86"/>
              <a:gd name="T73" fmla="*/ 302339 h 83"/>
              <a:gd name="T74" fmla="*/ 62210 w 86"/>
              <a:gd name="T75" fmla="*/ 333615 h 83"/>
              <a:gd name="T76" fmla="*/ 31105 w 86"/>
              <a:gd name="T77" fmla="*/ 396168 h 83"/>
              <a:gd name="T78" fmla="*/ 62210 w 86"/>
              <a:gd name="T79" fmla="*/ 469146 h 83"/>
              <a:gd name="T80" fmla="*/ 134788 w 86"/>
              <a:gd name="T81" fmla="*/ 500423 h 83"/>
              <a:gd name="T82" fmla="*/ 559887 w 86"/>
              <a:gd name="T83" fmla="*/ 635954 h 83"/>
              <a:gd name="T84" fmla="*/ 508046 w 86"/>
              <a:gd name="T85" fmla="*/ 698506 h 83"/>
              <a:gd name="T86" fmla="*/ 508046 w 86"/>
              <a:gd name="T87" fmla="*/ 771485 h 83"/>
              <a:gd name="T88" fmla="*/ 559887 w 86"/>
              <a:gd name="T89" fmla="*/ 823612 h 83"/>
              <a:gd name="T90" fmla="*/ 632465 w 86"/>
              <a:gd name="T91" fmla="*/ 823612 h 83"/>
              <a:gd name="T92" fmla="*/ 684306 w 86"/>
              <a:gd name="T93" fmla="*/ 771485 h 83"/>
              <a:gd name="T94" fmla="*/ 684306 w 86"/>
              <a:gd name="T95" fmla="*/ 698506 h 83"/>
              <a:gd name="T96" fmla="*/ 632465 w 86"/>
              <a:gd name="T97" fmla="*/ 635954 h 83"/>
              <a:gd name="T98" fmla="*/ 767253 w 86"/>
              <a:gd name="T99" fmla="*/ 229360 h 83"/>
              <a:gd name="T100" fmla="*/ 829462 w 86"/>
              <a:gd name="T101" fmla="*/ 208509 h 83"/>
              <a:gd name="T102" fmla="*/ 860567 w 86"/>
              <a:gd name="T103" fmla="*/ 135531 h 83"/>
              <a:gd name="T104" fmla="*/ 829462 w 86"/>
              <a:gd name="T105" fmla="*/ 62553 h 83"/>
              <a:gd name="T106" fmla="*/ 767253 w 86"/>
              <a:gd name="T107" fmla="*/ 31276 h 83"/>
              <a:gd name="T108" fmla="*/ 694675 w 86"/>
              <a:gd name="T109" fmla="*/ 62553 h 83"/>
              <a:gd name="T110" fmla="*/ 663570 w 86"/>
              <a:gd name="T111" fmla="*/ 135531 h 83"/>
              <a:gd name="T112" fmla="*/ 694675 w 86"/>
              <a:gd name="T113" fmla="*/ 208509 h 83"/>
              <a:gd name="T114" fmla="*/ 767253 w 86"/>
              <a:gd name="T115" fmla="*/ 229360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0125" y="16429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468580"/>
            <a:ext cx="28541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混合运算中增加减法运算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408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390" y="1349375"/>
            <a:ext cx="21112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2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>
              <a:solidFill>
                <a:srgbClr val="FFE40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81400" y="3629025"/>
            <a:ext cx="2514600" cy="2457450"/>
          </a:xfrm>
          <a:prstGeom prst="rect">
            <a:avLst/>
          </a:prstGeom>
          <a:solidFill>
            <a:srgbClr val="F6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0" y="3629025"/>
            <a:ext cx="2514600" cy="2457450"/>
          </a:xfrm>
          <a:prstGeom prst="rect">
            <a:avLst/>
          </a:prstGeom>
          <a:solidFill>
            <a:srgbClr val="EC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2300" name="Freeform 25"/>
          <p:cNvSpPr>
            <a:spLocks noEditPoints="1"/>
          </p:cNvSpPr>
          <p:nvPr/>
        </p:nvSpPr>
        <p:spPr bwMode="auto">
          <a:xfrm>
            <a:off x="9601200" y="4051300"/>
            <a:ext cx="533400" cy="517525"/>
          </a:xfrm>
          <a:custGeom>
            <a:avLst/>
            <a:gdLst>
              <a:gd name="T0" fmla="*/ 483781 w 86"/>
              <a:gd name="T1" fmla="*/ 6237 h 83"/>
              <a:gd name="T2" fmla="*/ 527198 w 86"/>
              <a:gd name="T3" fmla="*/ 49892 h 83"/>
              <a:gd name="T4" fmla="*/ 527198 w 86"/>
              <a:gd name="T5" fmla="*/ 112258 h 83"/>
              <a:gd name="T6" fmla="*/ 483781 w 86"/>
              <a:gd name="T7" fmla="*/ 155913 h 83"/>
              <a:gd name="T8" fmla="*/ 434163 w 86"/>
              <a:gd name="T9" fmla="*/ 155913 h 83"/>
              <a:gd name="T10" fmla="*/ 403151 w 86"/>
              <a:gd name="T11" fmla="*/ 137204 h 83"/>
              <a:gd name="T12" fmla="*/ 155058 w 86"/>
              <a:gd name="T13" fmla="*/ 218279 h 83"/>
              <a:gd name="T14" fmla="*/ 161260 w 86"/>
              <a:gd name="T15" fmla="*/ 236988 h 83"/>
              <a:gd name="T16" fmla="*/ 155058 w 86"/>
              <a:gd name="T17" fmla="*/ 255698 h 83"/>
              <a:gd name="T18" fmla="*/ 148856 w 86"/>
              <a:gd name="T19" fmla="*/ 274407 h 83"/>
              <a:gd name="T20" fmla="*/ 310116 w 86"/>
              <a:gd name="T21" fmla="*/ 374192 h 83"/>
              <a:gd name="T22" fmla="*/ 341128 w 86"/>
              <a:gd name="T23" fmla="*/ 361719 h 83"/>
              <a:gd name="T24" fmla="*/ 390747 w 86"/>
              <a:gd name="T25" fmla="*/ 361719 h 83"/>
              <a:gd name="T26" fmla="*/ 427960 w 86"/>
              <a:gd name="T27" fmla="*/ 405374 h 83"/>
              <a:gd name="T28" fmla="*/ 427960 w 86"/>
              <a:gd name="T29" fmla="*/ 467740 h 83"/>
              <a:gd name="T30" fmla="*/ 390747 w 86"/>
              <a:gd name="T31" fmla="*/ 511395 h 83"/>
              <a:gd name="T32" fmla="*/ 328723 w 86"/>
              <a:gd name="T33" fmla="*/ 511395 h 83"/>
              <a:gd name="T34" fmla="*/ 285307 w 86"/>
              <a:gd name="T35" fmla="*/ 467740 h 83"/>
              <a:gd name="T36" fmla="*/ 279105 w 86"/>
              <a:gd name="T37" fmla="*/ 430321 h 83"/>
              <a:gd name="T38" fmla="*/ 285307 w 86"/>
              <a:gd name="T39" fmla="*/ 411611 h 83"/>
              <a:gd name="T40" fmla="*/ 136451 w 86"/>
              <a:gd name="T41" fmla="*/ 293117 h 83"/>
              <a:gd name="T42" fmla="*/ 111642 w 86"/>
              <a:gd name="T43" fmla="*/ 311827 h 83"/>
              <a:gd name="T44" fmla="*/ 80630 w 86"/>
              <a:gd name="T45" fmla="*/ 318063 h 83"/>
              <a:gd name="T46" fmla="*/ 24809 w 86"/>
              <a:gd name="T47" fmla="*/ 293117 h 83"/>
              <a:gd name="T48" fmla="*/ 0 w 86"/>
              <a:gd name="T49" fmla="*/ 236988 h 83"/>
              <a:gd name="T50" fmla="*/ 24809 w 86"/>
              <a:gd name="T51" fmla="*/ 180859 h 83"/>
              <a:gd name="T52" fmla="*/ 80630 w 86"/>
              <a:gd name="T53" fmla="*/ 162150 h 83"/>
              <a:gd name="T54" fmla="*/ 117844 w 86"/>
              <a:gd name="T55" fmla="*/ 168386 h 83"/>
              <a:gd name="T56" fmla="*/ 148856 w 86"/>
              <a:gd name="T57" fmla="*/ 199569 h 83"/>
              <a:gd name="T58" fmla="*/ 378342 w 86"/>
              <a:gd name="T59" fmla="*/ 87311 h 83"/>
              <a:gd name="T60" fmla="*/ 384544 w 86"/>
              <a:gd name="T61" fmla="*/ 49892 h 83"/>
              <a:gd name="T62" fmla="*/ 427960 w 86"/>
              <a:gd name="T63" fmla="*/ 6237 h 83"/>
              <a:gd name="T64" fmla="*/ 80630 w 86"/>
              <a:gd name="T65" fmla="*/ 299353 h 83"/>
              <a:gd name="T66" fmla="*/ 124047 w 86"/>
              <a:gd name="T67" fmla="*/ 280644 h 83"/>
              <a:gd name="T68" fmla="*/ 136451 w 86"/>
              <a:gd name="T69" fmla="*/ 236988 h 83"/>
              <a:gd name="T70" fmla="*/ 124047 w 86"/>
              <a:gd name="T71" fmla="*/ 199569 h 83"/>
              <a:gd name="T72" fmla="*/ 80630 w 86"/>
              <a:gd name="T73" fmla="*/ 180859 h 83"/>
              <a:gd name="T74" fmla="*/ 37214 w 86"/>
              <a:gd name="T75" fmla="*/ 199569 h 83"/>
              <a:gd name="T76" fmla="*/ 18607 w 86"/>
              <a:gd name="T77" fmla="*/ 236988 h 83"/>
              <a:gd name="T78" fmla="*/ 37214 w 86"/>
              <a:gd name="T79" fmla="*/ 280644 h 83"/>
              <a:gd name="T80" fmla="*/ 80630 w 86"/>
              <a:gd name="T81" fmla="*/ 299353 h 83"/>
              <a:gd name="T82" fmla="*/ 334926 w 86"/>
              <a:gd name="T83" fmla="*/ 380428 h 83"/>
              <a:gd name="T84" fmla="*/ 303914 w 86"/>
              <a:gd name="T85" fmla="*/ 417848 h 83"/>
              <a:gd name="T86" fmla="*/ 303914 w 86"/>
              <a:gd name="T87" fmla="*/ 461503 h 83"/>
              <a:gd name="T88" fmla="*/ 334926 w 86"/>
              <a:gd name="T89" fmla="*/ 492686 h 83"/>
              <a:gd name="T90" fmla="*/ 378342 w 86"/>
              <a:gd name="T91" fmla="*/ 492686 h 83"/>
              <a:gd name="T92" fmla="*/ 409353 w 86"/>
              <a:gd name="T93" fmla="*/ 461503 h 83"/>
              <a:gd name="T94" fmla="*/ 409353 w 86"/>
              <a:gd name="T95" fmla="*/ 417848 h 83"/>
              <a:gd name="T96" fmla="*/ 378342 w 86"/>
              <a:gd name="T97" fmla="*/ 380428 h 83"/>
              <a:gd name="T98" fmla="*/ 458972 w 86"/>
              <a:gd name="T99" fmla="*/ 137204 h 83"/>
              <a:gd name="T100" fmla="*/ 496186 w 86"/>
              <a:gd name="T101" fmla="*/ 124731 h 83"/>
              <a:gd name="T102" fmla="*/ 514793 w 86"/>
              <a:gd name="T103" fmla="*/ 81075 h 83"/>
              <a:gd name="T104" fmla="*/ 496186 w 86"/>
              <a:gd name="T105" fmla="*/ 37419 h 83"/>
              <a:gd name="T106" fmla="*/ 458972 w 86"/>
              <a:gd name="T107" fmla="*/ 18710 h 83"/>
              <a:gd name="T108" fmla="*/ 415556 w 86"/>
              <a:gd name="T109" fmla="*/ 37419 h 83"/>
              <a:gd name="T110" fmla="*/ 396949 w 86"/>
              <a:gd name="T111" fmla="*/ 81075 h 83"/>
              <a:gd name="T112" fmla="*/ 415556 w 86"/>
              <a:gd name="T113" fmla="*/ 124731 h 83"/>
              <a:gd name="T114" fmla="*/ 458972 w 86"/>
              <a:gd name="T115" fmla="*/ 137204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" h="83">
                <a:moveTo>
                  <a:pt x="74" y="0"/>
                </a:moveTo>
                <a:cubicBezTo>
                  <a:pt x="75" y="0"/>
                  <a:pt x="77" y="0"/>
                  <a:pt x="78" y="1"/>
                </a:cubicBezTo>
                <a:cubicBezTo>
                  <a:pt x="80" y="2"/>
                  <a:pt x="81" y="2"/>
                  <a:pt x="83" y="4"/>
                </a:cubicBezTo>
                <a:cubicBezTo>
                  <a:pt x="84" y="5"/>
                  <a:pt x="85" y="6"/>
                  <a:pt x="85" y="8"/>
                </a:cubicBezTo>
                <a:cubicBezTo>
                  <a:pt x="86" y="9"/>
                  <a:pt x="86" y="11"/>
                  <a:pt x="86" y="13"/>
                </a:cubicBezTo>
                <a:cubicBezTo>
                  <a:pt x="86" y="14"/>
                  <a:pt x="86" y="16"/>
                  <a:pt x="85" y="18"/>
                </a:cubicBezTo>
                <a:cubicBezTo>
                  <a:pt x="85" y="19"/>
                  <a:pt x="84" y="21"/>
                  <a:pt x="83" y="22"/>
                </a:cubicBezTo>
                <a:cubicBezTo>
                  <a:pt x="81" y="23"/>
                  <a:pt x="80" y="24"/>
                  <a:pt x="78" y="25"/>
                </a:cubicBezTo>
                <a:cubicBezTo>
                  <a:pt x="77" y="25"/>
                  <a:pt x="75" y="26"/>
                  <a:pt x="74" y="26"/>
                </a:cubicBezTo>
                <a:cubicBezTo>
                  <a:pt x="72" y="26"/>
                  <a:pt x="71" y="25"/>
                  <a:pt x="70" y="25"/>
                </a:cubicBezTo>
                <a:cubicBezTo>
                  <a:pt x="69" y="25"/>
                  <a:pt x="68" y="24"/>
                  <a:pt x="67" y="24"/>
                </a:cubicBezTo>
                <a:cubicBezTo>
                  <a:pt x="66" y="23"/>
                  <a:pt x="65" y="23"/>
                  <a:pt x="65" y="22"/>
                </a:cubicBezTo>
                <a:cubicBezTo>
                  <a:pt x="64" y="21"/>
                  <a:pt x="63" y="20"/>
                  <a:pt x="62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5" y="37"/>
                  <a:pt x="26" y="38"/>
                  <a:pt x="26" y="38"/>
                </a:cubicBezTo>
                <a:cubicBezTo>
                  <a:pt x="26" y="39"/>
                  <a:pt x="25" y="39"/>
                  <a:pt x="25" y="40"/>
                </a:cubicBezTo>
                <a:cubicBezTo>
                  <a:pt x="25" y="40"/>
                  <a:pt x="25" y="41"/>
                  <a:pt x="25" y="41"/>
                </a:cubicBezTo>
                <a:cubicBezTo>
                  <a:pt x="25" y="42"/>
                  <a:pt x="25" y="42"/>
                  <a:pt x="25" y="43"/>
                </a:cubicBezTo>
                <a:cubicBezTo>
                  <a:pt x="24" y="43"/>
                  <a:pt x="24" y="44"/>
                  <a:pt x="24" y="44"/>
                </a:cubicBezTo>
                <a:cubicBezTo>
                  <a:pt x="48" y="62"/>
                  <a:pt x="48" y="62"/>
                  <a:pt x="48" y="62"/>
                </a:cubicBezTo>
                <a:cubicBezTo>
                  <a:pt x="49" y="61"/>
                  <a:pt x="49" y="61"/>
                  <a:pt x="50" y="60"/>
                </a:cubicBezTo>
                <a:cubicBezTo>
                  <a:pt x="51" y="59"/>
                  <a:pt x="51" y="59"/>
                  <a:pt x="52" y="59"/>
                </a:cubicBezTo>
                <a:cubicBezTo>
                  <a:pt x="53" y="58"/>
                  <a:pt x="54" y="58"/>
                  <a:pt x="55" y="58"/>
                </a:cubicBezTo>
                <a:cubicBezTo>
                  <a:pt x="56" y="58"/>
                  <a:pt x="57" y="57"/>
                  <a:pt x="58" y="57"/>
                </a:cubicBezTo>
                <a:cubicBezTo>
                  <a:pt x="59" y="57"/>
                  <a:pt x="61" y="58"/>
                  <a:pt x="63" y="58"/>
                </a:cubicBezTo>
                <a:cubicBezTo>
                  <a:pt x="64" y="59"/>
                  <a:pt x="65" y="60"/>
                  <a:pt x="67" y="61"/>
                </a:cubicBezTo>
                <a:cubicBezTo>
                  <a:pt x="68" y="62"/>
                  <a:pt x="69" y="64"/>
                  <a:pt x="69" y="65"/>
                </a:cubicBezTo>
                <a:cubicBezTo>
                  <a:pt x="70" y="67"/>
                  <a:pt x="70" y="68"/>
                  <a:pt x="70" y="70"/>
                </a:cubicBezTo>
                <a:cubicBezTo>
                  <a:pt x="70" y="72"/>
                  <a:pt x="70" y="74"/>
                  <a:pt x="69" y="75"/>
                </a:cubicBezTo>
                <a:cubicBezTo>
                  <a:pt x="69" y="77"/>
                  <a:pt x="68" y="78"/>
                  <a:pt x="67" y="79"/>
                </a:cubicBezTo>
                <a:cubicBezTo>
                  <a:pt x="65" y="80"/>
                  <a:pt x="64" y="81"/>
                  <a:pt x="63" y="82"/>
                </a:cubicBezTo>
                <a:cubicBezTo>
                  <a:pt x="61" y="83"/>
                  <a:pt x="59" y="83"/>
                  <a:pt x="58" y="83"/>
                </a:cubicBezTo>
                <a:cubicBezTo>
                  <a:pt x="56" y="83"/>
                  <a:pt x="54" y="83"/>
                  <a:pt x="53" y="82"/>
                </a:cubicBezTo>
                <a:cubicBezTo>
                  <a:pt x="51" y="81"/>
                  <a:pt x="50" y="80"/>
                  <a:pt x="49" y="79"/>
                </a:cubicBezTo>
                <a:cubicBezTo>
                  <a:pt x="47" y="78"/>
                  <a:pt x="46" y="77"/>
                  <a:pt x="46" y="75"/>
                </a:cubicBezTo>
                <a:cubicBezTo>
                  <a:pt x="45" y="74"/>
                  <a:pt x="45" y="72"/>
                  <a:pt x="45" y="70"/>
                </a:cubicBezTo>
                <a:cubicBezTo>
                  <a:pt x="45" y="70"/>
                  <a:pt x="45" y="69"/>
                  <a:pt x="45" y="69"/>
                </a:cubicBezTo>
                <a:cubicBezTo>
                  <a:pt x="45" y="68"/>
                  <a:pt x="45" y="68"/>
                  <a:pt x="45" y="67"/>
                </a:cubicBezTo>
                <a:cubicBezTo>
                  <a:pt x="45" y="67"/>
                  <a:pt x="45" y="66"/>
                  <a:pt x="46" y="66"/>
                </a:cubicBezTo>
                <a:cubicBezTo>
                  <a:pt x="46" y="65"/>
                  <a:pt x="46" y="65"/>
                  <a:pt x="46" y="64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8"/>
                  <a:pt x="21" y="48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7" y="50"/>
                  <a:pt x="16" y="51"/>
                  <a:pt x="15" y="51"/>
                </a:cubicBezTo>
                <a:cubicBezTo>
                  <a:pt x="15" y="51"/>
                  <a:pt x="14" y="51"/>
                  <a:pt x="13" y="51"/>
                </a:cubicBezTo>
                <a:cubicBezTo>
                  <a:pt x="11" y="51"/>
                  <a:pt x="9" y="51"/>
                  <a:pt x="8" y="50"/>
                </a:cubicBezTo>
                <a:cubicBezTo>
                  <a:pt x="6" y="49"/>
                  <a:pt x="5" y="48"/>
                  <a:pt x="4" y="47"/>
                </a:cubicBezTo>
                <a:cubicBezTo>
                  <a:pt x="3" y="46"/>
                  <a:pt x="2" y="45"/>
                  <a:pt x="1" y="43"/>
                </a:cubicBezTo>
                <a:cubicBezTo>
                  <a:pt x="0" y="42"/>
                  <a:pt x="0" y="40"/>
                  <a:pt x="0" y="38"/>
                </a:cubicBezTo>
                <a:cubicBezTo>
                  <a:pt x="0" y="37"/>
                  <a:pt x="0" y="35"/>
                  <a:pt x="1" y="33"/>
                </a:cubicBezTo>
                <a:cubicBezTo>
                  <a:pt x="2" y="32"/>
                  <a:pt x="3" y="30"/>
                  <a:pt x="4" y="29"/>
                </a:cubicBezTo>
                <a:cubicBezTo>
                  <a:pt x="5" y="28"/>
                  <a:pt x="6" y="27"/>
                  <a:pt x="8" y="26"/>
                </a:cubicBezTo>
                <a:cubicBezTo>
                  <a:pt x="9" y="26"/>
                  <a:pt x="11" y="26"/>
                  <a:pt x="13" y="26"/>
                </a:cubicBezTo>
                <a:cubicBezTo>
                  <a:pt x="14" y="26"/>
                  <a:pt x="15" y="26"/>
                  <a:pt x="16" y="26"/>
                </a:cubicBezTo>
                <a:cubicBezTo>
                  <a:pt x="17" y="26"/>
                  <a:pt x="18" y="27"/>
                  <a:pt x="19" y="27"/>
                </a:cubicBezTo>
                <a:cubicBezTo>
                  <a:pt x="20" y="28"/>
                  <a:pt x="21" y="29"/>
                  <a:pt x="22" y="29"/>
                </a:cubicBezTo>
                <a:cubicBezTo>
                  <a:pt x="23" y="30"/>
                  <a:pt x="23" y="31"/>
                  <a:pt x="24" y="32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1" y="15"/>
                  <a:pt x="61" y="14"/>
                </a:cubicBezTo>
                <a:cubicBezTo>
                  <a:pt x="61" y="14"/>
                  <a:pt x="61" y="13"/>
                  <a:pt x="61" y="13"/>
                </a:cubicBezTo>
                <a:cubicBezTo>
                  <a:pt x="61" y="11"/>
                  <a:pt x="61" y="9"/>
                  <a:pt x="62" y="8"/>
                </a:cubicBezTo>
                <a:cubicBezTo>
                  <a:pt x="62" y="6"/>
                  <a:pt x="63" y="5"/>
                  <a:pt x="65" y="4"/>
                </a:cubicBezTo>
                <a:cubicBezTo>
                  <a:pt x="66" y="2"/>
                  <a:pt x="67" y="2"/>
                  <a:pt x="69" y="1"/>
                </a:cubicBezTo>
                <a:cubicBezTo>
                  <a:pt x="70" y="0"/>
                  <a:pt x="72" y="0"/>
                  <a:pt x="74" y="0"/>
                </a:cubicBezTo>
                <a:close/>
                <a:moveTo>
                  <a:pt x="13" y="48"/>
                </a:moveTo>
                <a:cubicBezTo>
                  <a:pt x="14" y="48"/>
                  <a:pt x="15" y="48"/>
                  <a:pt x="17" y="47"/>
                </a:cubicBezTo>
                <a:cubicBezTo>
                  <a:pt x="18" y="47"/>
                  <a:pt x="19" y="46"/>
                  <a:pt x="20" y="45"/>
                </a:cubicBezTo>
                <a:cubicBezTo>
                  <a:pt x="20" y="44"/>
                  <a:pt x="21" y="43"/>
                  <a:pt x="22" y="42"/>
                </a:cubicBezTo>
                <a:cubicBezTo>
                  <a:pt x="22" y="41"/>
                  <a:pt x="22" y="40"/>
                  <a:pt x="22" y="38"/>
                </a:cubicBezTo>
                <a:cubicBezTo>
                  <a:pt x="22" y="37"/>
                  <a:pt x="22" y="36"/>
                  <a:pt x="22" y="35"/>
                </a:cubicBezTo>
                <a:cubicBezTo>
                  <a:pt x="21" y="33"/>
                  <a:pt x="20" y="32"/>
                  <a:pt x="20" y="32"/>
                </a:cubicBezTo>
                <a:cubicBezTo>
                  <a:pt x="19" y="31"/>
                  <a:pt x="18" y="30"/>
                  <a:pt x="17" y="29"/>
                </a:cubicBezTo>
                <a:cubicBezTo>
                  <a:pt x="15" y="29"/>
                  <a:pt x="14" y="29"/>
                  <a:pt x="13" y="29"/>
                </a:cubicBezTo>
                <a:cubicBezTo>
                  <a:pt x="11" y="29"/>
                  <a:pt x="10" y="29"/>
                  <a:pt x="9" y="29"/>
                </a:cubicBezTo>
                <a:cubicBezTo>
                  <a:pt x="8" y="30"/>
                  <a:pt x="7" y="31"/>
                  <a:pt x="6" y="32"/>
                </a:cubicBezTo>
                <a:cubicBezTo>
                  <a:pt x="5" y="32"/>
                  <a:pt x="4" y="33"/>
                  <a:pt x="4" y="35"/>
                </a:cubicBezTo>
                <a:cubicBezTo>
                  <a:pt x="3" y="36"/>
                  <a:pt x="3" y="37"/>
                  <a:pt x="3" y="38"/>
                </a:cubicBezTo>
                <a:cubicBezTo>
                  <a:pt x="3" y="40"/>
                  <a:pt x="3" y="41"/>
                  <a:pt x="4" y="42"/>
                </a:cubicBezTo>
                <a:cubicBezTo>
                  <a:pt x="4" y="43"/>
                  <a:pt x="5" y="44"/>
                  <a:pt x="6" y="45"/>
                </a:cubicBezTo>
                <a:cubicBezTo>
                  <a:pt x="7" y="46"/>
                  <a:pt x="8" y="47"/>
                  <a:pt x="9" y="47"/>
                </a:cubicBezTo>
                <a:cubicBezTo>
                  <a:pt x="10" y="48"/>
                  <a:pt x="11" y="48"/>
                  <a:pt x="13" y="48"/>
                </a:cubicBezTo>
                <a:close/>
                <a:moveTo>
                  <a:pt x="58" y="61"/>
                </a:moveTo>
                <a:cubicBezTo>
                  <a:pt x="56" y="61"/>
                  <a:pt x="55" y="61"/>
                  <a:pt x="54" y="61"/>
                </a:cubicBezTo>
                <a:cubicBezTo>
                  <a:pt x="53" y="62"/>
                  <a:pt x="52" y="63"/>
                  <a:pt x="51" y="63"/>
                </a:cubicBezTo>
                <a:cubicBezTo>
                  <a:pt x="50" y="64"/>
                  <a:pt x="49" y="65"/>
                  <a:pt x="49" y="67"/>
                </a:cubicBezTo>
                <a:cubicBezTo>
                  <a:pt x="48" y="68"/>
                  <a:pt x="48" y="69"/>
                  <a:pt x="48" y="70"/>
                </a:cubicBezTo>
                <a:cubicBezTo>
                  <a:pt x="48" y="72"/>
                  <a:pt x="48" y="73"/>
                  <a:pt x="49" y="74"/>
                </a:cubicBezTo>
                <a:cubicBezTo>
                  <a:pt x="49" y="75"/>
                  <a:pt x="50" y="76"/>
                  <a:pt x="51" y="77"/>
                </a:cubicBezTo>
                <a:cubicBezTo>
                  <a:pt x="52" y="78"/>
                  <a:pt x="53" y="79"/>
                  <a:pt x="54" y="79"/>
                </a:cubicBezTo>
                <a:cubicBezTo>
                  <a:pt x="55" y="80"/>
                  <a:pt x="56" y="80"/>
                  <a:pt x="58" y="80"/>
                </a:cubicBezTo>
                <a:cubicBezTo>
                  <a:pt x="59" y="80"/>
                  <a:pt x="60" y="80"/>
                  <a:pt x="61" y="79"/>
                </a:cubicBezTo>
                <a:cubicBezTo>
                  <a:pt x="62" y="79"/>
                  <a:pt x="63" y="78"/>
                  <a:pt x="64" y="77"/>
                </a:cubicBezTo>
                <a:cubicBezTo>
                  <a:pt x="65" y="76"/>
                  <a:pt x="66" y="75"/>
                  <a:pt x="66" y="74"/>
                </a:cubicBezTo>
                <a:cubicBezTo>
                  <a:pt x="67" y="73"/>
                  <a:pt x="67" y="72"/>
                  <a:pt x="67" y="70"/>
                </a:cubicBezTo>
                <a:cubicBezTo>
                  <a:pt x="67" y="69"/>
                  <a:pt x="67" y="68"/>
                  <a:pt x="66" y="67"/>
                </a:cubicBezTo>
                <a:cubicBezTo>
                  <a:pt x="66" y="65"/>
                  <a:pt x="65" y="64"/>
                  <a:pt x="64" y="63"/>
                </a:cubicBezTo>
                <a:cubicBezTo>
                  <a:pt x="63" y="63"/>
                  <a:pt x="62" y="62"/>
                  <a:pt x="61" y="61"/>
                </a:cubicBezTo>
                <a:cubicBezTo>
                  <a:pt x="60" y="61"/>
                  <a:pt x="59" y="61"/>
                  <a:pt x="58" y="61"/>
                </a:cubicBezTo>
                <a:close/>
                <a:moveTo>
                  <a:pt x="74" y="22"/>
                </a:moveTo>
                <a:cubicBezTo>
                  <a:pt x="75" y="22"/>
                  <a:pt x="76" y="22"/>
                  <a:pt x="77" y="22"/>
                </a:cubicBezTo>
                <a:cubicBezTo>
                  <a:pt x="78" y="21"/>
                  <a:pt x="79" y="20"/>
                  <a:pt x="80" y="20"/>
                </a:cubicBezTo>
                <a:cubicBezTo>
                  <a:pt x="81" y="19"/>
                  <a:pt x="82" y="18"/>
                  <a:pt x="82" y="16"/>
                </a:cubicBezTo>
                <a:cubicBezTo>
                  <a:pt x="83" y="15"/>
                  <a:pt x="83" y="14"/>
                  <a:pt x="83" y="13"/>
                </a:cubicBezTo>
                <a:cubicBezTo>
                  <a:pt x="83" y="11"/>
                  <a:pt x="83" y="10"/>
                  <a:pt x="82" y="9"/>
                </a:cubicBezTo>
                <a:cubicBezTo>
                  <a:pt x="82" y="8"/>
                  <a:pt x="81" y="7"/>
                  <a:pt x="80" y="6"/>
                </a:cubicBezTo>
                <a:cubicBezTo>
                  <a:pt x="79" y="5"/>
                  <a:pt x="78" y="4"/>
                  <a:pt x="77" y="4"/>
                </a:cubicBezTo>
                <a:cubicBezTo>
                  <a:pt x="76" y="3"/>
                  <a:pt x="75" y="3"/>
                  <a:pt x="74" y="3"/>
                </a:cubicBezTo>
                <a:cubicBezTo>
                  <a:pt x="72" y="3"/>
                  <a:pt x="71" y="3"/>
                  <a:pt x="70" y="4"/>
                </a:cubicBezTo>
                <a:cubicBezTo>
                  <a:pt x="69" y="4"/>
                  <a:pt x="68" y="5"/>
                  <a:pt x="67" y="6"/>
                </a:cubicBezTo>
                <a:cubicBezTo>
                  <a:pt x="66" y="7"/>
                  <a:pt x="65" y="8"/>
                  <a:pt x="65" y="9"/>
                </a:cubicBezTo>
                <a:cubicBezTo>
                  <a:pt x="64" y="10"/>
                  <a:pt x="64" y="11"/>
                  <a:pt x="64" y="13"/>
                </a:cubicBezTo>
                <a:cubicBezTo>
                  <a:pt x="64" y="14"/>
                  <a:pt x="64" y="15"/>
                  <a:pt x="65" y="16"/>
                </a:cubicBezTo>
                <a:cubicBezTo>
                  <a:pt x="65" y="18"/>
                  <a:pt x="66" y="19"/>
                  <a:pt x="67" y="20"/>
                </a:cubicBezTo>
                <a:cubicBezTo>
                  <a:pt x="68" y="20"/>
                  <a:pt x="69" y="21"/>
                  <a:pt x="70" y="22"/>
                </a:cubicBezTo>
                <a:cubicBezTo>
                  <a:pt x="71" y="22"/>
                  <a:pt x="72" y="22"/>
                  <a:pt x="74" y="2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1" name="Freeform 44"/>
          <p:cNvSpPr>
            <a:spLocks noEditPoints="1"/>
          </p:cNvSpPr>
          <p:nvPr/>
        </p:nvSpPr>
        <p:spPr bwMode="auto">
          <a:xfrm>
            <a:off x="4608513" y="4083050"/>
            <a:ext cx="460375" cy="455613"/>
          </a:xfrm>
          <a:custGeom>
            <a:avLst/>
            <a:gdLst>
              <a:gd name="T0" fmla="*/ 447402 w 74"/>
              <a:gd name="T1" fmla="*/ 6227 h 73"/>
              <a:gd name="T2" fmla="*/ 459830 w 74"/>
              <a:gd name="T3" fmla="*/ 18681 h 73"/>
              <a:gd name="T4" fmla="*/ 459830 w 74"/>
              <a:gd name="T5" fmla="*/ 31135 h 73"/>
              <a:gd name="T6" fmla="*/ 459830 w 74"/>
              <a:gd name="T7" fmla="*/ 37362 h 73"/>
              <a:gd name="T8" fmla="*/ 447402 w 74"/>
              <a:gd name="T9" fmla="*/ 49816 h 73"/>
              <a:gd name="T10" fmla="*/ 360407 w 74"/>
              <a:gd name="T11" fmla="*/ 136994 h 73"/>
              <a:gd name="T12" fmla="*/ 379049 w 74"/>
              <a:gd name="T13" fmla="*/ 136994 h 73"/>
              <a:gd name="T14" fmla="*/ 379049 w 74"/>
              <a:gd name="T15" fmla="*/ 454572 h 73"/>
              <a:gd name="T16" fmla="*/ 0 w 74"/>
              <a:gd name="T17" fmla="*/ 454572 h 73"/>
              <a:gd name="T18" fmla="*/ 0 w 74"/>
              <a:gd name="T19" fmla="*/ 80951 h 73"/>
              <a:gd name="T20" fmla="*/ 323124 w 74"/>
              <a:gd name="T21" fmla="*/ 80951 h 73"/>
              <a:gd name="T22" fmla="*/ 323124 w 74"/>
              <a:gd name="T23" fmla="*/ 93405 h 73"/>
              <a:gd name="T24" fmla="*/ 410119 w 74"/>
              <a:gd name="T25" fmla="*/ 6227 h 73"/>
              <a:gd name="T26" fmla="*/ 416333 w 74"/>
              <a:gd name="T27" fmla="*/ 0 h 73"/>
              <a:gd name="T28" fmla="*/ 428760 w 74"/>
              <a:gd name="T29" fmla="*/ 0 h 73"/>
              <a:gd name="T30" fmla="*/ 441188 w 74"/>
              <a:gd name="T31" fmla="*/ 0 h 73"/>
              <a:gd name="T32" fmla="*/ 447402 w 74"/>
              <a:gd name="T33" fmla="*/ 6227 h 73"/>
              <a:gd name="T34" fmla="*/ 360407 w 74"/>
              <a:gd name="T35" fmla="*/ 435891 h 73"/>
              <a:gd name="T36" fmla="*/ 360407 w 74"/>
              <a:gd name="T37" fmla="*/ 143221 h 73"/>
              <a:gd name="T38" fmla="*/ 205059 w 74"/>
              <a:gd name="T39" fmla="*/ 298897 h 73"/>
              <a:gd name="T40" fmla="*/ 161562 w 74"/>
              <a:gd name="T41" fmla="*/ 298897 h 73"/>
              <a:gd name="T42" fmla="*/ 161562 w 74"/>
              <a:gd name="T43" fmla="*/ 255308 h 73"/>
              <a:gd name="T44" fmla="*/ 316910 w 74"/>
              <a:gd name="T45" fmla="*/ 99632 h 73"/>
              <a:gd name="T46" fmla="*/ 24856 w 74"/>
              <a:gd name="T47" fmla="*/ 99632 h 73"/>
              <a:gd name="T48" fmla="*/ 24856 w 74"/>
              <a:gd name="T49" fmla="*/ 435891 h 73"/>
              <a:gd name="T50" fmla="*/ 360407 w 74"/>
              <a:gd name="T51" fmla="*/ 435891 h 73"/>
              <a:gd name="T52" fmla="*/ 434974 w 74"/>
              <a:gd name="T53" fmla="*/ 37362 h 73"/>
              <a:gd name="T54" fmla="*/ 441188 w 74"/>
              <a:gd name="T55" fmla="*/ 31135 h 73"/>
              <a:gd name="T56" fmla="*/ 441188 w 74"/>
              <a:gd name="T57" fmla="*/ 31135 h 73"/>
              <a:gd name="T58" fmla="*/ 441188 w 74"/>
              <a:gd name="T59" fmla="*/ 24908 h 73"/>
              <a:gd name="T60" fmla="*/ 434974 w 74"/>
              <a:gd name="T61" fmla="*/ 18681 h 73"/>
              <a:gd name="T62" fmla="*/ 434974 w 74"/>
              <a:gd name="T63" fmla="*/ 18681 h 73"/>
              <a:gd name="T64" fmla="*/ 428760 w 74"/>
              <a:gd name="T65" fmla="*/ 18681 h 73"/>
              <a:gd name="T66" fmla="*/ 428760 w 74"/>
              <a:gd name="T67" fmla="*/ 18681 h 73"/>
              <a:gd name="T68" fmla="*/ 422546 w 74"/>
              <a:gd name="T69" fmla="*/ 18681 h 73"/>
              <a:gd name="T70" fmla="*/ 180204 w 74"/>
              <a:gd name="T71" fmla="*/ 261535 h 73"/>
              <a:gd name="T72" fmla="*/ 180204 w 74"/>
              <a:gd name="T73" fmla="*/ 280216 h 73"/>
              <a:gd name="T74" fmla="*/ 192631 w 74"/>
              <a:gd name="T75" fmla="*/ 280216 h 73"/>
              <a:gd name="T76" fmla="*/ 434974 w 74"/>
              <a:gd name="T77" fmla="*/ 37362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2" name="Freeform 73"/>
          <p:cNvSpPr>
            <a:spLocks noEditPoints="1"/>
          </p:cNvSpPr>
          <p:nvPr/>
        </p:nvSpPr>
        <p:spPr bwMode="auto">
          <a:xfrm>
            <a:off x="7094538" y="4078288"/>
            <a:ext cx="517525" cy="465137"/>
          </a:xfrm>
          <a:custGeom>
            <a:avLst/>
            <a:gdLst>
              <a:gd name="T0" fmla="*/ 268171 w 83"/>
              <a:gd name="T1" fmla="*/ 353462 h 75"/>
              <a:gd name="T2" fmla="*/ 361719 w 83"/>
              <a:gd name="T3" fmla="*/ 446479 h 75"/>
              <a:gd name="T4" fmla="*/ 255698 w 83"/>
              <a:gd name="T5" fmla="*/ 409272 h 75"/>
              <a:gd name="T6" fmla="*/ 149677 w 83"/>
              <a:gd name="T7" fmla="*/ 446479 h 75"/>
              <a:gd name="T8" fmla="*/ 243225 w 83"/>
              <a:gd name="T9" fmla="*/ 353462 h 75"/>
              <a:gd name="T10" fmla="*/ 0 w 83"/>
              <a:gd name="T11" fmla="*/ 0 h 75"/>
              <a:gd name="T12" fmla="*/ 517632 w 83"/>
              <a:gd name="T13" fmla="*/ 353462 h 75"/>
              <a:gd name="T14" fmla="*/ 18710 w 83"/>
              <a:gd name="T15" fmla="*/ 334859 h 75"/>
              <a:gd name="T16" fmla="*/ 498922 w 83"/>
              <a:gd name="T17" fmla="*/ 18603 h 75"/>
              <a:gd name="T18" fmla="*/ 286880 w 83"/>
              <a:gd name="T19" fmla="*/ 74413 h 75"/>
              <a:gd name="T20" fmla="*/ 249461 w 83"/>
              <a:gd name="T21" fmla="*/ 266647 h 75"/>
              <a:gd name="T22" fmla="*/ 143440 w 83"/>
              <a:gd name="T23" fmla="*/ 260446 h 75"/>
              <a:gd name="T24" fmla="*/ 56129 w 83"/>
              <a:gd name="T25" fmla="*/ 260446 h 75"/>
              <a:gd name="T26" fmla="*/ 81075 w 83"/>
              <a:gd name="T27" fmla="*/ 86815 h 75"/>
              <a:gd name="T28" fmla="*/ 187096 w 83"/>
              <a:gd name="T29" fmla="*/ 136424 h 75"/>
              <a:gd name="T30" fmla="*/ 286880 w 83"/>
              <a:gd name="T31" fmla="*/ 74413 h 75"/>
              <a:gd name="T32" fmla="*/ 417848 w 83"/>
              <a:gd name="T33" fmla="*/ 124022 h 75"/>
              <a:gd name="T34" fmla="*/ 449030 w 83"/>
              <a:gd name="T35" fmla="*/ 155027 h 75"/>
              <a:gd name="T36" fmla="*/ 449030 w 83"/>
              <a:gd name="T37" fmla="*/ 198435 h 75"/>
              <a:gd name="T38" fmla="*/ 417848 w 83"/>
              <a:gd name="T39" fmla="*/ 229440 h 75"/>
              <a:gd name="T40" fmla="*/ 374192 w 83"/>
              <a:gd name="T41" fmla="*/ 229440 h 75"/>
              <a:gd name="T42" fmla="*/ 343009 w 83"/>
              <a:gd name="T43" fmla="*/ 198435 h 75"/>
              <a:gd name="T44" fmla="*/ 343009 w 83"/>
              <a:gd name="T45" fmla="*/ 155027 h 75"/>
              <a:gd name="T46" fmla="*/ 374192 w 83"/>
              <a:gd name="T47" fmla="*/ 124022 h 75"/>
              <a:gd name="T48" fmla="*/ 392901 w 83"/>
              <a:gd name="T49" fmla="*/ 217038 h 75"/>
              <a:gd name="T50" fmla="*/ 424084 w 83"/>
              <a:gd name="T51" fmla="*/ 204636 h 75"/>
              <a:gd name="T52" fmla="*/ 436557 w 83"/>
              <a:gd name="T53" fmla="*/ 173631 h 75"/>
              <a:gd name="T54" fmla="*/ 424084 w 83"/>
              <a:gd name="T55" fmla="*/ 148826 h 75"/>
              <a:gd name="T56" fmla="*/ 392901 w 83"/>
              <a:gd name="T57" fmla="*/ 136424 h 75"/>
              <a:gd name="T58" fmla="*/ 367955 w 83"/>
              <a:gd name="T59" fmla="*/ 148826 h 75"/>
              <a:gd name="T60" fmla="*/ 355482 w 83"/>
              <a:gd name="T61" fmla="*/ 173631 h 75"/>
              <a:gd name="T62" fmla="*/ 367955 w 83"/>
              <a:gd name="T63" fmla="*/ 204636 h 75"/>
              <a:gd name="T64" fmla="*/ 392901 w 83"/>
              <a:gd name="T65" fmla="*/ 217038 h 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" h="75">
                <a:moveTo>
                  <a:pt x="83" y="57"/>
                </a:moveTo>
                <a:cubicBezTo>
                  <a:pt x="43" y="57"/>
                  <a:pt x="43" y="57"/>
                  <a:pt x="43" y="57"/>
                </a:cubicBezTo>
                <a:cubicBezTo>
                  <a:pt x="43" y="63"/>
                  <a:pt x="43" y="63"/>
                  <a:pt x="43" y="63"/>
                </a:cubicBezTo>
                <a:cubicBezTo>
                  <a:pt x="58" y="72"/>
                  <a:pt x="58" y="72"/>
                  <a:pt x="58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41" y="66"/>
                  <a:pt x="41" y="66"/>
                  <a:pt x="41" y="66"/>
                </a:cubicBezTo>
                <a:cubicBezTo>
                  <a:pt x="26" y="75"/>
                  <a:pt x="26" y="75"/>
                  <a:pt x="26" y="75"/>
                </a:cubicBezTo>
                <a:cubicBezTo>
                  <a:pt x="24" y="72"/>
                  <a:pt x="24" y="72"/>
                  <a:pt x="24" y="7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57"/>
                  <a:pt x="39" y="57"/>
                  <a:pt x="3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7"/>
                </a:lnTo>
                <a:close/>
                <a:moveTo>
                  <a:pt x="3" y="3"/>
                </a:moveTo>
                <a:cubicBezTo>
                  <a:pt x="3" y="54"/>
                  <a:pt x="3" y="54"/>
                  <a:pt x="3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3"/>
                  <a:pt x="80" y="3"/>
                  <a:pt x="80" y="3"/>
                </a:cubicBezTo>
                <a:lnTo>
                  <a:pt x="3" y="3"/>
                </a:lnTo>
                <a:close/>
                <a:moveTo>
                  <a:pt x="46" y="12"/>
                </a:moveTo>
                <a:cubicBezTo>
                  <a:pt x="49" y="13"/>
                  <a:pt x="49" y="13"/>
                  <a:pt x="49" y="13"/>
                </a:cubicBezTo>
                <a:cubicBezTo>
                  <a:pt x="40" y="43"/>
                  <a:pt x="40" y="43"/>
                  <a:pt x="40" y="43"/>
                </a:cubicBezTo>
                <a:cubicBezTo>
                  <a:pt x="30" y="28"/>
                  <a:pt x="30" y="28"/>
                  <a:pt x="30" y="28"/>
                </a:cubicBezTo>
                <a:cubicBezTo>
                  <a:pt x="23" y="42"/>
                  <a:pt x="23" y="42"/>
                  <a:pt x="23" y="42"/>
                </a:cubicBezTo>
                <a:cubicBezTo>
                  <a:pt x="14" y="23"/>
                  <a:pt x="14" y="23"/>
                  <a:pt x="14" y="23"/>
                </a:cubicBezTo>
                <a:cubicBezTo>
                  <a:pt x="9" y="42"/>
                  <a:pt x="9" y="42"/>
                  <a:pt x="9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13" y="14"/>
                  <a:pt x="13" y="14"/>
                  <a:pt x="13" y="14"/>
                </a:cubicBezTo>
                <a:cubicBezTo>
                  <a:pt x="23" y="34"/>
                  <a:pt x="23" y="34"/>
                  <a:pt x="23" y="34"/>
                </a:cubicBezTo>
                <a:cubicBezTo>
                  <a:pt x="30" y="22"/>
                  <a:pt x="30" y="22"/>
                  <a:pt x="30" y="22"/>
                </a:cubicBezTo>
                <a:cubicBezTo>
                  <a:pt x="39" y="35"/>
                  <a:pt x="39" y="35"/>
                  <a:pt x="39" y="35"/>
                </a:cubicBezTo>
                <a:lnTo>
                  <a:pt x="46" y="12"/>
                </a:lnTo>
                <a:close/>
                <a:moveTo>
                  <a:pt x="63" y="19"/>
                </a:moveTo>
                <a:cubicBezTo>
                  <a:pt x="65" y="19"/>
                  <a:pt x="66" y="19"/>
                  <a:pt x="67" y="20"/>
                </a:cubicBezTo>
                <a:cubicBezTo>
                  <a:pt x="68" y="20"/>
                  <a:pt x="70" y="21"/>
                  <a:pt x="70" y="22"/>
                </a:cubicBezTo>
                <a:cubicBezTo>
                  <a:pt x="71" y="22"/>
                  <a:pt x="72" y="23"/>
                  <a:pt x="72" y="25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30"/>
                  <a:pt x="73" y="31"/>
                  <a:pt x="72" y="32"/>
                </a:cubicBezTo>
                <a:cubicBezTo>
                  <a:pt x="72" y="33"/>
                  <a:pt x="71" y="34"/>
                  <a:pt x="70" y="35"/>
                </a:cubicBezTo>
                <a:cubicBezTo>
                  <a:pt x="70" y="36"/>
                  <a:pt x="68" y="37"/>
                  <a:pt x="67" y="37"/>
                </a:cubicBezTo>
                <a:cubicBezTo>
                  <a:pt x="66" y="38"/>
                  <a:pt x="65" y="38"/>
                  <a:pt x="63" y="38"/>
                </a:cubicBezTo>
                <a:cubicBezTo>
                  <a:pt x="62" y="38"/>
                  <a:pt x="61" y="38"/>
                  <a:pt x="60" y="37"/>
                </a:cubicBezTo>
                <a:cubicBezTo>
                  <a:pt x="59" y="37"/>
                  <a:pt x="58" y="36"/>
                  <a:pt x="57" y="35"/>
                </a:cubicBezTo>
                <a:cubicBezTo>
                  <a:pt x="56" y="34"/>
                  <a:pt x="55" y="33"/>
                  <a:pt x="55" y="32"/>
                </a:cubicBezTo>
                <a:cubicBezTo>
                  <a:pt x="54" y="31"/>
                  <a:pt x="54" y="30"/>
                  <a:pt x="54" y="28"/>
                </a:cubicBezTo>
                <a:cubicBezTo>
                  <a:pt x="54" y="27"/>
                  <a:pt x="54" y="26"/>
                  <a:pt x="55" y="25"/>
                </a:cubicBezTo>
                <a:cubicBezTo>
                  <a:pt x="55" y="23"/>
                  <a:pt x="56" y="22"/>
                  <a:pt x="57" y="22"/>
                </a:cubicBezTo>
                <a:cubicBezTo>
                  <a:pt x="58" y="21"/>
                  <a:pt x="59" y="20"/>
                  <a:pt x="60" y="20"/>
                </a:cubicBezTo>
                <a:cubicBezTo>
                  <a:pt x="61" y="19"/>
                  <a:pt x="62" y="19"/>
                  <a:pt x="63" y="19"/>
                </a:cubicBezTo>
                <a:close/>
                <a:moveTo>
                  <a:pt x="63" y="35"/>
                </a:moveTo>
                <a:cubicBezTo>
                  <a:pt x="64" y="35"/>
                  <a:pt x="65" y="35"/>
                  <a:pt x="66" y="34"/>
                </a:cubicBezTo>
                <a:cubicBezTo>
                  <a:pt x="67" y="34"/>
                  <a:pt x="68" y="33"/>
                  <a:pt x="68" y="33"/>
                </a:cubicBezTo>
                <a:cubicBezTo>
                  <a:pt x="69" y="32"/>
                  <a:pt x="69" y="32"/>
                  <a:pt x="69" y="31"/>
                </a:cubicBezTo>
                <a:cubicBezTo>
                  <a:pt x="70" y="30"/>
                  <a:pt x="70" y="29"/>
                  <a:pt x="70" y="28"/>
                </a:cubicBezTo>
                <a:cubicBezTo>
                  <a:pt x="70" y="28"/>
                  <a:pt x="70" y="27"/>
                  <a:pt x="69" y="26"/>
                </a:cubicBezTo>
                <a:cubicBezTo>
                  <a:pt x="69" y="25"/>
                  <a:pt x="69" y="24"/>
                  <a:pt x="68" y="24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2"/>
                  <a:pt x="64" y="22"/>
                  <a:pt x="63" y="22"/>
                </a:cubicBezTo>
                <a:cubicBezTo>
                  <a:pt x="63" y="22"/>
                  <a:pt x="62" y="22"/>
                  <a:pt x="61" y="23"/>
                </a:cubicBezTo>
                <a:cubicBezTo>
                  <a:pt x="60" y="23"/>
                  <a:pt x="60" y="23"/>
                  <a:pt x="59" y="24"/>
                </a:cubicBezTo>
                <a:cubicBezTo>
                  <a:pt x="58" y="24"/>
                  <a:pt x="58" y="25"/>
                  <a:pt x="58" y="26"/>
                </a:cubicBezTo>
                <a:cubicBezTo>
                  <a:pt x="57" y="27"/>
                  <a:pt x="57" y="28"/>
                  <a:pt x="57" y="28"/>
                </a:cubicBezTo>
                <a:cubicBezTo>
                  <a:pt x="57" y="29"/>
                  <a:pt x="57" y="30"/>
                  <a:pt x="58" y="31"/>
                </a:cubicBezTo>
                <a:cubicBezTo>
                  <a:pt x="58" y="32"/>
                  <a:pt x="58" y="32"/>
                  <a:pt x="59" y="33"/>
                </a:cubicBezTo>
                <a:cubicBezTo>
                  <a:pt x="60" y="33"/>
                  <a:pt x="60" y="34"/>
                  <a:pt x="61" y="34"/>
                </a:cubicBezTo>
                <a:cubicBezTo>
                  <a:pt x="62" y="35"/>
                  <a:pt x="63" y="35"/>
                  <a:pt x="63" y="35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03" name="Freeform 92"/>
          <p:cNvSpPr>
            <a:spLocks noEditPoints="1"/>
          </p:cNvSpPr>
          <p:nvPr/>
        </p:nvSpPr>
        <p:spPr bwMode="auto">
          <a:xfrm>
            <a:off x="2076450" y="4062413"/>
            <a:ext cx="495300" cy="496887"/>
          </a:xfrm>
          <a:custGeom>
            <a:avLst/>
            <a:gdLst>
              <a:gd name="T0" fmla="*/ 310384 w 80"/>
              <a:gd name="T1" fmla="*/ 62077 h 80"/>
              <a:gd name="T2" fmla="*/ 353837 w 80"/>
              <a:gd name="T3" fmla="*/ 74492 h 80"/>
              <a:gd name="T4" fmla="*/ 422122 w 80"/>
              <a:gd name="T5" fmla="*/ 148984 h 80"/>
              <a:gd name="T6" fmla="*/ 440745 w 80"/>
              <a:gd name="T7" fmla="*/ 186230 h 80"/>
              <a:gd name="T8" fmla="*/ 496614 w 80"/>
              <a:gd name="T9" fmla="*/ 297968 h 80"/>
              <a:gd name="T10" fmla="*/ 428330 w 80"/>
              <a:gd name="T11" fmla="*/ 322799 h 80"/>
              <a:gd name="T12" fmla="*/ 459368 w 80"/>
              <a:gd name="T13" fmla="*/ 391084 h 80"/>
              <a:gd name="T14" fmla="*/ 335214 w 80"/>
              <a:gd name="T15" fmla="*/ 422122 h 80"/>
              <a:gd name="T16" fmla="*/ 297968 w 80"/>
              <a:gd name="T17" fmla="*/ 440745 h 80"/>
              <a:gd name="T18" fmla="*/ 198646 w 80"/>
              <a:gd name="T19" fmla="*/ 440745 h 80"/>
              <a:gd name="T20" fmla="*/ 161400 w 80"/>
              <a:gd name="T21" fmla="*/ 422122 h 80"/>
              <a:gd name="T22" fmla="*/ 37246 w 80"/>
              <a:gd name="T23" fmla="*/ 391084 h 80"/>
              <a:gd name="T24" fmla="*/ 68284 w 80"/>
              <a:gd name="T25" fmla="*/ 322799 h 80"/>
              <a:gd name="T26" fmla="*/ 0 w 80"/>
              <a:gd name="T27" fmla="*/ 297968 h 80"/>
              <a:gd name="T28" fmla="*/ 62077 w 80"/>
              <a:gd name="T29" fmla="*/ 186230 h 80"/>
              <a:gd name="T30" fmla="*/ 74492 w 80"/>
              <a:gd name="T31" fmla="*/ 148984 h 80"/>
              <a:gd name="T32" fmla="*/ 148984 w 80"/>
              <a:gd name="T33" fmla="*/ 74492 h 80"/>
              <a:gd name="T34" fmla="*/ 186230 w 80"/>
              <a:gd name="T35" fmla="*/ 62077 h 80"/>
              <a:gd name="T36" fmla="*/ 297968 w 80"/>
              <a:gd name="T37" fmla="*/ 0 h 80"/>
              <a:gd name="T38" fmla="*/ 217269 w 80"/>
              <a:gd name="T39" fmla="*/ 68284 h 80"/>
              <a:gd name="T40" fmla="*/ 180023 w 80"/>
              <a:gd name="T41" fmla="*/ 80700 h 80"/>
              <a:gd name="T42" fmla="*/ 142777 w 80"/>
              <a:gd name="T43" fmla="*/ 99323 h 80"/>
              <a:gd name="T44" fmla="*/ 99323 w 80"/>
              <a:gd name="T45" fmla="*/ 142777 h 80"/>
              <a:gd name="T46" fmla="*/ 80700 w 80"/>
              <a:gd name="T47" fmla="*/ 180023 h 80"/>
              <a:gd name="T48" fmla="*/ 74492 w 80"/>
              <a:gd name="T49" fmla="*/ 217269 h 80"/>
              <a:gd name="T50" fmla="*/ 74492 w 80"/>
              <a:gd name="T51" fmla="*/ 279345 h 80"/>
              <a:gd name="T52" fmla="*/ 86907 w 80"/>
              <a:gd name="T53" fmla="*/ 316591 h 80"/>
              <a:gd name="T54" fmla="*/ 105530 w 80"/>
              <a:gd name="T55" fmla="*/ 353837 h 80"/>
              <a:gd name="T56" fmla="*/ 148984 w 80"/>
              <a:gd name="T57" fmla="*/ 397291 h 80"/>
              <a:gd name="T58" fmla="*/ 180023 w 80"/>
              <a:gd name="T59" fmla="*/ 409707 h 80"/>
              <a:gd name="T60" fmla="*/ 217269 w 80"/>
              <a:gd name="T61" fmla="*/ 422122 h 80"/>
              <a:gd name="T62" fmla="*/ 279345 w 80"/>
              <a:gd name="T63" fmla="*/ 422122 h 80"/>
              <a:gd name="T64" fmla="*/ 316591 w 80"/>
              <a:gd name="T65" fmla="*/ 409707 h 80"/>
              <a:gd name="T66" fmla="*/ 353837 w 80"/>
              <a:gd name="T67" fmla="*/ 397291 h 80"/>
              <a:gd name="T68" fmla="*/ 391084 w 80"/>
              <a:gd name="T69" fmla="*/ 353837 h 80"/>
              <a:gd name="T70" fmla="*/ 415914 w 80"/>
              <a:gd name="T71" fmla="*/ 316591 h 80"/>
              <a:gd name="T72" fmla="*/ 422122 w 80"/>
              <a:gd name="T73" fmla="*/ 279345 h 80"/>
              <a:gd name="T74" fmla="*/ 428330 w 80"/>
              <a:gd name="T75" fmla="*/ 217269 h 80"/>
              <a:gd name="T76" fmla="*/ 415914 w 80"/>
              <a:gd name="T77" fmla="*/ 180023 h 80"/>
              <a:gd name="T78" fmla="*/ 397291 w 80"/>
              <a:gd name="T79" fmla="*/ 142777 h 80"/>
              <a:gd name="T80" fmla="*/ 353837 w 80"/>
              <a:gd name="T81" fmla="*/ 99323 h 80"/>
              <a:gd name="T82" fmla="*/ 316591 w 80"/>
              <a:gd name="T83" fmla="*/ 80700 h 80"/>
              <a:gd name="T84" fmla="*/ 279345 w 80"/>
              <a:gd name="T85" fmla="*/ 68284 h 80"/>
              <a:gd name="T86" fmla="*/ 217269 w 80"/>
              <a:gd name="T87" fmla="*/ 335214 h 80"/>
              <a:gd name="T88" fmla="*/ 161400 w 80"/>
              <a:gd name="T89" fmla="*/ 248307 h 80"/>
              <a:gd name="T90" fmla="*/ 217269 w 80"/>
              <a:gd name="T91" fmla="*/ 167607 h 80"/>
              <a:gd name="T92" fmla="*/ 310384 w 80"/>
              <a:gd name="T93" fmla="*/ 186230 h 80"/>
              <a:gd name="T94" fmla="*/ 329007 w 80"/>
              <a:gd name="T95" fmla="*/ 285553 h 80"/>
              <a:gd name="T96" fmla="*/ 248307 w 80"/>
              <a:gd name="T97" fmla="*/ 341422 h 80"/>
              <a:gd name="T98" fmla="*/ 297968 w 80"/>
              <a:gd name="T99" fmla="*/ 297968 h 80"/>
              <a:gd name="T100" fmla="*/ 310384 w 80"/>
              <a:gd name="T101" fmla="*/ 223476 h 80"/>
              <a:gd name="T102" fmla="*/ 248307 w 80"/>
              <a:gd name="T103" fmla="*/ 180023 h 80"/>
              <a:gd name="T104" fmla="*/ 186230 w 80"/>
              <a:gd name="T105" fmla="*/ 223476 h 80"/>
              <a:gd name="T106" fmla="*/ 198646 w 80"/>
              <a:gd name="T107" fmla="*/ 297968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5267" y="4676775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部分核心功能展示</a:t>
            </a:r>
          </a:p>
        </p:txBody>
      </p:sp>
      <p:sp>
        <p:nvSpPr>
          <p:cNvPr id="45" name="矩形 44"/>
          <p:cNvSpPr/>
          <p:nvPr/>
        </p:nvSpPr>
        <p:spPr>
          <a:xfrm>
            <a:off x="37719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645418" y="46767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拓展功能</a:t>
            </a:r>
          </a:p>
        </p:txBody>
      </p:sp>
      <p:sp>
        <p:nvSpPr>
          <p:cNvPr id="47" name="矩形 46"/>
          <p:cNvSpPr/>
          <p:nvPr/>
        </p:nvSpPr>
        <p:spPr>
          <a:xfrm>
            <a:off x="6286500" y="5183188"/>
            <a:ext cx="2133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00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  <a:endParaRPr kumimoji="0" lang="zh-CN" altLang="en-US" sz="100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312" name="组合 49"/>
          <p:cNvGrpSpPr>
            <a:grpSpLocks/>
          </p:cNvGrpSpPr>
          <p:nvPr/>
        </p:nvGrpSpPr>
        <p:grpSpPr bwMode="auto">
          <a:xfrm>
            <a:off x="3552825" y="3629025"/>
            <a:ext cx="57150" cy="419100"/>
            <a:chOff x="4689762" y="3997435"/>
            <a:chExt cx="57150" cy="4191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3" name="组合 52"/>
          <p:cNvGrpSpPr>
            <a:grpSpLocks/>
          </p:cNvGrpSpPr>
          <p:nvPr/>
        </p:nvGrpSpPr>
        <p:grpSpPr bwMode="auto">
          <a:xfrm>
            <a:off x="6067425" y="3629025"/>
            <a:ext cx="57150" cy="419100"/>
            <a:chOff x="4689762" y="3997435"/>
            <a:chExt cx="57150" cy="4191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4" name="组合 55"/>
          <p:cNvGrpSpPr>
            <a:grpSpLocks/>
          </p:cNvGrpSpPr>
          <p:nvPr/>
        </p:nvGrpSpPr>
        <p:grpSpPr bwMode="auto">
          <a:xfrm>
            <a:off x="8582025" y="3629025"/>
            <a:ext cx="57150" cy="419100"/>
            <a:chOff x="4689762" y="3997435"/>
            <a:chExt cx="57150" cy="4191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272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5" name="组合 58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60" name="矩形 59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2318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8312150" y="1611313"/>
            <a:ext cx="281305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506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4341813" y="2617738"/>
            <a:ext cx="7662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功能介绍：增加减法运算</a:t>
            </a:r>
            <a:endParaRPr lang="en-US" altLang="zh-CN" dirty="0"/>
          </a:p>
          <a:p>
            <a:r>
              <a:rPr lang="zh-CN" altLang="en-US" dirty="0"/>
              <a:t>实现思路：重载“</a:t>
            </a:r>
            <a:r>
              <a:rPr lang="en-US" altLang="zh-CN" dirty="0"/>
              <a:t>-</a:t>
            </a:r>
            <a:r>
              <a:rPr lang="zh-CN" altLang="en-US" dirty="0"/>
              <a:t>”号</a:t>
            </a:r>
            <a:endParaRPr lang="en-US" altLang="zh-CN" dirty="0"/>
          </a:p>
          <a:p>
            <a:r>
              <a:rPr lang="en-US" altLang="zh-CN" dirty="0" err="1">
                <a:latin typeface="+mj-ea"/>
              </a:rPr>
              <a:t>func</a:t>
            </a:r>
            <a:r>
              <a:rPr lang="en-US" altLang="zh-CN" dirty="0">
                <a:latin typeface="+mj-ea"/>
              </a:rPr>
              <a:t> operator - (const </a:t>
            </a:r>
            <a:r>
              <a:rPr lang="en-US" altLang="zh-CN" dirty="0" err="1">
                <a:latin typeface="+mj-ea"/>
              </a:rPr>
              <a:t>func</a:t>
            </a:r>
            <a:r>
              <a:rPr lang="en-US" altLang="zh-CN" dirty="0">
                <a:latin typeface="+mj-ea"/>
              </a:rPr>
              <a:t>&amp; c1, const </a:t>
            </a:r>
            <a:r>
              <a:rPr lang="en-US" altLang="zh-CN" dirty="0" err="1">
                <a:latin typeface="+mj-ea"/>
              </a:rPr>
              <a:t>func</a:t>
            </a:r>
            <a:r>
              <a:rPr lang="en-US" altLang="zh-CN" dirty="0">
                <a:latin typeface="+mj-ea"/>
              </a:rPr>
              <a:t>&amp; c2</a:t>
            </a:r>
            <a:r>
              <a:rPr lang="zh-CN" altLang="en-US" dirty="0">
                <a:latin typeface="+mj-ea"/>
              </a:rPr>
              <a:t>）</a:t>
            </a:r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将两多项式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数组中对应位置系数相减后，存入</a:t>
            </a:r>
            <a:r>
              <a:rPr lang="en-US" altLang="zh-CN" dirty="0">
                <a:latin typeface="+mj-ea"/>
              </a:rPr>
              <a:t>result</a:t>
            </a:r>
            <a:r>
              <a:rPr lang="zh-CN" altLang="en-US" dirty="0">
                <a:latin typeface="+mj-ea"/>
              </a:rPr>
              <a:t>对应的</a:t>
            </a:r>
            <a:r>
              <a:rPr lang="en-US" altLang="zh-CN" dirty="0">
                <a:latin typeface="+mj-ea"/>
              </a:rPr>
              <a:t>double </a:t>
            </a:r>
            <a:r>
              <a:rPr lang="en-US" altLang="zh-CN" dirty="0" err="1">
                <a:latin typeface="+mj-ea"/>
              </a:rPr>
              <a:t>nums</a:t>
            </a:r>
            <a:r>
              <a:rPr lang="zh-CN" altLang="en-US" dirty="0">
                <a:latin typeface="+mj-ea"/>
              </a:rPr>
              <a:t>数组中，结果多项式的长度由两个加数的长度中较大的一个决定</a:t>
            </a:r>
            <a:endParaRPr lang="en-US" altLang="zh-CN" dirty="0">
              <a:latin typeface="+mj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CB9F64-F54E-46E2-B65C-CCC7A7AC7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03" y="4400901"/>
            <a:ext cx="5865125" cy="22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053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773302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增加求根功能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30418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193F22-4736-4990-B8A4-AFF8C89E255E}"/>
                  </a:ext>
                </a:extLst>
              </p:cNvPr>
              <p:cNvSpPr txBox="1"/>
              <p:nvPr/>
            </p:nvSpPr>
            <p:spPr>
              <a:xfrm>
                <a:off x="4341813" y="2288811"/>
                <a:ext cx="5177750" cy="314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功能介绍：能够对多项式方程</a:t>
                </a:r>
                <a:r>
                  <a:rPr lang="en-US" altLang="zh-CN" dirty="0"/>
                  <a:t>F(x)=0</a:t>
                </a:r>
                <a:r>
                  <a:rPr lang="zh-CN" altLang="en-US" dirty="0"/>
                  <a:t>进行求根</a:t>
                </a:r>
                <a:endParaRPr lang="en-US" altLang="zh-CN" dirty="0"/>
              </a:p>
              <a:p>
                <a:r>
                  <a:rPr lang="zh-CN" altLang="en-US" dirty="0"/>
                  <a:t>实现思路：</a:t>
                </a:r>
                <a:endParaRPr lang="en-US" altLang="zh-CN" dirty="0"/>
              </a:p>
              <a:p>
                <a:r>
                  <a:rPr lang="en-US" altLang="zh-CN" dirty="0"/>
                  <a:t>bool </a:t>
                </a:r>
                <a:r>
                  <a:rPr lang="en-US" altLang="zh-CN" dirty="0" err="1"/>
                  <a:t>get_root</a:t>
                </a:r>
                <a:r>
                  <a:rPr lang="en-US" altLang="zh-CN" dirty="0"/>
                  <a:t>()</a:t>
                </a:r>
              </a:p>
              <a:p>
                <a:r>
                  <a:rPr lang="zh-CN" altLang="en-US" dirty="0"/>
                  <a:t>采用牛顿迭代法</a:t>
                </a:r>
                <a:endParaRPr lang="en-US" altLang="zh-CN" dirty="0"/>
              </a:p>
              <a:p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50" dirty="0">
                    <a:latin typeface="Microsoft YaHei" charset="0"/>
                    <a:ea typeface="Microsoft YaHei" charset="0"/>
                  </a:rPr>
                  <a:t>0</a:t>
                </a:r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的根，选取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的初始近似解，过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切线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850" i="1" dirty="0">
                        <a:latin typeface="Cambria Math" panose="02040503050406030204" pitchFamily="18" charset="0"/>
                        <a:ea typeface="Microsoft YaHei" charset="0"/>
                      </a:rPr>
                      <m:t>𝑥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轴的交点横坐标为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的一次近似解，如此便可得到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850" i="1" dirty="0">
                        <a:latin typeface="Cambria Math" panose="02040503050406030204" pitchFamily="18" charset="0"/>
                        <a:ea typeface="Microsoft YaHei" charset="0"/>
                      </a:rPr>
                      <m:t>𝑛</m:t>
                    </m:r>
                    <m:r>
                      <a:rPr lang="en-US" altLang="zh-CN" sz="1850" i="1" dirty="0">
                        <a:latin typeface="Cambria Math" panose="02040503050406030204" pitchFamily="18" charset="0"/>
                        <a:ea typeface="Microsoft YaHei" charset="0"/>
                      </a:rPr>
                      <m:t>+</m:t>
                    </m:r>
                    <m:r>
                      <a:rPr lang="en-US" altLang="zh-CN" sz="1850" i="1" dirty="0">
                        <a:latin typeface="Cambria Math" panose="02040503050406030204" pitchFamily="18" charset="0"/>
                        <a:ea typeface="Microsoft YaHei" charset="0"/>
                      </a:rPr>
                      <m:t>1</m:t>
                    </m:r>
                  </m:oMath>
                </a14:m>
                <a:r>
                  <a:rPr lang="zh-CN" altLang="en-US" sz="1850" dirty="0">
                    <a:latin typeface="Microsoft YaHei" charset="0"/>
                    <a:ea typeface="Microsoft YaHei" charset="0"/>
                  </a:rPr>
                  <a:t>近似解。</a:t>
                </a:r>
                <a:endParaRPr lang="en-US" altLang="zh-CN" sz="1850" dirty="0">
                  <a:latin typeface="Microsoft YaHei" charset="0"/>
                  <a:ea typeface="Microsoft YaHei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193F22-4736-4990-B8A4-AFF8C89E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13" y="2288811"/>
                <a:ext cx="5177750" cy="3144130"/>
              </a:xfrm>
              <a:prstGeom prst="rect">
                <a:avLst/>
              </a:prstGeom>
              <a:blipFill>
                <a:blip r:embed="rId3"/>
                <a:stretch>
                  <a:fillRect l="-1059" t="-969" r="-5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498B20C-62FC-4DF9-B870-E6612F35B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563" y="2288811"/>
            <a:ext cx="2615287" cy="18823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B3A8A6-B665-48F6-A5CC-DBA6E7E1E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3" y="4781967"/>
            <a:ext cx="5911417" cy="182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8339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773302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增加求逆功能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43753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63B6A91-369F-4897-BF46-934E92AE7A5A}"/>
                  </a:ext>
                </a:extLst>
              </p:cNvPr>
              <p:cNvSpPr/>
              <p:nvPr/>
            </p:nvSpPr>
            <p:spPr>
              <a:xfrm>
                <a:off x="4665639" y="2341088"/>
                <a:ext cx="6972324" cy="3345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bool </a:t>
                </a:r>
                <a:r>
                  <a:rPr lang="en-US" altLang="zh-CN" dirty="0" err="1"/>
                  <a:t>get_reverse</a:t>
                </a:r>
                <a:r>
                  <a:rPr lang="en-US" altLang="zh-CN" dirty="0"/>
                  <a:t>(string name1, struct </a:t>
                </a:r>
                <a:r>
                  <a:rPr lang="en-US" altLang="zh-CN" dirty="0" err="1"/>
                  <a:t>func</a:t>
                </a:r>
                <a:r>
                  <a:rPr lang="en-US" altLang="zh-CN" dirty="0"/>
                  <a:t> &amp;temp);//</a:t>
                </a:r>
                <a:r>
                  <a:rPr lang="zh-CN" altLang="en-US" dirty="0"/>
                  <a:t>求逆元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当常数项为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时，多项式不存在逆元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依据如下公式：</a:t>
                </a:r>
                <a:endParaRPr lang="en-US" altLang="zh-CN" dirty="0"/>
              </a:p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dirty="0">
                    <a:latin typeface="+mn-lt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ar-AE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+mn-lt"/>
                  </a:rPr>
                  <a:t>若存在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ar-AE" dirty="0">
                    <a:latin typeface="+mn-lt"/>
                  </a:rPr>
                  <a:t>，</a:t>
                </a:r>
                <a:r>
                  <a:rPr lang="zh-CN" altLang="en-US" dirty="0">
                    <a:latin typeface="+mn-lt"/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AE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ar-AE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ar-AE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zh-CN" alt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zh-CN" altLang="ar-A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+mn-lt"/>
                  </a:rPr>
                  <a:t>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lt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lt"/>
                  </a:rPr>
                  <a:t>的逆元。</a:t>
                </a:r>
              </a:p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dirty="0">
                    <a:latin typeface="+mn-lt"/>
                  </a:rPr>
                  <a:t>通过比较系数可得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latin typeface="+mn-lt"/>
                  </a:rPr>
                  <a:t>，且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aseline="30000" dirty="0">
                  <a:latin typeface="+mn-lt"/>
                </a:endParaRPr>
              </a:p>
              <a:p>
                <a:pPr defTabSz="914400"/>
                <a:endParaRPr lang="ar-AE" altLang="zh-CN" baseline="30000" dirty="0">
                  <a:latin typeface="+mn-lt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63B6A91-369F-4897-BF46-934E92AE7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639" y="2341088"/>
                <a:ext cx="6972324" cy="3345724"/>
              </a:xfrm>
              <a:prstGeom prst="rect">
                <a:avLst/>
              </a:prstGeom>
              <a:blipFill>
                <a:blip r:embed="rId3"/>
                <a:stretch>
                  <a:fillRect l="-699" t="-911" b="-2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2084537B-C303-4432-9E0A-8AC40F7A8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27" y="5315923"/>
            <a:ext cx="6199148" cy="15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128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283051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3848100" cy="283051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6975" y="773302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增加除法功能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96038" y="1527175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76975" y="1593850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</a:t>
            </a:r>
          </a:p>
        </p:txBody>
      </p:sp>
      <p:grpSp>
        <p:nvGrpSpPr>
          <p:cNvPr id="19462" name="组合 6"/>
          <p:cNvGrpSpPr>
            <a:grpSpLocks/>
          </p:cNvGrpSpPr>
          <p:nvPr/>
        </p:nvGrpSpPr>
        <p:grpSpPr bwMode="auto">
          <a:xfrm>
            <a:off x="3549650" y="2830513"/>
            <a:ext cx="254000" cy="254000"/>
            <a:chOff x="6457496" y="4658798"/>
            <a:chExt cx="254000" cy="254000"/>
          </a:xfrm>
        </p:grpSpPr>
        <p:sp>
          <p:nvSpPr>
            <p:cNvPr id="8" name="矩形 7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5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03650" y="2830513"/>
            <a:ext cx="4141788" cy="304641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grpSp>
        <p:nvGrpSpPr>
          <p:cNvPr id="19464" name="组合 10"/>
          <p:cNvGrpSpPr>
            <a:grpSpLocks/>
          </p:cNvGrpSpPr>
          <p:nvPr/>
        </p:nvGrpSpPr>
        <p:grpSpPr bwMode="auto">
          <a:xfrm rot="10800000">
            <a:off x="3549650" y="2576513"/>
            <a:ext cx="254000" cy="254000"/>
            <a:chOff x="6457496" y="4658798"/>
            <a:chExt cx="254000" cy="254000"/>
          </a:xfrm>
        </p:grpSpPr>
        <p:sp>
          <p:nvSpPr>
            <p:cNvPr id="12" name="矩形 11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45438" y="5876925"/>
            <a:ext cx="1300162" cy="98107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830513"/>
            <a:ext cx="45688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7346950" y="5876925"/>
            <a:ext cx="601663" cy="45243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03700" y="3938588"/>
            <a:ext cx="503238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4638" y="4010025"/>
            <a:ext cx="2968625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Once time is wasted, life is wasted. Do one thing at a time, and do well.</a:t>
            </a:r>
          </a:p>
        </p:txBody>
      </p:sp>
      <p:pic>
        <p:nvPicPr>
          <p:cNvPr id="19471" name="图片 1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010025"/>
            <a:ext cx="27924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53486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2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拓展功能详解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8193F22-4736-4990-B8A4-AFF8C89E255E}"/>
              </a:ext>
            </a:extLst>
          </p:cNvPr>
          <p:cNvSpPr txBox="1"/>
          <p:nvPr/>
        </p:nvSpPr>
        <p:spPr>
          <a:xfrm>
            <a:off x="4282096" y="2160190"/>
            <a:ext cx="71965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 divide();//</a:t>
            </a:r>
            <a:r>
              <a:rPr lang="zh-CN" altLang="en-US" dirty="0"/>
              <a:t>进行多项式除法</a:t>
            </a:r>
            <a:endParaRPr lang="en-US" altLang="zh-CN" dirty="0"/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转化为求逆操作</a:t>
            </a:r>
            <a:endParaRPr lang="en-US" altLang="zh-CN" dirty="0"/>
          </a:p>
          <a:p>
            <a:r>
              <a:rPr lang="en-US" altLang="zh-CN" dirty="0"/>
              <a:t>Step1</a:t>
            </a:r>
            <a:r>
              <a:rPr lang="zh-CN" altLang="en-US" dirty="0"/>
              <a:t>：输入被除数</a:t>
            </a:r>
            <a:r>
              <a:rPr lang="en-US" altLang="zh-CN" dirty="0"/>
              <a:t>F</a:t>
            </a:r>
            <a:r>
              <a:rPr lang="zh-CN" altLang="en-US" dirty="0"/>
              <a:t>，除数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Step2</a:t>
            </a:r>
            <a:r>
              <a:rPr lang="zh-CN" altLang="en-US" dirty="0"/>
              <a:t>：若被除数最高次项系数小于除数最高次项系数，则商为</a:t>
            </a:r>
            <a:r>
              <a:rPr lang="en-US" altLang="zh-CN" dirty="0"/>
              <a:t>0</a:t>
            </a:r>
            <a:r>
              <a:rPr lang="zh-CN" altLang="en-US" dirty="0"/>
              <a:t>，余数为</a:t>
            </a:r>
            <a:r>
              <a:rPr lang="en-US" altLang="zh-CN" dirty="0"/>
              <a:t>F</a:t>
            </a:r>
          </a:p>
          <a:p>
            <a:r>
              <a:rPr lang="zh-CN" altLang="en-US" dirty="0"/>
              <a:t>否则</a:t>
            </a:r>
            <a:endParaRPr lang="en-US" altLang="zh-CN" dirty="0"/>
          </a:p>
          <a:p>
            <a:r>
              <a:rPr lang="en-US" altLang="zh-CN" dirty="0"/>
              <a:t>Step3</a:t>
            </a:r>
            <a:r>
              <a:rPr lang="zh-CN" altLang="en-US" dirty="0"/>
              <a:t>：对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进行系数反转，分别得</a:t>
            </a:r>
            <a:r>
              <a:rPr lang="en-US" altLang="zh-CN" dirty="0" err="1"/>
              <a:t>revF</a:t>
            </a:r>
            <a:r>
              <a:rPr lang="zh-CN" altLang="en-US" dirty="0"/>
              <a:t>，</a:t>
            </a:r>
            <a:r>
              <a:rPr lang="en-US" altLang="zh-CN" dirty="0" err="1"/>
              <a:t>revG</a:t>
            </a:r>
            <a:endParaRPr lang="en-US" altLang="zh-CN" dirty="0"/>
          </a:p>
          <a:p>
            <a:r>
              <a:rPr lang="en-US" altLang="zh-CN" dirty="0"/>
              <a:t>Step4</a:t>
            </a:r>
            <a:r>
              <a:rPr lang="zh-CN" altLang="en-US" dirty="0"/>
              <a:t>：求出</a:t>
            </a:r>
            <a:r>
              <a:rPr lang="en-US" altLang="zh-CN" dirty="0" err="1"/>
              <a:t>revG</a:t>
            </a:r>
            <a:r>
              <a:rPr lang="zh-CN" altLang="en-US" dirty="0"/>
              <a:t>的逆</a:t>
            </a:r>
            <a:r>
              <a:rPr lang="en-US" altLang="zh-CN" dirty="0" err="1"/>
              <a:t>revGr</a:t>
            </a:r>
            <a:r>
              <a:rPr lang="zh-CN" altLang="en-US" dirty="0"/>
              <a:t>（</a:t>
            </a:r>
            <a:r>
              <a:rPr lang="en-US" altLang="zh-CN" dirty="0"/>
              <a:t>mod(F</a:t>
            </a:r>
            <a:r>
              <a:rPr lang="zh-CN" altLang="en-US" dirty="0"/>
              <a:t>最高次项系数</a:t>
            </a:r>
            <a:r>
              <a:rPr lang="en-US" altLang="zh-CN" dirty="0"/>
              <a:t>-G</a:t>
            </a:r>
            <a:r>
              <a:rPr lang="zh-CN" altLang="en-US" dirty="0"/>
              <a:t>最高次项系数</a:t>
            </a:r>
            <a:r>
              <a:rPr lang="en-US" altLang="zh-CN" dirty="0"/>
              <a:t>+1)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Step5</a:t>
            </a:r>
            <a:r>
              <a:rPr lang="zh-CN" altLang="en-US" dirty="0"/>
              <a:t>：则商的逆</a:t>
            </a:r>
            <a:r>
              <a:rPr lang="en-US" altLang="zh-CN" dirty="0" err="1"/>
              <a:t>revQ</a:t>
            </a:r>
            <a:r>
              <a:rPr lang="en-US" altLang="zh-CN" dirty="0"/>
              <a:t>=(</a:t>
            </a:r>
            <a:r>
              <a:rPr lang="en-US" altLang="zh-CN" dirty="0" err="1"/>
              <a:t>revF</a:t>
            </a:r>
            <a:r>
              <a:rPr lang="en-US" altLang="zh-CN" dirty="0"/>
              <a:t>*</a:t>
            </a:r>
            <a:r>
              <a:rPr lang="en-US" altLang="zh-CN" dirty="0" err="1"/>
              <a:t>revGr</a:t>
            </a:r>
            <a:r>
              <a:rPr lang="en-US" altLang="zh-CN" dirty="0"/>
              <a:t>)mod(F</a:t>
            </a:r>
            <a:r>
              <a:rPr lang="zh-CN" altLang="en-US" dirty="0"/>
              <a:t>最高次项系数</a:t>
            </a:r>
            <a:r>
              <a:rPr lang="en-US" altLang="zh-CN" dirty="0"/>
              <a:t>-G</a:t>
            </a:r>
            <a:r>
              <a:rPr lang="zh-CN" altLang="en-US" dirty="0"/>
              <a:t>最高次项系数</a:t>
            </a:r>
            <a:r>
              <a:rPr lang="en-US" altLang="zh-CN" dirty="0"/>
              <a:t>+1)</a:t>
            </a:r>
          </a:p>
          <a:p>
            <a:r>
              <a:rPr lang="en-US" altLang="zh-CN" dirty="0"/>
              <a:t>Step6</a:t>
            </a:r>
            <a:r>
              <a:rPr lang="zh-CN" altLang="en-US" dirty="0"/>
              <a:t>：余数</a:t>
            </a:r>
            <a:r>
              <a:rPr lang="en-US" altLang="zh-CN" dirty="0"/>
              <a:t>D=F-G</a:t>
            </a:r>
            <a:r>
              <a:rPr lang="zh-CN" altLang="en-US" dirty="0"/>
              <a:t>*</a:t>
            </a:r>
            <a:r>
              <a:rPr lang="en-US" altLang="zh-CN" dirty="0"/>
              <a:t>Q</a:t>
            </a:r>
          </a:p>
          <a:p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4B9A74-0CD2-4D58-9131-6123B8841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8846" r="-4050"/>
          <a:stretch/>
        </p:blipFill>
        <p:spPr>
          <a:xfrm>
            <a:off x="4282096" y="5777823"/>
            <a:ext cx="8074038" cy="10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098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xfrm>
            <a:off x="0" y="-19050"/>
            <a:ext cx="12192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72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01938" y="1800225"/>
            <a:ext cx="6588125" cy="2216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dist"/>
            <a:r>
              <a:rPr kumimoji="0" lang="en-US" altLang="zh-CN" sz="115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kumimoji="0" lang="en-US" altLang="zh-CN" sz="13800">
                <a:solidFill>
                  <a:srgbClr val="FFE401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en-US" altLang="zh-CN" sz="96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7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endParaRPr kumimoji="0" lang="zh-CN" altLang="en-US" sz="72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33797" name="组合 13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15" name="矩形 14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3380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066800" y="1611313"/>
            <a:ext cx="36576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467600" y="4206875"/>
            <a:ext cx="36576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66800" y="1733550"/>
            <a:ext cx="11430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982200" y="4079875"/>
            <a:ext cx="11430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862723" y="5265046"/>
            <a:ext cx="27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3317" name="Freeform 92"/>
          <p:cNvSpPr>
            <a:spLocks noEditPoints="1"/>
          </p:cNvSpPr>
          <p:nvPr/>
        </p:nvSpPr>
        <p:spPr bwMode="auto">
          <a:xfrm>
            <a:off x="5649913" y="1838325"/>
            <a:ext cx="892175" cy="890588"/>
          </a:xfrm>
          <a:custGeom>
            <a:avLst/>
            <a:gdLst>
              <a:gd name="T0" fmla="*/ 557295 w 80"/>
              <a:gd name="T1" fmla="*/ 111459 h 80"/>
              <a:gd name="T2" fmla="*/ 635316 w 80"/>
              <a:gd name="T3" fmla="*/ 133751 h 80"/>
              <a:gd name="T4" fmla="*/ 757921 w 80"/>
              <a:gd name="T5" fmla="*/ 267502 h 80"/>
              <a:gd name="T6" fmla="*/ 791359 w 80"/>
              <a:gd name="T7" fmla="*/ 334377 h 80"/>
              <a:gd name="T8" fmla="*/ 891672 w 80"/>
              <a:gd name="T9" fmla="*/ 535003 h 80"/>
              <a:gd name="T10" fmla="*/ 769067 w 80"/>
              <a:gd name="T11" fmla="*/ 579587 h 80"/>
              <a:gd name="T12" fmla="*/ 824797 w 80"/>
              <a:gd name="T13" fmla="*/ 702192 h 80"/>
              <a:gd name="T14" fmla="*/ 601879 w 80"/>
              <a:gd name="T15" fmla="*/ 757921 h 80"/>
              <a:gd name="T16" fmla="*/ 535003 w 80"/>
              <a:gd name="T17" fmla="*/ 791359 h 80"/>
              <a:gd name="T18" fmla="*/ 356669 w 80"/>
              <a:gd name="T19" fmla="*/ 791359 h 80"/>
              <a:gd name="T20" fmla="*/ 289793 w 80"/>
              <a:gd name="T21" fmla="*/ 757921 h 80"/>
              <a:gd name="T22" fmla="*/ 66875 w 80"/>
              <a:gd name="T23" fmla="*/ 702192 h 80"/>
              <a:gd name="T24" fmla="*/ 122605 w 80"/>
              <a:gd name="T25" fmla="*/ 579587 h 80"/>
              <a:gd name="T26" fmla="*/ 0 w 80"/>
              <a:gd name="T27" fmla="*/ 535003 h 80"/>
              <a:gd name="T28" fmla="*/ 111459 w 80"/>
              <a:gd name="T29" fmla="*/ 334377 h 80"/>
              <a:gd name="T30" fmla="*/ 133751 w 80"/>
              <a:gd name="T31" fmla="*/ 267502 h 80"/>
              <a:gd name="T32" fmla="*/ 267502 w 80"/>
              <a:gd name="T33" fmla="*/ 133751 h 80"/>
              <a:gd name="T34" fmla="*/ 334377 w 80"/>
              <a:gd name="T35" fmla="*/ 111459 h 80"/>
              <a:gd name="T36" fmla="*/ 535003 w 80"/>
              <a:gd name="T37" fmla="*/ 0 h 80"/>
              <a:gd name="T38" fmla="*/ 390107 w 80"/>
              <a:gd name="T39" fmla="*/ 122605 h 80"/>
              <a:gd name="T40" fmla="*/ 323231 w 80"/>
              <a:gd name="T41" fmla="*/ 144897 h 80"/>
              <a:gd name="T42" fmla="*/ 256356 w 80"/>
              <a:gd name="T43" fmla="*/ 178334 h 80"/>
              <a:gd name="T44" fmla="*/ 178334 w 80"/>
              <a:gd name="T45" fmla="*/ 256356 h 80"/>
              <a:gd name="T46" fmla="*/ 144897 w 80"/>
              <a:gd name="T47" fmla="*/ 323231 h 80"/>
              <a:gd name="T48" fmla="*/ 133751 w 80"/>
              <a:gd name="T49" fmla="*/ 390107 h 80"/>
              <a:gd name="T50" fmla="*/ 133751 w 80"/>
              <a:gd name="T51" fmla="*/ 501566 h 80"/>
              <a:gd name="T52" fmla="*/ 156043 w 80"/>
              <a:gd name="T53" fmla="*/ 568441 h 80"/>
              <a:gd name="T54" fmla="*/ 189480 w 80"/>
              <a:gd name="T55" fmla="*/ 635316 h 80"/>
              <a:gd name="T56" fmla="*/ 267502 w 80"/>
              <a:gd name="T57" fmla="*/ 713338 h 80"/>
              <a:gd name="T58" fmla="*/ 323231 w 80"/>
              <a:gd name="T59" fmla="*/ 735629 h 80"/>
              <a:gd name="T60" fmla="*/ 390107 w 80"/>
              <a:gd name="T61" fmla="*/ 757921 h 80"/>
              <a:gd name="T62" fmla="*/ 501566 w 80"/>
              <a:gd name="T63" fmla="*/ 757921 h 80"/>
              <a:gd name="T64" fmla="*/ 568441 w 80"/>
              <a:gd name="T65" fmla="*/ 735629 h 80"/>
              <a:gd name="T66" fmla="*/ 635316 w 80"/>
              <a:gd name="T67" fmla="*/ 713338 h 80"/>
              <a:gd name="T68" fmla="*/ 702192 w 80"/>
              <a:gd name="T69" fmla="*/ 635316 h 80"/>
              <a:gd name="T70" fmla="*/ 746775 w 80"/>
              <a:gd name="T71" fmla="*/ 568441 h 80"/>
              <a:gd name="T72" fmla="*/ 757921 w 80"/>
              <a:gd name="T73" fmla="*/ 501566 h 80"/>
              <a:gd name="T74" fmla="*/ 769067 w 80"/>
              <a:gd name="T75" fmla="*/ 390107 h 80"/>
              <a:gd name="T76" fmla="*/ 746775 w 80"/>
              <a:gd name="T77" fmla="*/ 323231 h 80"/>
              <a:gd name="T78" fmla="*/ 713338 w 80"/>
              <a:gd name="T79" fmla="*/ 256356 h 80"/>
              <a:gd name="T80" fmla="*/ 635316 w 80"/>
              <a:gd name="T81" fmla="*/ 178334 h 80"/>
              <a:gd name="T82" fmla="*/ 568441 w 80"/>
              <a:gd name="T83" fmla="*/ 144897 h 80"/>
              <a:gd name="T84" fmla="*/ 501566 w 80"/>
              <a:gd name="T85" fmla="*/ 122605 h 80"/>
              <a:gd name="T86" fmla="*/ 390107 w 80"/>
              <a:gd name="T87" fmla="*/ 601879 h 80"/>
              <a:gd name="T88" fmla="*/ 289793 w 80"/>
              <a:gd name="T89" fmla="*/ 445836 h 80"/>
              <a:gd name="T90" fmla="*/ 390107 w 80"/>
              <a:gd name="T91" fmla="*/ 300939 h 80"/>
              <a:gd name="T92" fmla="*/ 557295 w 80"/>
              <a:gd name="T93" fmla="*/ 334377 h 80"/>
              <a:gd name="T94" fmla="*/ 590733 w 80"/>
              <a:gd name="T95" fmla="*/ 512711 h 80"/>
              <a:gd name="T96" fmla="*/ 445836 w 80"/>
              <a:gd name="T97" fmla="*/ 613025 h 80"/>
              <a:gd name="T98" fmla="*/ 535003 w 80"/>
              <a:gd name="T99" fmla="*/ 535003 h 80"/>
              <a:gd name="T100" fmla="*/ 557295 w 80"/>
              <a:gd name="T101" fmla="*/ 401252 h 80"/>
              <a:gd name="T102" fmla="*/ 445836 w 80"/>
              <a:gd name="T103" fmla="*/ 323231 h 80"/>
              <a:gd name="T104" fmla="*/ 334377 w 80"/>
              <a:gd name="T105" fmla="*/ 401252 h 80"/>
              <a:gd name="T106" fmla="*/ 356669 w 80"/>
              <a:gd name="T107" fmla="*/ 535003 h 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0" h="80">
                <a:moveTo>
                  <a:pt x="48" y="0"/>
                </a:moveTo>
                <a:cubicBezTo>
                  <a:pt x="48" y="9"/>
                  <a:pt x="48" y="9"/>
                  <a:pt x="48" y="9"/>
                </a:cubicBezTo>
                <a:cubicBezTo>
                  <a:pt x="49" y="9"/>
                  <a:pt x="50" y="9"/>
                  <a:pt x="50" y="10"/>
                </a:cubicBezTo>
                <a:cubicBezTo>
                  <a:pt x="51" y="10"/>
                  <a:pt x="52" y="10"/>
                  <a:pt x="53" y="10"/>
                </a:cubicBezTo>
                <a:cubicBezTo>
                  <a:pt x="53" y="11"/>
                  <a:pt x="54" y="11"/>
                  <a:pt x="55" y="11"/>
                </a:cubicBezTo>
                <a:cubicBezTo>
                  <a:pt x="55" y="12"/>
                  <a:pt x="56" y="12"/>
                  <a:pt x="57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74" y="18"/>
                  <a:pt x="74" y="18"/>
                  <a:pt x="74" y="1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5"/>
                  <a:pt x="69" y="25"/>
                  <a:pt x="69" y="26"/>
                </a:cubicBezTo>
                <a:cubicBezTo>
                  <a:pt x="69" y="26"/>
                  <a:pt x="70" y="27"/>
                  <a:pt x="70" y="28"/>
                </a:cubicBezTo>
                <a:cubicBezTo>
                  <a:pt x="70" y="29"/>
                  <a:pt x="70" y="29"/>
                  <a:pt x="71" y="30"/>
                </a:cubicBezTo>
                <a:cubicBezTo>
                  <a:pt x="71" y="31"/>
                  <a:pt x="71" y="31"/>
                  <a:pt x="7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9"/>
                  <a:pt x="71" y="50"/>
                  <a:pt x="70" y="50"/>
                </a:cubicBezTo>
                <a:cubicBezTo>
                  <a:pt x="70" y="51"/>
                  <a:pt x="70" y="52"/>
                  <a:pt x="69" y="52"/>
                </a:cubicBezTo>
                <a:cubicBezTo>
                  <a:pt x="69" y="53"/>
                  <a:pt x="69" y="54"/>
                  <a:pt x="69" y="54"/>
                </a:cubicBezTo>
                <a:cubicBezTo>
                  <a:pt x="68" y="55"/>
                  <a:pt x="68" y="56"/>
                  <a:pt x="68" y="56"/>
                </a:cubicBezTo>
                <a:cubicBezTo>
                  <a:pt x="74" y="63"/>
                  <a:pt x="74" y="63"/>
                  <a:pt x="74" y="63"/>
                </a:cubicBezTo>
                <a:cubicBezTo>
                  <a:pt x="63" y="74"/>
                  <a:pt x="63" y="74"/>
                  <a:pt x="63" y="74"/>
                </a:cubicBezTo>
                <a:cubicBezTo>
                  <a:pt x="56" y="67"/>
                  <a:pt x="56" y="67"/>
                  <a:pt x="56" y="67"/>
                </a:cubicBezTo>
                <a:cubicBezTo>
                  <a:pt x="55" y="68"/>
                  <a:pt x="55" y="68"/>
                  <a:pt x="54" y="68"/>
                </a:cubicBezTo>
                <a:cubicBezTo>
                  <a:pt x="54" y="69"/>
                  <a:pt x="53" y="69"/>
                  <a:pt x="52" y="69"/>
                </a:cubicBezTo>
                <a:cubicBezTo>
                  <a:pt x="52" y="70"/>
                  <a:pt x="51" y="70"/>
                  <a:pt x="50" y="70"/>
                </a:cubicBezTo>
                <a:cubicBezTo>
                  <a:pt x="49" y="70"/>
                  <a:pt x="49" y="71"/>
                  <a:pt x="48" y="71"/>
                </a:cubicBezTo>
                <a:cubicBezTo>
                  <a:pt x="48" y="80"/>
                  <a:pt x="48" y="80"/>
                  <a:pt x="48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0"/>
                  <a:pt x="30" y="70"/>
                </a:cubicBezTo>
                <a:cubicBezTo>
                  <a:pt x="29" y="70"/>
                  <a:pt x="29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8"/>
                  <a:pt x="25" y="68"/>
                  <a:pt x="24" y="67"/>
                </a:cubicBezTo>
                <a:cubicBezTo>
                  <a:pt x="17" y="74"/>
                  <a:pt x="17" y="74"/>
                  <a:pt x="17" y="74"/>
                </a:cubicBezTo>
                <a:cubicBezTo>
                  <a:pt x="6" y="63"/>
                  <a:pt x="6" y="63"/>
                  <a:pt x="6" y="6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5"/>
                  <a:pt x="12" y="54"/>
                </a:cubicBezTo>
                <a:cubicBezTo>
                  <a:pt x="11" y="54"/>
                  <a:pt x="11" y="53"/>
                  <a:pt x="11" y="52"/>
                </a:cubicBezTo>
                <a:cubicBezTo>
                  <a:pt x="11" y="52"/>
                  <a:pt x="10" y="51"/>
                  <a:pt x="10" y="50"/>
                </a:cubicBezTo>
                <a:cubicBezTo>
                  <a:pt x="10" y="50"/>
                  <a:pt x="10" y="49"/>
                  <a:pt x="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2"/>
                  <a:pt x="0" y="32"/>
                  <a:pt x="0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10" y="30"/>
                </a:cubicBezTo>
                <a:cubicBezTo>
                  <a:pt x="10" y="29"/>
                  <a:pt x="10" y="29"/>
                  <a:pt x="11" y="28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6" y="11"/>
                </a:cubicBezTo>
                <a:cubicBezTo>
                  <a:pt x="26" y="11"/>
                  <a:pt x="27" y="11"/>
                  <a:pt x="28" y="10"/>
                </a:cubicBezTo>
                <a:cubicBezTo>
                  <a:pt x="28" y="10"/>
                  <a:pt x="29" y="10"/>
                  <a:pt x="30" y="10"/>
                </a:cubicBezTo>
                <a:cubicBezTo>
                  <a:pt x="31" y="9"/>
                  <a:pt x="31" y="9"/>
                  <a:pt x="32" y="9"/>
                </a:cubicBezTo>
                <a:cubicBezTo>
                  <a:pt x="32" y="0"/>
                  <a:pt x="32" y="0"/>
                  <a:pt x="32" y="0"/>
                </a:cubicBezTo>
                <a:lnTo>
                  <a:pt x="48" y="0"/>
                </a:lnTo>
                <a:close/>
                <a:moveTo>
                  <a:pt x="45" y="4"/>
                </a:moveTo>
                <a:cubicBezTo>
                  <a:pt x="35" y="4"/>
                  <a:pt x="35" y="4"/>
                  <a:pt x="35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1" y="13"/>
                </a:cubicBezTo>
                <a:cubicBezTo>
                  <a:pt x="30" y="13"/>
                  <a:pt x="30" y="13"/>
                  <a:pt x="29" y="13"/>
                </a:cubicBezTo>
                <a:cubicBezTo>
                  <a:pt x="28" y="14"/>
                  <a:pt x="28" y="14"/>
                  <a:pt x="27" y="14"/>
                </a:cubicBezTo>
                <a:cubicBezTo>
                  <a:pt x="26" y="14"/>
                  <a:pt x="26" y="15"/>
                  <a:pt x="25" y="15"/>
                </a:cubicBezTo>
                <a:cubicBezTo>
                  <a:pt x="23" y="16"/>
                  <a:pt x="23" y="16"/>
                  <a:pt x="23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6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2" y="32"/>
                  <a:pt x="12" y="32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45"/>
                  <a:pt x="3" y="45"/>
                  <a:pt x="3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50"/>
                  <a:pt x="13" y="51"/>
                  <a:pt x="14" y="51"/>
                </a:cubicBezTo>
                <a:cubicBezTo>
                  <a:pt x="14" y="52"/>
                  <a:pt x="14" y="52"/>
                  <a:pt x="15" y="53"/>
                </a:cubicBezTo>
                <a:cubicBezTo>
                  <a:pt x="15" y="53"/>
                  <a:pt x="15" y="54"/>
                  <a:pt x="16" y="55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11" y="63"/>
                  <a:pt x="11" y="63"/>
                </a:cubicBezTo>
                <a:cubicBezTo>
                  <a:pt x="17" y="70"/>
                  <a:pt x="17" y="70"/>
                  <a:pt x="17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7" y="65"/>
                  <a:pt x="27" y="66"/>
                </a:cubicBezTo>
                <a:cubicBezTo>
                  <a:pt x="28" y="66"/>
                  <a:pt x="29" y="66"/>
                  <a:pt x="29" y="66"/>
                </a:cubicBezTo>
                <a:cubicBezTo>
                  <a:pt x="30" y="67"/>
                  <a:pt x="31" y="67"/>
                  <a:pt x="31" y="67"/>
                </a:cubicBezTo>
                <a:cubicBezTo>
                  <a:pt x="32" y="67"/>
                  <a:pt x="32" y="67"/>
                  <a:pt x="33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7"/>
                  <a:pt x="35" y="77"/>
                  <a:pt x="35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68"/>
                  <a:pt x="45" y="68"/>
                  <a:pt x="45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49" y="67"/>
                </a:cubicBezTo>
                <a:cubicBezTo>
                  <a:pt x="50" y="67"/>
                  <a:pt x="50" y="67"/>
                  <a:pt x="51" y="66"/>
                </a:cubicBezTo>
                <a:cubicBezTo>
                  <a:pt x="52" y="66"/>
                  <a:pt x="52" y="66"/>
                  <a:pt x="53" y="66"/>
                </a:cubicBezTo>
                <a:cubicBezTo>
                  <a:pt x="53" y="65"/>
                  <a:pt x="54" y="65"/>
                  <a:pt x="54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63" y="70"/>
                  <a:pt x="63" y="70"/>
                  <a:pt x="63" y="70"/>
                </a:cubicBezTo>
                <a:cubicBezTo>
                  <a:pt x="70" y="63"/>
                  <a:pt x="70" y="63"/>
                  <a:pt x="70" y="63"/>
                </a:cubicBezTo>
                <a:cubicBezTo>
                  <a:pt x="63" y="57"/>
                  <a:pt x="63" y="57"/>
                  <a:pt x="63" y="57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3"/>
                  <a:pt x="66" y="53"/>
                </a:cubicBezTo>
                <a:cubicBezTo>
                  <a:pt x="66" y="52"/>
                  <a:pt x="66" y="52"/>
                  <a:pt x="67" y="51"/>
                </a:cubicBezTo>
                <a:cubicBezTo>
                  <a:pt x="67" y="51"/>
                  <a:pt x="67" y="50"/>
                  <a:pt x="67" y="49"/>
                </a:cubicBezTo>
                <a:cubicBezTo>
                  <a:pt x="67" y="49"/>
                  <a:pt x="68" y="48"/>
                  <a:pt x="68" y="47"/>
                </a:cubicBezTo>
                <a:cubicBezTo>
                  <a:pt x="68" y="45"/>
                  <a:pt x="68" y="45"/>
                  <a:pt x="68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5"/>
                  <a:pt x="77" y="35"/>
                  <a:pt x="77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2"/>
                  <a:pt x="68" y="32"/>
                  <a:pt x="68" y="31"/>
                </a:cubicBezTo>
                <a:cubicBezTo>
                  <a:pt x="67" y="30"/>
                  <a:pt x="67" y="30"/>
                  <a:pt x="67" y="29"/>
                </a:cubicBezTo>
                <a:cubicBezTo>
                  <a:pt x="67" y="28"/>
                  <a:pt x="66" y="28"/>
                  <a:pt x="66" y="27"/>
                </a:cubicBezTo>
                <a:cubicBezTo>
                  <a:pt x="66" y="27"/>
                  <a:pt x="65" y="26"/>
                  <a:pt x="65" y="25"/>
                </a:cubicBezTo>
                <a:cubicBezTo>
                  <a:pt x="64" y="23"/>
                  <a:pt x="64" y="23"/>
                  <a:pt x="64" y="23"/>
                </a:cubicBezTo>
                <a:cubicBezTo>
                  <a:pt x="70" y="18"/>
                  <a:pt x="70" y="18"/>
                  <a:pt x="70" y="18"/>
                </a:cubicBezTo>
                <a:cubicBezTo>
                  <a:pt x="63" y="11"/>
                  <a:pt x="63" y="11"/>
                  <a:pt x="63" y="11"/>
                </a:cubicBezTo>
                <a:cubicBezTo>
                  <a:pt x="57" y="16"/>
                  <a:pt x="57" y="16"/>
                  <a:pt x="57" y="16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5"/>
                  <a:pt x="54" y="14"/>
                  <a:pt x="53" y="14"/>
                </a:cubicBezTo>
                <a:cubicBezTo>
                  <a:pt x="53" y="14"/>
                  <a:pt x="52" y="14"/>
                  <a:pt x="51" y="13"/>
                </a:cubicBezTo>
                <a:cubicBezTo>
                  <a:pt x="51" y="13"/>
                  <a:pt x="50" y="13"/>
                  <a:pt x="49" y="13"/>
                </a:cubicBezTo>
                <a:cubicBezTo>
                  <a:pt x="49" y="12"/>
                  <a:pt x="48" y="12"/>
                  <a:pt x="47" y="12"/>
                </a:cubicBezTo>
                <a:cubicBezTo>
                  <a:pt x="45" y="11"/>
                  <a:pt x="45" y="11"/>
                  <a:pt x="45" y="11"/>
                </a:cubicBezTo>
                <a:lnTo>
                  <a:pt x="45" y="4"/>
                </a:lnTo>
                <a:close/>
                <a:moveTo>
                  <a:pt x="40" y="55"/>
                </a:moveTo>
                <a:cubicBezTo>
                  <a:pt x="38" y="55"/>
                  <a:pt x="36" y="54"/>
                  <a:pt x="35" y="54"/>
                </a:cubicBezTo>
                <a:cubicBezTo>
                  <a:pt x="33" y="53"/>
                  <a:pt x="31" y="52"/>
                  <a:pt x="30" y="50"/>
                </a:cubicBezTo>
                <a:cubicBezTo>
                  <a:pt x="29" y="49"/>
                  <a:pt x="28" y="48"/>
                  <a:pt x="27" y="46"/>
                </a:cubicBezTo>
                <a:cubicBezTo>
                  <a:pt x="26" y="44"/>
                  <a:pt x="26" y="42"/>
                  <a:pt x="26" y="40"/>
                </a:cubicBezTo>
                <a:cubicBezTo>
                  <a:pt x="26" y="38"/>
                  <a:pt x="26" y="36"/>
                  <a:pt x="27" y="35"/>
                </a:cubicBezTo>
                <a:cubicBezTo>
                  <a:pt x="28" y="33"/>
                  <a:pt x="29" y="31"/>
                  <a:pt x="30" y="30"/>
                </a:cubicBezTo>
                <a:cubicBezTo>
                  <a:pt x="31" y="29"/>
                  <a:pt x="33" y="28"/>
                  <a:pt x="35" y="27"/>
                </a:cubicBezTo>
                <a:cubicBezTo>
                  <a:pt x="36" y="26"/>
                  <a:pt x="38" y="26"/>
                  <a:pt x="40" y="26"/>
                </a:cubicBezTo>
                <a:cubicBezTo>
                  <a:pt x="42" y="26"/>
                  <a:pt x="44" y="26"/>
                  <a:pt x="46" y="27"/>
                </a:cubicBezTo>
                <a:cubicBezTo>
                  <a:pt x="48" y="28"/>
                  <a:pt x="49" y="29"/>
                  <a:pt x="50" y="30"/>
                </a:cubicBezTo>
                <a:cubicBezTo>
                  <a:pt x="52" y="31"/>
                  <a:pt x="53" y="33"/>
                  <a:pt x="53" y="35"/>
                </a:cubicBezTo>
                <a:cubicBezTo>
                  <a:pt x="54" y="36"/>
                  <a:pt x="55" y="38"/>
                  <a:pt x="55" y="40"/>
                </a:cubicBezTo>
                <a:cubicBezTo>
                  <a:pt x="55" y="42"/>
                  <a:pt x="54" y="44"/>
                  <a:pt x="53" y="46"/>
                </a:cubicBezTo>
                <a:cubicBezTo>
                  <a:pt x="53" y="48"/>
                  <a:pt x="52" y="49"/>
                  <a:pt x="50" y="50"/>
                </a:cubicBezTo>
                <a:cubicBezTo>
                  <a:pt x="49" y="52"/>
                  <a:pt x="48" y="53"/>
                  <a:pt x="46" y="54"/>
                </a:cubicBezTo>
                <a:cubicBezTo>
                  <a:pt x="44" y="54"/>
                  <a:pt x="42" y="55"/>
                  <a:pt x="40" y="55"/>
                </a:cubicBezTo>
                <a:close/>
                <a:moveTo>
                  <a:pt x="40" y="52"/>
                </a:moveTo>
                <a:cubicBezTo>
                  <a:pt x="42" y="52"/>
                  <a:pt x="43" y="51"/>
                  <a:pt x="44" y="51"/>
                </a:cubicBezTo>
                <a:cubicBezTo>
                  <a:pt x="46" y="50"/>
                  <a:pt x="47" y="49"/>
                  <a:pt x="48" y="48"/>
                </a:cubicBezTo>
                <a:cubicBezTo>
                  <a:pt x="49" y="47"/>
                  <a:pt x="50" y="46"/>
                  <a:pt x="50" y="45"/>
                </a:cubicBezTo>
                <a:cubicBezTo>
                  <a:pt x="51" y="43"/>
                  <a:pt x="51" y="42"/>
                  <a:pt x="51" y="40"/>
                </a:cubicBezTo>
                <a:cubicBezTo>
                  <a:pt x="51" y="39"/>
                  <a:pt x="51" y="37"/>
                  <a:pt x="50" y="36"/>
                </a:cubicBezTo>
                <a:cubicBezTo>
                  <a:pt x="50" y="35"/>
                  <a:pt x="49" y="33"/>
                  <a:pt x="48" y="32"/>
                </a:cubicBezTo>
                <a:cubicBezTo>
                  <a:pt x="47" y="31"/>
                  <a:pt x="46" y="31"/>
                  <a:pt x="44" y="30"/>
                </a:cubicBezTo>
                <a:cubicBezTo>
                  <a:pt x="43" y="29"/>
                  <a:pt x="42" y="29"/>
                  <a:pt x="40" y="29"/>
                </a:cubicBezTo>
                <a:cubicBezTo>
                  <a:pt x="39" y="29"/>
                  <a:pt x="37" y="29"/>
                  <a:pt x="36" y="30"/>
                </a:cubicBezTo>
                <a:cubicBezTo>
                  <a:pt x="34" y="31"/>
                  <a:pt x="33" y="31"/>
                  <a:pt x="32" y="32"/>
                </a:cubicBezTo>
                <a:cubicBezTo>
                  <a:pt x="31" y="33"/>
                  <a:pt x="30" y="35"/>
                  <a:pt x="30" y="36"/>
                </a:cubicBezTo>
                <a:cubicBezTo>
                  <a:pt x="29" y="37"/>
                  <a:pt x="29" y="39"/>
                  <a:pt x="29" y="40"/>
                </a:cubicBezTo>
                <a:cubicBezTo>
                  <a:pt x="29" y="42"/>
                  <a:pt x="29" y="43"/>
                  <a:pt x="30" y="45"/>
                </a:cubicBezTo>
                <a:cubicBezTo>
                  <a:pt x="30" y="46"/>
                  <a:pt x="31" y="47"/>
                  <a:pt x="32" y="48"/>
                </a:cubicBezTo>
                <a:cubicBezTo>
                  <a:pt x="33" y="49"/>
                  <a:pt x="34" y="50"/>
                  <a:pt x="36" y="51"/>
                </a:cubicBezTo>
                <a:cubicBezTo>
                  <a:pt x="37" y="51"/>
                  <a:pt x="39" y="52"/>
                  <a:pt x="40" y="52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0" y="3013075"/>
            <a:ext cx="38861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13319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3321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332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5523" y="641350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矩形 15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390" name="组合 27"/>
          <p:cNvGrpSpPr>
            <a:grpSpLocks/>
          </p:cNvGrpSpPr>
          <p:nvPr/>
        </p:nvGrpSpPr>
        <p:grpSpPr bwMode="auto">
          <a:xfrm>
            <a:off x="1071563" y="2593981"/>
            <a:ext cx="2908300" cy="1985366"/>
            <a:chOff x="972345" y="2981438"/>
            <a:chExt cx="2907505" cy="1984906"/>
          </a:xfrm>
        </p:grpSpPr>
        <p:sp>
          <p:nvSpPr>
            <p:cNvPr id="3" name="矩形 2"/>
            <p:cNvSpPr/>
            <p:nvPr/>
          </p:nvSpPr>
          <p:spPr>
            <a:xfrm>
              <a:off x="1067569" y="2981438"/>
              <a:ext cx="593563" cy="595176"/>
            </a:xfrm>
            <a:prstGeom prst="rect">
              <a:avLst/>
            </a:prstGeom>
            <a:solidFill>
              <a:srgbClr val="FFE40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5" name="Freeform 45"/>
            <p:cNvSpPr>
              <a:spLocks noEditPoints="1"/>
            </p:cNvSpPr>
            <p:nvPr/>
          </p:nvSpPr>
          <p:spPr bwMode="auto">
            <a:xfrm>
              <a:off x="1150908" y="3066670"/>
              <a:ext cx="426870" cy="424622"/>
            </a:xfrm>
            <a:custGeom>
              <a:avLst/>
              <a:gdLst>
                <a:gd name="T0" fmla="*/ 426870 w 80"/>
                <a:gd name="T1" fmla="*/ 0 h 80"/>
                <a:gd name="T2" fmla="*/ 421534 w 80"/>
                <a:gd name="T3" fmla="*/ 392775 h 80"/>
                <a:gd name="T4" fmla="*/ 394855 w 80"/>
                <a:gd name="T5" fmla="*/ 419314 h 80"/>
                <a:gd name="T6" fmla="*/ 304145 w 80"/>
                <a:gd name="T7" fmla="*/ 424622 h 80"/>
                <a:gd name="T8" fmla="*/ 106718 w 80"/>
                <a:gd name="T9" fmla="*/ 424622 h 80"/>
                <a:gd name="T10" fmla="*/ 37351 w 80"/>
                <a:gd name="T11" fmla="*/ 419314 h 80"/>
                <a:gd name="T12" fmla="*/ 5336 w 80"/>
                <a:gd name="T13" fmla="*/ 398083 h 80"/>
                <a:gd name="T14" fmla="*/ 0 w 80"/>
                <a:gd name="T15" fmla="*/ 238850 h 80"/>
                <a:gd name="T16" fmla="*/ 101382 w 80"/>
                <a:gd name="T17" fmla="*/ 0 h 80"/>
                <a:gd name="T18" fmla="*/ 64031 w 80"/>
                <a:gd name="T19" fmla="*/ 403391 h 80"/>
                <a:gd name="T20" fmla="*/ 90710 w 80"/>
                <a:gd name="T21" fmla="*/ 392775 h 80"/>
                <a:gd name="T22" fmla="*/ 101382 w 80"/>
                <a:gd name="T23" fmla="*/ 366236 h 80"/>
                <a:gd name="T24" fmla="*/ 16008 w 80"/>
                <a:gd name="T25" fmla="*/ 254773 h 80"/>
                <a:gd name="T26" fmla="*/ 32015 w 80"/>
                <a:gd name="T27" fmla="*/ 398083 h 80"/>
                <a:gd name="T28" fmla="*/ 410862 w 80"/>
                <a:gd name="T29" fmla="*/ 371544 h 80"/>
                <a:gd name="T30" fmla="*/ 122725 w 80"/>
                <a:gd name="T31" fmla="*/ 15923 h 80"/>
                <a:gd name="T32" fmla="*/ 117389 w 80"/>
                <a:gd name="T33" fmla="*/ 376852 h 80"/>
                <a:gd name="T34" fmla="*/ 112053 w 80"/>
                <a:gd name="T35" fmla="*/ 398083 h 80"/>
                <a:gd name="T36" fmla="*/ 378847 w 80"/>
                <a:gd name="T37" fmla="*/ 403391 h 80"/>
                <a:gd name="T38" fmla="*/ 400191 w 80"/>
                <a:gd name="T39" fmla="*/ 392775 h 80"/>
                <a:gd name="T40" fmla="*/ 410862 w 80"/>
                <a:gd name="T41" fmla="*/ 371544 h 80"/>
                <a:gd name="T42" fmla="*/ 154740 w 80"/>
                <a:gd name="T43" fmla="*/ 63693 h 80"/>
                <a:gd name="T44" fmla="*/ 378847 w 80"/>
                <a:gd name="T45" fmla="*/ 47770 h 80"/>
                <a:gd name="T46" fmla="*/ 378847 w 80"/>
                <a:gd name="T47" fmla="*/ 111463 h 80"/>
                <a:gd name="T48" fmla="*/ 154740 w 80"/>
                <a:gd name="T49" fmla="*/ 238850 h 80"/>
                <a:gd name="T50" fmla="*/ 378847 w 80"/>
                <a:gd name="T51" fmla="*/ 111463 h 80"/>
                <a:gd name="T52" fmla="*/ 154740 w 80"/>
                <a:gd name="T53" fmla="*/ 297235 h 80"/>
                <a:gd name="T54" fmla="*/ 378847 w 80"/>
                <a:gd name="T55" fmla="*/ 276004 h 80"/>
                <a:gd name="T56" fmla="*/ 154740 w 80"/>
                <a:gd name="T57" fmla="*/ 339698 h 80"/>
                <a:gd name="T58" fmla="*/ 378847 w 80"/>
                <a:gd name="T59" fmla="*/ 355621 h 80"/>
                <a:gd name="T60" fmla="*/ 154740 w 80"/>
                <a:gd name="T61" fmla="*/ 339698 h 80"/>
                <a:gd name="T62" fmla="*/ 357504 w 80"/>
                <a:gd name="T63" fmla="*/ 127387 h 80"/>
                <a:gd name="T64" fmla="*/ 170748 w 80"/>
                <a:gd name="T65" fmla="*/ 217619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0" h="80">
                  <a:moveTo>
                    <a:pt x="19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45"/>
                    <a:pt x="80" y="68"/>
                    <a:pt x="80" y="70"/>
                  </a:cubicBezTo>
                  <a:cubicBezTo>
                    <a:pt x="80" y="71"/>
                    <a:pt x="80" y="72"/>
                    <a:pt x="79" y="74"/>
                  </a:cubicBezTo>
                  <a:cubicBezTo>
                    <a:pt x="79" y="75"/>
                    <a:pt x="78" y="76"/>
                    <a:pt x="77" y="77"/>
                  </a:cubicBezTo>
                  <a:cubicBezTo>
                    <a:pt x="76" y="78"/>
                    <a:pt x="75" y="78"/>
                    <a:pt x="74" y="79"/>
                  </a:cubicBezTo>
                  <a:cubicBezTo>
                    <a:pt x="73" y="79"/>
                    <a:pt x="72" y="80"/>
                    <a:pt x="71" y="80"/>
                  </a:cubicBezTo>
                  <a:cubicBezTo>
                    <a:pt x="68" y="80"/>
                    <a:pt x="63" y="80"/>
                    <a:pt x="57" y="80"/>
                  </a:cubicBezTo>
                  <a:cubicBezTo>
                    <a:pt x="51" y="80"/>
                    <a:pt x="45" y="80"/>
                    <a:pt x="38" y="80"/>
                  </a:cubicBezTo>
                  <a:cubicBezTo>
                    <a:pt x="31" y="80"/>
                    <a:pt x="25" y="80"/>
                    <a:pt x="20" y="80"/>
                  </a:cubicBezTo>
                  <a:cubicBezTo>
                    <a:pt x="15" y="80"/>
                    <a:pt x="12" y="80"/>
                    <a:pt x="11" y="80"/>
                  </a:cubicBezTo>
                  <a:cubicBezTo>
                    <a:pt x="9" y="80"/>
                    <a:pt x="8" y="79"/>
                    <a:pt x="7" y="79"/>
                  </a:cubicBezTo>
                  <a:cubicBezTo>
                    <a:pt x="6" y="79"/>
                    <a:pt x="5" y="78"/>
                    <a:pt x="4" y="78"/>
                  </a:cubicBezTo>
                  <a:cubicBezTo>
                    <a:pt x="3" y="77"/>
                    <a:pt x="2" y="76"/>
                    <a:pt x="1" y="75"/>
                  </a:cubicBezTo>
                  <a:cubicBezTo>
                    <a:pt x="1" y="74"/>
                    <a:pt x="0" y="72"/>
                    <a:pt x="0" y="71"/>
                  </a:cubicBezTo>
                  <a:cubicBezTo>
                    <a:pt x="0" y="67"/>
                    <a:pt x="0" y="59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lnTo>
                    <a:pt x="19" y="0"/>
                  </a:lnTo>
                  <a:close/>
                  <a:moveTo>
                    <a:pt x="11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3" y="76"/>
                    <a:pt x="14" y="76"/>
                    <a:pt x="15" y="76"/>
                  </a:cubicBezTo>
                  <a:cubicBezTo>
                    <a:pt x="16" y="75"/>
                    <a:pt x="17" y="74"/>
                    <a:pt x="17" y="74"/>
                  </a:cubicBezTo>
                  <a:cubicBezTo>
                    <a:pt x="18" y="73"/>
                    <a:pt x="19" y="72"/>
                    <a:pt x="19" y="71"/>
                  </a:cubicBezTo>
                  <a:cubicBezTo>
                    <a:pt x="19" y="70"/>
                    <a:pt x="19" y="70"/>
                    <a:pt x="19" y="6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3"/>
                    <a:pt x="4" y="75"/>
                    <a:pt x="6" y="75"/>
                  </a:cubicBezTo>
                  <a:cubicBezTo>
                    <a:pt x="8" y="76"/>
                    <a:pt x="10" y="76"/>
                    <a:pt x="11" y="76"/>
                  </a:cubicBezTo>
                  <a:close/>
                  <a:moveTo>
                    <a:pt x="77" y="70"/>
                  </a:moveTo>
                  <a:cubicBezTo>
                    <a:pt x="77" y="3"/>
                    <a:pt x="77" y="3"/>
                    <a:pt x="7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70"/>
                    <a:pt x="22" y="70"/>
                    <a:pt x="22" y="71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1" y="73"/>
                    <a:pt x="21" y="74"/>
                    <a:pt x="21" y="75"/>
                  </a:cubicBezTo>
                  <a:cubicBezTo>
                    <a:pt x="20" y="75"/>
                    <a:pt x="20" y="76"/>
                    <a:pt x="19" y="76"/>
                  </a:cubicBezTo>
                  <a:cubicBezTo>
                    <a:pt x="71" y="76"/>
                    <a:pt x="71" y="76"/>
                    <a:pt x="71" y="76"/>
                  </a:cubicBezTo>
                  <a:cubicBezTo>
                    <a:pt x="71" y="76"/>
                    <a:pt x="72" y="76"/>
                    <a:pt x="73" y="76"/>
                  </a:cubicBezTo>
                  <a:cubicBezTo>
                    <a:pt x="74" y="75"/>
                    <a:pt x="74" y="75"/>
                    <a:pt x="75" y="74"/>
                  </a:cubicBezTo>
                  <a:cubicBezTo>
                    <a:pt x="75" y="74"/>
                    <a:pt x="76" y="73"/>
                    <a:pt x="76" y="72"/>
                  </a:cubicBezTo>
                  <a:cubicBezTo>
                    <a:pt x="77" y="72"/>
                    <a:pt x="77" y="71"/>
                    <a:pt x="77" y="70"/>
                  </a:cubicBezTo>
                  <a:close/>
                  <a:moveTo>
                    <a:pt x="29" y="9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9"/>
                    <a:pt x="71" y="9"/>
                    <a:pt x="71" y="9"/>
                  </a:cubicBezTo>
                  <a:lnTo>
                    <a:pt x="29" y="9"/>
                  </a:lnTo>
                  <a:close/>
                  <a:moveTo>
                    <a:pt x="71" y="21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21"/>
                    <a:pt x="29" y="21"/>
                    <a:pt x="29" y="21"/>
                  </a:cubicBezTo>
                  <a:lnTo>
                    <a:pt x="71" y="21"/>
                  </a:lnTo>
                  <a:close/>
                  <a:moveTo>
                    <a:pt x="29" y="52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2"/>
                    <a:pt x="71" y="52"/>
                    <a:pt x="71" y="52"/>
                  </a:cubicBezTo>
                  <a:lnTo>
                    <a:pt x="29" y="52"/>
                  </a:lnTo>
                  <a:close/>
                  <a:moveTo>
                    <a:pt x="29" y="64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4"/>
                    <a:pt x="71" y="64"/>
                    <a:pt x="71" y="64"/>
                  </a:cubicBezTo>
                  <a:lnTo>
                    <a:pt x="29" y="64"/>
                  </a:lnTo>
                  <a:close/>
                  <a:moveTo>
                    <a:pt x="67" y="41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67" y="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6" name="文本框 3"/>
            <p:cNvSpPr txBox="1">
              <a:spLocks noChangeArrowheads="1"/>
            </p:cNvSpPr>
            <p:nvPr/>
          </p:nvSpPr>
          <p:spPr bwMode="auto">
            <a:xfrm>
              <a:off x="1661886" y="3094315"/>
              <a:ext cx="1107693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输入输出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72345" y="3603595"/>
              <a:ext cx="2907505" cy="13627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良好的运行界面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检查输入的合法性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连续输入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输入时多项式命名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输出时特殊情况的处理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1" name="组合 26"/>
          <p:cNvGrpSpPr>
            <a:grpSpLocks/>
          </p:cNvGrpSpPr>
          <p:nvPr/>
        </p:nvGrpSpPr>
        <p:grpSpPr bwMode="auto">
          <a:xfrm>
            <a:off x="4619625" y="2593979"/>
            <a:ext cx="2952750" cy="1726834"/>
            <a:chOff x="5136761" y="2981438"/>
            <a:chExt cx="2954284" cy="1726435"/>
          </a:xfrm>
        </p:grpSpPr>
        <p:sp>
          <p:nvSpPr>
            <p:cNvPr id="20" name="矩形 19"/>
            <p:cNvSpPr/>
            <p:nvPr/>
          </p:nvSpPr>
          <p:spPr>
            <a:xfrm>
              <a:off x="5230473" y="2981438"/>
              <a:ext cx="595621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1" name="Freeform 18"/>
            <p:cNvSpPr>
              <a:spLocks noEditPoints="1"/>
            </p:cNvSpPr>
            <p:nvPr/>
          </p:nvSpPr>
          <p:spPr bwMode="auto">
            <a:xfrm>
              <a:off x="5324311" y="3074534"/>
              <a:ext cx="408896" cy="408896"/>
            </a:xfrm>
            <a:custGeom>
              <a:avLst/>
              <a:gdLst>
                <a:gd name="T0" fmla="*/ 403586 w 77"/>
                <a:gd name="T1" fmla="*/ 249586 h 77"/>
                <a:gd name="T2" fmla="*/ 366413 w 77"/>
                <a:gd name="T3" fmla="*/ 323931 h 77"/>
                <a:gd name="T4" fmla="*/ 366413 w 77"/>
                <a:gd name="T5" fmla="*/ 398275 h 77"/>
                <a:gd name="T6" fmla="*/ 318620 w 77"/>
                <a:gd name="T7" fmla="*/ 366413 h 77"/>
                <a:gd name="T8" fmla="*/ 265517 w 77"/>
                <a:gd name="T9" fmla="*/ 392965 h 77"/>
                <a:gd name="T10" fmla="*/ 201793 w 77"/>
                <a:gd name="T11" fmla="*/ 403586 h 77"/>
                <a:gd name="T12" fmla="*/ 138069 w 77"/>
                <a:gd name="T13" fmla="*/ 392965 h 77"/>
                <a:gd name="T14" fmla="*/ 84965 w 77"/>
                <a:gd name="T15" fmla="*/ 366413 h 77"/>
                <a:gd name="T16" fmla="*/ 37172 w 77"/>
                <a:gd name="T17" fmla="*/ 398275 h 77"/>
                <a:gd name="T18" fmla="*/ 42483 w 77"/>
                <a:gd name="T19" fmla="*/ 323931 h 77"/>
                <a:gd name="T20" fmla="*/ 5310 w 77"/>
                <a:gd name="T21" fmla="*/ 249586 h 77"/>
                <a:gd name="T22" fmla="*/ 15931 w 77"/>
                <a:gd name="T23" fmla="*/ 122138 h 77"/>
                <a:gd name="T24" fmla="*/ 122138 w 77"/>
                <a:gd name="T25" fmla="*/ 15931 h 77"/>
                <a:gd name="T26" fmla="*/ 281448 w 77"/>
                <a:gd name="T27" fmla="*/ 15931 h 77"/>
                <a:gd name="T28" fmla="*/ 392965 w 77"/>
                <a:gd name="T29" fmla="*/ 122138 h 77"/>
                <a:gd name="T30" fmla="*/ 15931 w 77"/>
                <a:gd name="T31" fmla="*/ 201793 h 77"/>
                <a:gd name="T32" fmla="*/ 69034 w 77"/>
                <a:gd name="T33" fmla="*/ 334551 h 77"/>
                <a:gd name="T34" fmla="*/ 201793 w 77"/>
                <a:gd name="T35" fmla="*/ 387655 h 77"/>
                <a:gd name="T36" fmla="*/ 334551 w 77"/>
                <a:gd name="T37" fmla="*/ 334551 h 77"/>
                <a:gd name="T38" fmla="*/ 387655 w 77"/>
                <a:gd name="T39" fmla="*/ 201793 h 77"/>
                <a:gd name="T40" fmla="*/ 334551 w 77"/>
                <a:gd name="T41" fmla="*/ 69034 h 77"/>
                <a:gd name="T42" fmla="*/ 201793 w 77"/>
                <a:gd name="T43" fmla="*/ 15931 h 77"/>
                <a:gd name="T44" fmla="*/ 69034 w 77"/>
                <a:gd name="T45" fmla="*/ 69034 h 77"/>
                <a:gd name="T46" fmla="*/ 15931 w 77"/>
                <a:gd name="T47" fmla="*/ 201793 h 77"/>
                <a:gd name="T48" fmla="*/ 254896 w 77"/>
                <a:gd name="T49" fmla="*/ 74345 h 77"/>
                <a:gd name="T50" fmla="*/ 329241 w 77"/>
                <a:gd name="T51" fmla="*/ 148689 h 77"/>
                <a:gd name="T52" fmla="*/ 329241 w 77"/>
                <a:gd name="T53" fmla="*/ 254896 h 77"/>
                <a:gd name="T54" fmla="*/ 254896 w 77"/>
                <a:gd name="T55" fmla="*/ 329241 h 77"/>
                <a:gd name="T56" fmla="*/ 148689 w 77"/>
                <a:gd name="T57" fmla="*/ 329241 h 77"/>
                <a:gd name="T58" fmla="*/ 79655 w 77"/>
                <a:gd name="T59" fmla="*/ 254896 h 77"/>
                <a:gd name="T60" fmla="*/ 79655 w 77"/>
                <a:gd name="T61" fmla="*/ 148689 h 77"/>
                <a:gd name="T62" fmla="*/ 148689 w 77"/>
                <a:gd name="T63" fmla="*/ 74345 h 77"/>
                <a:gd name="T64" fmla="*/ 201793 w 77"/>
                <a:gd name="T65" fmla="*/ 318620 h 77"/>
                <a:gd name="T66" fmla="*/ 286758 w 77"/>
                <a:gd name="T67" fmla="*/ 286758 h 77"/>
                <a:gd name="T68" fmla="*/ 323931 w 77"/>
                <a:gd name="T69" fmla="*/ 201793 h 77"/>
                <a:gd name="T70" fmla="*/ 286758 w 77"/>
                <a:gd name="T71" fmla="*/ 116827 h 77"/>
                <a:gd name="T72" fmla="*/ 201793 w 77"/>
                <a:gd name="T73" fmla="*/ 84965 h 77"/>
                <a:gd name="T74" fmla="*/ 116827 w 77"/>
                <a:gd name="T75" fmla="*/ 116827 h 77"/>
                <a:gd name="T76" fmla="*/ 84965 w 77"/>
                <a:gd name="T77" fmla="*/ 201793 h 77"/>
                <a:gd name="T78" fmla="*/ 116827 w 77"/>
                <a:gd name="T79" fmla="*/ 286758 h 77"/>
                <a:gd name="T80" fmla="*/ 201793 w 77"/>
                <a:gd name="T81" fmla="*/ 318620 h 77"/>
                <a:gd name="T82" fmla="*/ 228345 w 77"/>
                <a:gd name="T83" fmla="*/ 138069 h 77"/>
                <a:gd name="T84" fmla="*/ 265517 w 77"/>
                <a:gd name="T85" fmla="*/ 175241 h 77"/>
                <a:gd name="T86" fmla="*/ 265517 w 77"/>
                <a:gd name="T87" fmla="*/ 228345 h 77"/>
                <a:gd name="T88" fmla="*/ 228345 w 77"/>
                <a:gd name="T89" fmla="*/ 265517 h 77"/>
                <a:gd name="T90" fmla="*/ 175241 w 77"/>
                <a:gd name="T91" fmla="*/ 265517 h 77"/>
                <a:gd name="T92" fmla="*/ 143379 w 77"/>
                <a:gd name="T93" fmla="*/ 228345 h 77"/>
                <a:gd name="T94" fmla="*/ 143379 w 77"/>
                <a:gd name="T95" fmla="*/ 175241 h 77"/>
                <a:gd name="T96" fmla="*/ 175241 w 77"/>
                <a:gd name="T97" fmla="*/ 138069 h 77"/>
                <a:gd name="T98" fmla="*/ 201793 w 77"/>
                <a:gd name="T99" fmla="*/ 254896 h 77"/>
                <a:gd name="T100" fmla="*/ 238965 w 77"/>
                <a:gd name="T101" fmla="*/ 238965 h 77"/>
                <a:gd name="T102" fmla="*/ 254896 w 77"/>
                <a:gd name="T103" fmla="*/ 201793 h 77"/>
                <a:gd name="T104" fmla="*/ 238965 w 77"/>
                <a:gd name="T105" fmla="*/ 164620 h 77"/>
                <a:gd name="T106" fmla="*/ 201793 w 77"/>
                <a:gd name="T107" fmla="*/ 148689 h 77"/>
                <a:gd name="T108" fmla="*/ 169931 w 77"/>
                <a:gd name="T109" fmla="*/ 164620 h 77"/>
                <a:gd name="T110" fmla="*/ 154000 w 77"/>
                <a:gd name="T111" fmla="*/ 201793 h 77"/>
                <a:gd name="T112" fmla="*/ 169931 w 77"/>
                <a:gd name="T113" fmla="*/ 238965 h 77"/>
                <a:gd name="T114" fmla="*/ 201793 w 77"/>
                <a:gd name="T115" fmla="*/ 254896 h 7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7" h="77">
                  <a:moveTo>
                    <a:pt x="77" y="38"/>
                  </a:moveTo>
                  <a:cubicBezTo>
                    <a:pt x="77" y="41"/>
                    <a:pt x="76" y="44"/>
                    <a:pt x="76" y="47"/>
                  </a:cubicBezTo>
                  <a:cubicBezTo>
                    <a:pt x="75" y="49"/>
                    <a:pt x="74" y="52"/>
                    <a:pt x="73" y="54"/>
                  </a:cubicBezTo>
                  <a:cubicBezTo>
                    <a:pt x="72" y="57"/>
                    <a:pt x="70" y="59"/>
                    <a:pt x="69" y="61"/>
                  </a:cubicBezTo>
                  <a:cubicBezTo>
                    <a:pt x="67" y="63"/>
                    <a:pt x="65" y="65"/>
                    <a:pt x="63" y="67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9" y="70"/>
                    <a:pt x="57" y="71"/>
                    <a:pt x="55" y="72"/>
                  </a:cubicBezTo>
                  <a:cubicBezTo>
                    <a:pt x="54" y="73"/>
                    <a:pt x="52" y="74"/>
                    <a:pt x="50" y="74"/>
                  </a:cubicBezTo>
                  <a:cubicBezTo>
                    <a:pt x="48" y="75"/>
                    <a:pt x="46" y="76"/>
                    <a:pt x="44" y="76"/>
                  </a:cubicBezTo>
                  <a:cubicBezTo>
                    <a:pt x="42" y="76"/>
                    <a:pt x="40" y="76"/>
                    <a:pt x="38" y="76"/>
                  </a:cubicBezTo>
                  <a:cubicBezTo>
                    <a:pt x="36" y="76"/>
                    <a:pt x="34" y="76"/>
                    <a:pt x="32" y="76"/>
                  </a:cubicBezTo>
                  <a:cubicBezTo>
                    <a:pt x="30" y="76"/>
                    <a:pt x="28" y="75"/>
                    <a:pt x="26" y="74"/>
                  </a:cubicBezTo>
                  <a:cubicBezTo>
                    <a:pt x="24" y="74"/>
                    <a:pt x="22" y="73"/>
                    <a:pt x="21" y="72"/>
                  </a:cubicBezTo>
                  <a:cubicBezTo>
                    <a:pt x="19" y="71"/>
                    <a:pt x="17" y="70"/>
                    <a:pt x="16" y="69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65"/>
                    <a:pt x="9" y="63"/>
                    <a:pt x="8" y="61"/>
                  </a:cubicBezTo>
                  <a:cubicBezTo>
                    <a:pt x="6" y="59"/>
                    <a:pt x="5" y="57"/>
                    <a:pt x="3" y="54"/>
                  </a:cubicBezTo>
                  <a:cubicBezTo>
                    <a:pt x="2" y="52"/>
                    <a:pt x="1" y="49"/>
                    <a:pt x="1" y="47"/>
                  </a:cubicBezTo>
                  <a:cubicBezTo>
                    <a:pt x="0" y="44"/>
                    <a:pt x="0" y="41"/>
                    <a:pt x="0" y="38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8"/>
                    <a:pt x="7" y="14"/>
                    <a:pt x="11" y="11"/>
                  </a:cubicBezTo>
                  <a:cubicBezTo>
                    <a:pt x="14" y="7"/>
                    <a:pt x="19" y="5"/>
                    <a:pt x="23" y="3"/>
                  </a:cubicBezTo>
                  <a:cubicBezTo>
                    <a:pt x="28" y="1"/>
                    <a:pt x="33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8" y="5"/>
                    <a:pt x="62" y="7"/>
                    <a:pt x="65" y="11"/>
                  </a:cubicBezTo>
                  <a:cubicBezTo>
                    <a:pt x="69" y="14"/>
                    <a:pt x="72" y="18"/>
                    <a:pt x="74" y="23"/>
                  </a:cubicBezTo>
                  <a:cubicBezTo>
                    <a:pt x="76" y="28"/>
                    <a:pt x="77" y="33"/>
                    <a:pt x="77" y="38"/>
                  </a:cubicBezTo>
                  <a:close/>
                  <a:moveTo>
                    <a:pt x="3" y="38"/>
                  </a:moveTo>
                  <a:cubicBezTo>
                    <a:pt x="3" y="43"/>
                    <a:pt x="4" y="47"/>
                    <a:pt x="6" y="52"/>
                  </a:cubicBezTo>
                  <a:cubicBezTo>
                    <a:pt x="8" y="56"/>
                    <a:pt x="10" y="60"/>
                    <a:pt x="13" y="63"/>
                  </a:cubicBezTo>
                  <a:cubicBezTo>
                    <a:pt x="16" y="66"/>
                    <a:pt x="20" y="68"/>
                    <a:pt x="24" y="70"/>
                  </a:cubicBezTo>
                  <a:cubicBezTo>
                    <a:pt x="29" y="72"/>
                    <a:pt x="33" y="73"/>
                    <a:pt x="38" y="73"/>
                  </a:cubicBezTo>
                  <a:cubicBezTo>
                    <a:pt x="43" y="73"/>
                    <a:pt x="48" y="72"/>
                    <a:pt x="52" y="70"/>
                  </a:cubicBezTo>
                  <a:cubicBezTo>
                    <a:pt x="56" y="68"/>
                    <a:pt x="60" y="66"/>
                    <a:pt x="63" y="63"/>
                  </a:cubicBezTo>
                  <a:cubicBezTo>
                    <a:pt x="66" y="60"/>
                    <a:pt x="69" y="56"/>
                    <a:pt x="71" y="52"/>
                  </a:cubicBezTo>
                  <a:cubicBezTo>
                    <a:pt x="72" y="47"/>
                    <a:pt x="73" y="43"/>
                    <a:pt x="73" y="38"/>
                  </a:cubicBezTo>
                  <a:cubicBezTo>
                    <a:pt x="73" y="33"/>
                    <a:pt x="72" y="29"/>
                    <a:pt x="71" y="24"/>
                  </a:cubicBezTo>
                  <a:cubicBezTo>
                    <a:pt x="69" y="20"/>
                    <a:pt x="66" y="16"/>
                    <a:pt x="63" y="13"/>
                  </a:cubicBezTo>
                  <a:cubicBezTo>
                    <a:pt x="60" y="10"/>
                    <a:pt x="56" y="7"/>
                    <a:pt x="52" y="6"/>
                  </a:cubicBezTo>
                  <a:cubicBezTo>
                    <a:pt x="48" y="4"/>
                    <a:pt x="43" y="3"/>
                    <a:pt x="38" y="3"/>
                  </a:cubicBezTo>
                  <a:cubicBezTo>
                    <a:pt x="33" y="3"/>
                    <a:pt x="29" y="4"/>
                    <a:pt x="24" y="6"/>
                  </a:cubicBezTo>
                  <a:cubicBezTo>
                    <a:pt x="20" y="7"/>
                    <a:pt x="16" y="10"/>
                    <a:pt x="13" y="13"/>
                  </a:cubicBezTo>
                  <a:cubicBezTo>
                    <a:pt x="10" y="16"/>
                    <a:pt x="8" y="20"/>
                    <a:pt x="6" y="24"/>
                  </a:cubicBezTo>
                  <a:cubicBezTo>
                    <a:pt x="4" y="29"/>
                    <a:pt x="3" y="33"/>
                    <a:pt x="3" y="38"/>
                  </a:cubicBezTo>
                  <a:close/>
                  <a:moveTo>
                    <a:pt x="38" y="12"/>
                  </a:moveTo>
                  <a:cubicBezTo>
                    <a:pt x="42" y="12"/>
                    <a:pt x="45" y="13"/>
                    <a:pt x="48" y="14"/>
                  </a:cubicBezTo>
                  <a:cubicBezTo>
                    <a:pt x="51" y="16"/>
                    <a:pt x="54" y="18"/>
                    <a:pt x="56" y="20"/>
                  </a:cubicBezTo>
                  <a:cubicBezTo>
                    <a:pt x="59" y="22"/>
                    <a:pt x="61" y="25"/>
                    <a:pt x="62" y="28"/>
                  </a:cubicBezTo>
                  <a:cubicBezTo>
                    <a:pt x="63" y="31"/>
                    <a:pt x="64" y="34"/>
                    <a:pt x="64" y="38"/>
                  </a:cubicBezTo>
                  <a:cubicBezTo>
                    <a:pt x="64" y="42"/>
                    <a:pt x="63" y="45"/>
                    <a:pt x="62" y="48"/>
                  </a:cubicBezTo>
                  <a:cubicBezTo>
                    <a:pt x="61" y="51"/>
                    <a:pt x="59" y="54"/>
                    <a:pt x="56" y="56"/>
                  </a:cubicBezTo>
                  <a:cubicBezTo>
                    <a:pt x="54" y="58"/>
                    <a:pt x="51" y="60"/>
                    <a:pt x="48" y="62"/>
                  </a:cubicBezTo>
                  <a:cubicBezTo>
                    <a:pt x="45" y="63"/>
                    <a:pt x="42" y="64"/>
                    <a:pt x="38" y="64"/>
                  </a:cubicBezTo>
                  <a:cubicBezTo>
                    <a:pt x="35" y="64"/>
                    <a:pt x="32" y="63"/>
                    <a:pt x="28" y="62"/>
                  </a:cubicBezTo>
                  <a:cubicBezTo>
                    <a:pt x="25" y="60"/>
                    <a:pt x="23" y="58"/>
                    <a:pt x="20" y="56"/>
                  </a:cubicBezTo>
                  <a:cubicBezTo>
                    <a:pt x="18" y="54"/>
                    <a:pt x="16" y="51"/>
                    <a:pt x="15" y="48"/>
                  </a:cubicBezTo>
                  <a:cubicBezTo>
                    <a:pt x="13" y="45"/>
                    <a:pt x="13" y="42"/>
                    <a:pt x="13" y="38"/>
                  </a:cubicBezTo>
                  <a:cubicBezTo>
                    <a:pt x="13" y="34"/>
                    <a:pt x="13" y="31"/>
                    <a:pt x="15" y="28"/>
                  </a:cubicBezTo>
                  <a:cubicBezTo>
                    <a:pt x="16" y="25"/>
                    <a:pt x="18" y="22"/>
                    <a:pt x="20" y="20"/>
                  </a:cubicBezTo>
                  <a:cubicBezTo>
                    <a:pt x="23" y="18"/>
                    <a:pt x="25" y="16"/>
                    <a:pt x="28" y="14"/>
                  </a:cubicBezTo>
                  <a:cubicBezTo>
                    <a:pt x="32" y="13"/>
                    <a:pt x="35" y="12"/>
                    <a:pt x="38" y="12"/>
                  </a:cubicBezTo>
                  <a:close/>
                  <a:moveTo>
                    <a:pt x="38" y="60"/>
                  </a:moveTo>
                  <a:cubicBezTo>
                    <a:pt x="41" y="60"/>
                    <a:pt x="44" y="60"/>
                    <a:pt x="47" y="59"/>
                  </a:cubicBezTo>
                  <a:cubicBezTo>
                    <a:pt x="50" y="57"/>
                    <a:pt x="52" y="56"/>
                    <a:pt x="54" y="54"/>
                  </a:cubicBezTo>
                  <a:cubicBezTo>
                    <a:pt x="56" y="52"/>
                    <a:pt x="58" y="49"/>
                    <a:pt x="59" y="47"/>
                  </a:cubicBezTo>
                  <a:cubicBezTo>
                    <a:pt x="60" y="44"/>
                    <a:pt x="61" y="41"/>
                    <a:pt x="61" y="38"/>
                  </a:cubicBezTo>
                  <a:cubicBezTo>
                    <a:pt x="61" y="35"/>
                    <a:pt x="60" y="32"/>
                    <a:pt x="59" y="29"/>
                  </a:cubicBezTo>
                  <a:cubicBezTo>
                    <a:pt x="58" y="27"/>
                    <a:pt x="56" y="24"/>
                    <a:pt x="54" y="22"/>
                  </a:cubicBezTo>
                  <a:cubicBezTo>
                    <a:pt x="52" y="20"/>
                    <a:pt x="50" y="19"/>
                    <a:pt x="47" y="17"/>
                  </a:cubicBezTo>
                  <a:cubicBezTo>
                    <a:pt x="44" y="16"/>
                    <a:pt x="41" y="16"/>
                    <a:pt x="38" y="16"/>
                  </a:cubicBezTo>
                  <a:cubicBezTo>
                    <a:pt x="35" y="16"/>
                    <a:pt x="32" y="16"/>
                    <a:pt x="30" y="17"/>
                  </a:cubicBezTo>
                  <a:cubicBezTo>
                    <a:pt x="27" y="19"/>
                    <a:pt x="25" y="20"/>
                    <a:pt x="22" y="22"/>
                  </a:cubicBezTo>
                  <a:cubicBezTo>
                    <a:pt x="20" y="24"/>
                    <a:pt x="19" y="27"/>
                    <a:pt x="18" y="29"/>
                  </a:cubicBezTo>
                  <a:cubicBezTo>
                    <a:pt x="16" y="32"/>
                    <a:pt x="16" y="35"/>
                    <a:pt x="16" y="38"/>
                  </a:cubicBezTo>
                  <a:cubicBezTo>
                    <a:pt x="16" y="41"/>
                    <a:pt x="16" y="44"/>
                    <a:pt x="18" y="47"/>
                  </a:cubicBezTo>
                  <a:cubicBezTo>
                    <a:pt x="19" y="49"/>
                    <a:pt x="20" y="52"/>
                    <a:pt x="22" y="54"/>
                  </a:cubicBezTo>
                  <a:cubicBezTo>
                    <a:pt x="25" y="56"/>
                    <a:pt x="27" y="57"/>
                    <a:pt x="30" y="59"/>
                  </a:cubicBezTo>
                  <a:cubicBezTo>
                    <a:pt x="32" y="60"/>
                    <a:pt x="35" y="60"/>
                    <a:pt x="38" y="60"/>
                  </a:cubicBezTo>
                  <a:close/>
                  <a:moveTo>
                    <a:pt x="38" y="25"/>
                  </a:moveTo>
                  <a:cubicBezTo>
                    <a:pt x="40" y="25"/>
                    <a:pt x="42" y="26"/>
                    <a:pt x="43" y="26"/>
                  </a:cubicBezTo>
                  <a:cubicBezTo>
                    <a:pt x="45" y="27"/>
                    <a:pt x="46" y="28"/>
                    <a:pt x="47" y="29"/>
                  </a:cubicBezTo>
                  <a:cubicBezTo>
                    <a:pt x="48" y="30"/>
                    <a:pt x="49" y="31"/>
                    <a:pt x="50" y="33"/>
                  </a:cubicBezTo>
                  <a:cubicBezTo>
                    <a:pt x="51" y="35"/>
                    <a:pt x="51" y="36"/>
                    <a:pt x="51" y="38"/>
                  </a:cubicBezTo>
                  <a:cubicBezTo>
                    <a:pt x="51" y="40"/>
                    <a:pt x="51" y="41"/>
                    <a:pt x="50" y="43"/>
                  </a:cubicBezTo>
                  <a:cubicBezTo>
                    <a:pt x="49" y="44"/>
                    <a:pt x="48" y="46"/>
                    <a:pt x="47" y="47"/>
                  </a:cubicBezTo>
                  <a:cubicBezTo>
                    <a:pt x="46" y="48"/>
                    <a:pt x="45" y="49"/>
                    <a:pt x="43" y="50"/>
                  </a:cubicBezTo>
                  <a:cubicBezTo>
                    <a:pt x="42" y="51"/>
                    <a:pt x="40" y="51"/>
                    <a:pt x="38" y="51"/>
                  </a:cubicBezTo>
                  <a:cubicBezTo>
                    <a:pt x="37" y="51"/>
                    <a:pt x="35" y="51"/>
                    <a:pt x="33" y="50"/>
                  </a:cubicBezTo>
                  <a:cubicBezTo>
                    <a:pt x="32" y="49"/>
                    <a:pt x="30" y="48"/>
                    <a:pt x="29" y="47"/>
                  </a:cubicBezTo>
                  <a:cubicBezTo>
                    <a:pt x="28" y="46"/>
                    <a:pt x="27" y="44"/>
                    <a:pt x="27" y="43"/>
                  </a:cubicBezTo>
                  <a:cubicBezTo>
                    <a:pt x="26" y="41"/>
                    <a:pt x="26" y="40"/>
                    <a:pt x="26" y="38"/>
                  </a:cubicBezTo>
                  <a:cubicBezTo>
                    <a:pt x="26" y="36"/>
                    <a:pt x="26" y="35"/>
                    <a:pt x="27" y="33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0" y="28"/>
                    <a:pt x="32" y="27"/>
                    <a:pt x="33" y="26"/>
                  </a:cubicBezTo>
                  <a:cubicBezTo>
                    <a:pt x="35" y="26"/>
                    <a:pt x="37" y="25"/>
                    <a:pt x="38" y="25"/>
                  </a:cubicBezTo>
                  <a:close/>
                  <a:moveTo>
                    <a:pt x="38" y="48"/>
                  </a:moveTo>
                  <a:cubicBezTo>
                    <a:pt x="40" y="48"/>
                    <a:pt x="41" y="47"/>
                    <a:pt x="42" y="47"/>
                  </a:cubicBezTo>
                  <a:cubicBezTo>
                    <a:pt x="43" y="46"/>
                    <a:pt x="44" y="46"/>
                    <a:pt x="45" y="45"/>
                  </a:cubicBezTo>
                  <a:cubicBezTo>
                    <a:pt x="46" y="44"/>
                    <a:pt x="47" y="43"/>
                    <a:pt x="47" y="42"/>
                  </a:cubicBezTo>
                  <a:cubicBezTo>
                    <a:pt x="48" y="41"/>
                    <a:pt x="48" y="39"/>
                    <a:pt x="48" y="38"/>
                  </a:cubicBezTo>
                  <a:cubicBezTo>
                    <a:pt x="48" y="37"/>
                    <a:pt x="48" y="35"/>
                    <a:pt x="47" y="34"/>
                  </a:cubicBezTo>
                  <a:cubicBezTo>
                    <a:pt x="47" y="33"/>
                    <a:pt x="46" y="32"/>
                    <a:pt x="45" y="31"/>
                  </a:cubicBezTo>
                  <a:cubicBezTo>
                    <a:pt x="44" y="30"/>
                    <a:pt x="43" y="30"/>
                    <a:pt x="42" y="29"/>
                  </a:cubicBezTo>
                  <a:cubicBezTo>
                    <a:pt x="41" y="29"/>
                    <a:pt x="40" y="28"/>
                    <a:pt x="38" y="28"/>
                  </a:cubicBezTo>
                  <a:cubicBezTo>
                    <a:pt x="37" y="28"/>
                    <a:pt x="36" y="29"/>
                    <a:pt x="35" y="29"/>
                  </a:cubicBezTo>
                  <a:cubicBezTo>
                    <a:pt x="33" y="30"/>
                    <a:pt x="32" y="30"/>
                    <a:pt x="32" y="31"/>
                  </a:cubicBezTo>
                  <a:cubicBezTo>
                    <a:pt x="31" y="32"/>
                    <a:pt x="30" y="33"/>
                    <a:pt x="30" y="34"/>
                  </a:cubicBezTo>
                  <a:cubicBezTo>
                    <a:pt x="29" y="35"/>
                    <a:pt x="29" y="37"/>
                    <a:pt x="29" y="38"/>
                  </a:cubicBezTo>
                  <a:cubicBezTo>
                    <a:pt x="29" y="39"/>
                    <a:pt x="29" y="41"/>
                    <a:pt x="30" y="42"/>
                  </a:cubicBezTo>
                  <a:cubicBezTo>
                    <a:pt x="30" y="43"/>
                    <a:pt x="31" y="44"/>
                    <a:pt x="32" y="45"/>
                  </a:cubicBezTo>
                  <a:cubicBezTo>
                    <a:pt x="32" y="46"/>
                    <a:pt x="33" y="46"/>
                    <a:pt x="35" y="47"/>
                  </a:cubicBezTo>
                  <a:cubicBezTo>
                    <a:pt x="36" y="47"/>
                    <a:pt x="37" y="48"/>
                    <a:pt x="3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2" name="文本框 22"/>
            <p:cNvSpPr txBox="1">
              <a:spLocks noChangeArrowheads="1"/>
            </p:cNvSpPr>
            <p:nvPr/>
          </p:nvSpPr>
          <p:spPr bwMode="auto">
            <a:xfrm>
              <a:off x="5826302" y="3094315"/>
              <a:ext cx="1108572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运算函数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136761" y="3603595"/>
              <a:ext cx="2954284" cy="1104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能够正确进行求导、积分、加法、乘法运算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检查输入的合法性，如积分区间上下限、输入函数是否存在等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2" name="组合 11"/>
          <p:cNvGrpSpPr>
            <a:grpSpLocks/>
          </p:cNvGrpSpPr>
          <p:nvPr/>
        </p:nvGrpSpPr>
        <p:grpSpPr bwMode="auto">
          <a:xfrm>
            <a:off x="8212138" y="2593980"/>
            <a:ext cx="2908300" cy="1468302"/>
            <a:chOff x="8706091" y="2981438"/>
            <a:chExt cx="2907505" cy="1467962"/>
          </a:xfrm>
        </p:grpSpPr>
        <p:sp>
          <p:nvSpPr>
            <p:cNvPr id="21" name="矩形 20"/>
            <p:cNvSpPr/>
            <p:nvPr/>
          </p:nvSpPr>
          <p:spPr>
            <a:xfrm>
              <a:off x="8801315" y="2981438"/>
              <a:ext cx="595149" cy="5951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07" name="Freeform 171"/>
            <p:cNvSpPr>
              <a:spLocks noEditPoints="1"/>
            </p:cNvSpPr>
            <p:nvPr/>
          </p:nvSpPr>
          <p:spPr bwMode="auto">
            <a:xfrm>
              <a:off x="8885208" y="3074534"/>
              <a:ext cx="440348" cy="408896"/>
            </a:xfrm>
            <a:custGeom>
              <a:avLst/>
              <a:gdLst>
                <a:gd name="T0" fmla="*/ 435855 w 196"/>
                <a:gd name="T1" fmla="*/ 121321 h 182"/>
                <a:gd name="T2" fmla="*/ 440348 w 196"/>
                <a:gd name="T3" fmla="*/ 128061 h 182"/>
                <a:gd name="T4" fmla="*/ 224667 w 196"/>
                <a:gd name="T5" fmla="*/ 408896 h 182"/>
                <a:gd name="T6" fmla="*/ 6740 w 196"/>
                <a:gd name="T7" fmla="*/ 137048 h 182"/>
                <a:gd name="T8" fmla="*/ 0 w 196"/>
                <a:gd name="T9" fmla="*/ 128061 h 182"/>
                <a:gd name="T10" fmla="*/ 6740 w 196"/>
                <a:gd name="T11" fmla="*/ 121321 h 182"/>
                <a:gd name="T12" fmla="*/ 107840 w 196"/>
                <a:gd name="T13" fmla="*/ 0 h 182"/>
                <a:gd name="T14" fmla="*/ 334754 w 196"/>
                <a:gd name="T15" fmla="*/ 0 h 182"/>
                <a:gd name="T16" fmla="*/ 435855 w 196"/>
                <a:gd name="T17" fmla="*/ 121321 h 182"/>
                <a:gd name="T18" fmla="*/ 213434 w 196"/>
                <a:gd name="T19" fmla="*/ 137048 h 182"/>
                <a:gd name="T20" fmla="*/ 26960 w 196"/>
                <a:gd name="T21" fmla="*/ 137048 h 182"/>
                <a:gd name="T22" fmla="*/ 213434 w 196"/>
                <a:gd name="T23" fmla="*/ 372949 h 182"/>
                <a:gd name="T24" fmla="*/ 213434 w 196"/>
                <a:gd name="T25" fmla="*/ 137048 h 182"/>
                <a:gd name="T26" fmla="*/ 112334 w 196"/>
                <a:gd name="T27" fmla="*/ 20220 h 182"/>
                <a:gd name="T28" fmla="*/ 26960 w 196"/>
                <a:gd name="T29" fmla="*/ 121321 h 182"/>
                <a:gd name="T30" fmla="*/ 197707 w 196"/>
                <a:gd name="T31" fmla="*/ 121321 h 182"/>
                <a:gd name="T32" fmla="*/ 112334 w 196"/>
                <a:gd name="T33" fmla="*/ 20220 h 182"/>
                <a:gd name="T34" fmla="*/ 217927 w 196"/>
                <a:gd name="T35" fmla="*/ 121321 h 182"/>
                <a:gd name="T36" fmla="*/ 307794 w 196"/>
                <a:gd name="T37" fmla="*/ 20220 h 182"/>
                <a:gd name="T38" fmla="*/ 132554 w 196"/>
                <a:gd name="T39" fmla="*/ 20220 h 182"/>
                <a:gd name="T40" fmla="*/ 217927 w 196"/>
                <a:gd name="T41" fmla="*/ 121321 h 182"/>
                <a:gd name="T42" fmla="*/ 229161 w 196"/>
                <a:gd name="T43" fmla="*/ 372949 h 182"/>
                <a:gd name="T44" fmla="*/ 415635 w 196"/>
                <a:gd name="T45" fmla="*/ 137048 h 182"/>
                <a:gd name="T46" fmla="*/ 229161 w 196"/>
                <a:gd name="T47" fmla="*/ 137048 h 182"/>
                <a:gd name="T48" fmla="*/ 229161 w 196"/>
                <a:gd name="T49" fmla="*/ 372949 h 182"/>
                <a:gd name="T50" fmla="*/ 415635 w 196"/>
                <a:gd name="T51" fmla="*/ 121321 h 182"/>
                <a:gd name="T52" fmla="*/ 330261 w 196"/>
                <a:gd name="T53" fmla="*/ 20220 h 182"/>
                <a:gd name="T54" fmla="*/ 244887 w 196"/>
                <a:gd name="T55" fmla="*/ 121321 h 182"/>
                <a:gd name="T56" fmla="*/ 415635 w 196"/>
                <a:gd name="T57" fmla="*/ 121321 h 18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96" h="182">
                  <a:moveTo>
                    <a:pt x="194" y="54"/>
                  </a:moveTo>
                  <a:lnTo>
                    <a:pt x="196" y="57"/>
                  </a:lnTo>
                  <a:lnTo>
                    <a:pt x="100" y="182"/>
                  </a:lnTo>
                  <a:lnTo>
                    <a:pt x="3" y="61"/>
                  </a:lnTo>
                  <a:lnTo>
                    <a:pt x="0" y="57"/>
                  </a:lnTo>
                  <a:lnTo>
                    <a:pt x="3" y="54"/>
                  </a:lnTo>
                  <a:lnTo>
                    <a:pt x="48" y="0"/>
                  </a:lnTo>
                  <a:lnTo>
                    <a:pt x="149" y="0"/>
                  </a:lnTo>
                  <a:lnTo>
                    <a:pt x="194" y="54"/>
                  </a:lnTo>
                  <a:close/>
                  <a:moveTo>
                    <a:pt x="95" y="61"/>
                  </a:moveTo>
                  <a:lnTo>
                    <a:pt x="12" y="61"/>
                  </a:lnTo>
                  <a:lnTo>
                    <a:pt x="95" y="166"/>
                  </a:lnTo>
                  <a:lnTo>
                    <a:pt x="95" y="61"/>
                  </a:lnTo>
                  <a:close/>
                  <a:moveTo>
                    <a:pt x="50" y="9"/>
                  </a:moveTo>
                  <a:lnTo>
                    <a:pt x="12" y="54"/>
                  </a:lnTo>
                  <a:lnTo>
                    <a:pt x="88" y="54"/>
                  </a:lnTo>
                  <a:lnTo>
                    <a:pt x="50" y="9"/>
                  </a:lnTo>
                  <a:close/>
                  <a:moveTo>
                    <a:pt x="97" y="54"/>
                  </a:moveTo>
                  <a:lnTo>
                    <a:pt x="137" y="9"/>
                  </a:lnTo>
                  <a:lnTo>
                    <a:pt x="59" y="9"/>
                  </a:lnTo>
                  <a:lnTo>
                    <a:pt x="97" y="54"/>
                  </a:lnTo>
                  <a:close/>
                  <a:moveTo>
                    <a:pt x="102" y="166"/>
                  </a:moveTo>
                  <a:lnTo>
                    <a:pt x="185" y="61"/>
                  </a:lnTo>
                  <a:lnTo>
                    <a:pt x="102" y="61"/>
                  </a:lnTo>
                  <a:lnTo>
                    <a:pt x="102" y="166"/>
                  </a:lnTo>
                  <a:close/>
                  <a:moveTo>
                    <a:pt x="185" y="54"/>
                  </a:moveTo>
                  <a:lnTo>
                    <a:pt x="147" y="9"/>
                  </a:lnTo>
                  <a:lnTo>
                    <a:pt x="109" y="54"/>
                  </a:lnTo>
                  <a:lnTo>
                    <a:pt x="185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08" name="文本框 24"/>
            <p:cNvSpPr txBox="1">
              <a:spLocks noChangeArrowheads="1"/>
            </p:cNvSpPr>
            <p:nvPr/>
          </p:nvSpPr>
          <p:spPr bwMode="auto">
            <a:xfrm>
              <a:off x="9395632" y="3094315"/>
              <a:ext cx="1107693" cy="36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混合运算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8706091" y="3603595"/>
              <a:ext cx="2907505" cy="845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检查输入的合法性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确定运算顺序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6710363"/>
            <a:ext cx="12192000" cy="15081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2838" y="4757738"/>
            <a:ext cx="2824162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83125" y="4757738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89925" y="4757738"/>
            <a:ext cx="2824163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6397" name="组合 36"/>
          <p:cNvGrpSpPr>
            <a:grpSpLocks/>
          </p:cNvGrpSpPr>
          <p:nvPr/>
        </p:nvGrpSpPr>
        <p:grpSpPr bwMode="auto">
          <a:xfrm>
            <a:off x="3860800" y="4757738"/>
            <a:ext cx="57150" cy="419100"/>
            <a:chOff x="4689762" y="3997435"/>
            <a:chExt cx="57150" cy="41910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8" name="组合 39"/>
          <p:cNvGrpSpPr>
            <a:grpSpLocks/>
          </p:cNvGrpSpPr>
          <p:nvPr/>
        </p:nvGrpSpPr>
        <p:grpSpPr bwMode="auto">
          <a:xfrm>
            <a:off x="7431088" y="4757738"/>
            <a:ext cx="57150" cy="419100"/>
            <a:chOff x="4689762" y="3997435"/>
            <a:chExt cx="57150" cy="41910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9" name="组合 42"/>
          <p:cNvGrpSpPr>
            <a:grpSpLocks/>
          </p:cNvGrpSpPr>
          <p:nvPr/>
        </p:nvGrpSpPr>
        <p:grpSpPr bwMode="auto">
          <a:xfrm>
            <a:off x="11056938" y="4757738"/>
            <a:ext cx="57150" cy="419100"/>
            <a:chOff x="4689762" y="3997435"/>
            <a:chExt cx="57150" cy="41910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12827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0" y="3013075"/>
            <a:ext cx="4012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</a:p>
        </p:txBody>
      </p:sp>
      <p:sp>
        <p:nvSpPr>
          <p:cNvPr id="1843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844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844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8442" name="Freeform 44"/>
          <p:cNvSpPr>
            <a:spLocks noEditPoints="1"/>
          </p:cNvSpPr>
          <p:nvPr/>
        </p:nvSpPr>
        <p:spPr bwMode="auto">
          <a:xfrm>
            <a:off x="5649913" y="1843088"/>
            <a:ext cx="892175" cy="881062"/>
          </a:xfrm>
          <a:custGeom>
            <a:avLst/>
            <a:gdLst>
              <a:gd name="T0" fmla="*/ 867573 w 74"/>
              <a:gd name="T1" fmla="*/ 12075 h 73"/>
              <a:gd name="T2" fmla="*/ 891672 w 74"/>
              <a:gd name="T3" fmla="*/ 36225 h 73"/>
              <a:gd name="T4" fmla="*/ 891672 w 74"/>
              <a:gd name="T5" fmla="*/ 60375 h 73"/>
              <a:gd name="T6" fmla="*/ 891672 w 74"/>
              <a:gd name="T7" fmla="*/ 72450 h 73"/>
              <a:gd name="T8" fmla="*/ 867573 w 74"/>
              <a:gd name="T9" fmla="*/ 96600 h 73"/>
              <a:gd name="T10" fmla="*/ 698878 w 74"/>
              <a:gd name="T11" fmla="*/ 265650 h 73"/>
              <a:gd name="T12" fmla="*/ 735027 w 74"/>
              <a:gd name="T13" fmla="*/ 265650 h 73"/>
              <a:gd name="T14" fmla="*/ 735027 w 74"/>
              <a:gd name="T15" fmla="*/ 881476 h 73"/>
              <a:gd name="T16" fmla="*/ 0 w 74"/>
              <a:gd name="T17" fmla="*/ 881476 h 73"/>
              <a:gd name="T18" fmla="*/ 0 w 74"/>
              <a:gd name="T19" fmla="*/ 156975 h 73"/>
              <a:gd name="T20" fmla="*/ 626580 w 74"/>
              <a:gd name="T21" fmla="*/ 156975 h 73"/>
              <a:gd name="T22" fmla="*/ 626580 w 74"/>
              <a:gd name="T23" fmla="*/ 181125 h 73"/>
              <a:gd name="T24" fmla="*/ 795275 w 74"/>
              <a:gd name="T25" fmla="*/ 12075 h 73"/>
              <a:gd name="T26" fmla="*/ 807325 w 74"/>
              <a:gd name="T27" fmla="*/ 0 h 73"/>
              <a:gd name="T28" fmla="*/ 831424 w 74"/>
              <a:gd name="T29" fmla="*/ 0 h 73"/>
              <a:gd name="T30" fmla="*/ 855523 w 74"/>
              <a:gd name="T31" fmla="*/ 0 h 73"/>
              <a:gd name="T32" fmla="*/ 867573 w 74"/>
              <a:gd name="T33" fmla="*/ 12075 h 73"/>
              <a:gd name="T34" fmla="*/ 698878 w 74"/>
              <a:gd name="T35" fmla="*/ 845251 h 73"/>
              <a:gd name="T36" fmla="*/ 698878 w 74"/>
              <a:gd name="T37" fmla="*/ 277725 h 73"/>
              <a:gd name="T38" fmla="*/ 397638 w 74"/>
              <a:gd name="T39" fmla="*/ 579601 h 73"/>
              <a:gd name="T40" fmla="*/ 313290 w 74"/>
              <a:gd name="T41" fmla="*/ 579601 h 73"/>
              <a:gd name="T42" fmla="*/ 313290 w 74"/>
              <a:gd name="T43" fmla="*/ 495076 h 73"/>
              <a:gd name="T44" fmla="*/ 614531 w 74"/>
              <a:gd name="T45" fmla="*/ 193200 h 73"/>
              <a:gd name="T46" fmla="*/ 48198 w 74"/>
              <a:gd name="T47" fmla="*/ 193200 h 73"/>
              <a:gd name="T48" fmla="*/ 48198 w 74"/>
              <a:gd name="T49" fmla="*/ 845251 h 73"/>
              <a:gd name="T50" fmla="*/ 698878 w 74"/>
              <a:gd name="T51" fmla="*/ 845251 h 73"/>
              <a:gd name="T52" fmla="*/ 843474 w 74"/>
              <a:gd name="T53" fmla="*/ 72450 h 73"/>
              <a:gd name="T54" fmla="*/ 855523 w 74"/>
              <a:gd name="T55" fmla="*/ 60375 h 73"/>
              <a:gd name="T56" fmla="*/ 855523 w 74"/>
              <a:gd name="T57" fmla="*/ 60375 h 73"/>
              <a:gd name="T58" fmla="*/ 855523 w 74"/>
              <a:gd name="T59" fmla="*/ 48300 h 73"/>
              <a:gd name="T60" fmla="*/ 843474 w 74"/>
              <a:gd name="T61" fmla="*/ 36225 h 73"/>
              <a:gd name="T62" fmla="*/ 843474 w 74"/>
              <a:gd name="T63" fmla="*/ 36225 h 73"/>
              <a:gd name="T64" fmla="*/ 831424 w 74"/>
              <a:gd name="T65" fmla="*/ 36225 h 73"/>
              <a:gd name="T66" fmla="*/ 831424 w 74"/>
              <a:gd name="T67" fmla="*/ 36225 h 73"/>
              <a:gd name="T68" fmla="*/ 819374 w 74"/>
              <a:gd name="T69" fmla="*/ 36225 h 73"/>
              <a:gd name="T70" fmla="*/ 349439 w 74"/>
              <a:gd name="T71" fmla="*/ 507151 h 73"/>
              <a:gd name="T72" fmla="*/ 349439 w 74"/>
              <a:gd name="T73" fmla="*/ 543376 h 73"/>
              <a:gd name="T74" fmla="*/ 373538 w 74"/>
              <a:gd name="T75" fmla="*/ 543376 h 73"/>
              <a:gd name="T76" fmla="*/ 843474 w 74"/>
              <a:gd name="T77" fmla="*/ 72450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5988" y="641350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待处理信息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矩形 15"/>
          <p:cNvSpPr>
            <a:spLocks noChangeArrowheads="1"/>
          </p:cNvSpPr>
          <p:nvPr/>
        </p:nvSpPr>
        <p:spPr bwMode="auto">
          <a:xfrm>
            <a:off x="3390900" y="1163638"/>
            <a:ext cx="5410200" cy="4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390" name="组合 27"/>
          <p:cNvGrpSpPr>
            <a:grpSpLocks/>
          </p:cNvGrpSpPr>
          <p:nvPr/>
        </p:nvGrpSpPr>
        <p:grpSpPr bwMode="auto">
          <a:xfrm>
            <a:off x="4564406" y="2505872"/>
            <a:ext cx="2908300" cy="1468302"/>
            <a:chOff x="972345" y="2981438"/>
            <a:chExt cx="2907505" cy="1467962"/>
          </a:xfrm>
        </p:grpSpPr>
        <p:sp>
          <p:nvSpPr>
            <p:cNvPr id="3" name="矩形 2"/>
            <p:cNvSpPr/>
            <p:nvPr/>
          </p:nvSpPr>
          <p:spPr>
            <a:xfrm>
              <a:off x="1067569" y="2981438"/>
              <a:ext cx="593563" cy="595176"/>
            </a:xfrm>
            <a:prstGeom prst="rect">
              <a:avLst/>
            </a:prstGeom>
            <a:solidFill>
              <a:srgbClr val="FFE40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6415" name="Freeform 45"/>
            <p:cNvSpPr>
              <a:spLocks noEditPoints="1"/>
            </p:cNvSpPr>
            <p:nvPr/>
          </p:nvSpPr>
          <p:spPr bwMode="auto">
            <a:xfrm>
              <a:off x="1150908" y="3066670"/>
              <a:ext cx="426870" cy="424622"/>
            </a:xfrm>
            <a:custGeom>
              <a:avLst/>
              <a:gdLst>
                <a:gd name="T0" fmla="*/ 426870 w 80"/>
                <a:gd name="T1" fmla="*/ 0 h 80"/>
                <a:gd name="T2" fmla="*/ 421534 w 80"/>
                <a:gd name="T3" fmla="*/ 392775 h 80"/>
                <a:gd name="T4" fmla="*/ 394855 w 80"/>
                <a:gd name="T5" fmla="*/ 419314 h 80"/>
                <a:gd name="T6" fmla="*/ 304145 w 80"/>
                <a:gd name="T7" fmla="*/ 424622 h 80"/>
                <a:gd name="T8" fmla="*/ 106718 w 80"/>
                <a:gd name="T9" fmla="*/ 424622 h 80"/>
                <a:gd name="T10" fmla="*/ 37351 w 80"/>
                <a:gd name="T11" fmla="*/ 419314 h 80"/>
                <a:gd name="T12" fmla="*/ 5336 w 80"/>
                <a:gd name="T13" fmla="*/ 398083 h 80"/>
                <a:gd name="T14" fmla="*/ 0 w 80"/>
                <a:gd name="T15" fmla="*/ 238850 h 80"/>
                <a:gd name="T16" fmla="*/ 101382 w 80"/>
                <a:gd name="T17" fmla="*/ 0 h 80"/>
                <a:gd name="T18" fmla="*/ 64031 w 80"/>
                <a:gd name="T19" fmla="*/ 403391 h 80"/>
                <a:gd name="T20" fmla="*/ 90710 w 80"/>
                <a:gd name="T21" fmla="*/ 392775 h 80"/>
                <a:gd name="T22" fmla="*/ 101382 w 80"/>
                <a:gd name="T23" fmla="*/ 366236 h 80"/>
                <a:gd name="T24" fmla="*/ 16008 w 80"/>
                <a:gd name="T25" fmla="*/ 254773 h 80"/>
                <a:gd name="T26" fmla="*/ 32015 w 80"/>
                <a:gd name="T27" fmla="*/ 398083 h 80"/>
                <a:gd name="T28" fmla="*/ 410862 w 80"/>
                <a:gd name="T29" fmla="*/ 371544 h 80"/>
                <a:gd name="T30" fmla="*/ 122725 w 80"/>
                <a:gd name="T31" fmla="*/ 15923 h 80"/>
                <a:gd name="T32" fmla="*/ 117389 w 80"/>
                <a:gd name="T33" fmla="*/ 376852 h 80"/>
                <a:gd name="T34" fmla="*/ 112053 w 80"/>
                <a:gd name="T35" fmla="*/ 398083 h 80"/>
                <a:gd name="T36" fmla="*/ 378847 w 80"/>
                <a:gd name="T37" fmla="*/ 403391 h 80"/>
                <a:gd name="T38" fmla="*/ 400191 w 80"/>
                <a:gd name="T39" fmla="*/ 392775 h 80"/>
                <a:gd name="T40" fmla="*/ 410862 w 80"/>
                <a:gd name="T41" fmla="*/ 371544 h 80"/>
                <a:gd name="T42" fmla="*/ 154740 w 80"/>
                <a:gd name="T43" fmla="*/ 63693 h 80"/>
                <a:gd name="T44" fmla="*/ 378847 w 80"/>
                <a:gd name="T45" fmla="*/ 47770 h 80"/>
                <a:gd name="T46" fmla="*/ 378847 w 80"/>
                <a:gd name="T47" fmla="*/ 111463 h 80"/>
                <a:gd name="T48" fmla="*/ 154740 w 80"/>
                <a:gd name="T49" fmla="*/ 238850 h 80"/>
                <a:gd name="T50" fmla="*/ 378847 w 80"/>
                <a:gd name="T51" fmla="*/ 111463 h 80"/>
                <a:gd name="T52" fmla="*/ 154740 w 80"/>
                <a:gd name="T53" fmla="*/ 297235 h 80"/>
                <a:gd name="T54" fmla="*/ 378847 w 80"/>
                <a:gd name="T55" fmla="*/ 276004 h 80"/>
                <a:gd name="T56" fmla="*/ 154740 w 80"/>
                <a:gd name="T57" fmla="*/ 339698 h 80"/>
                <a:gd name="T58" fmla="*/ 378847 w 80"/>
                <a:gd name="T59" fmla="*/ 355621 h 80"/>
                <a:gd name="T60" fmla="*/ 154740 w 80"/>
                <a:gd name="T61" fmla="*/ 339698 h 80"/>
                <a:gd name="T62" fmla="*/ 357504 w 80"/>
                <a:gd name="T63" fmla="*/ 127387 h 80"/>
                <a:gd name="T64" fmla="*/ 170748 w 80"/>
                <a:gd name="T65" fmla="*/ 217619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0" h="80">
                  <a:moveTo>
                    <a:pt x="19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45"/>
                    <a:pt x="80" y="68"/>
                    <a:pt x="80" y="70"/>
                  </a:cubicBezTo>
                  <a:cubicBezTo>
                    <a:pt x="80" y="71"/>
                    <a:pt x="80" y="72"/>
                    <a:pt x="79" y="74"/>
                  </a:cubicBezTo>
                  <a:cubicBezTo>
                    <a:pt x="79" y="75"/>
                    <a:pt x="78" y="76"/>
                    <a:pt x="77" y="77"/>
                  </a:cubicBezTo>
                  <a:cubicBezTo>
                    <a:pt x="76" y="78"/>
                    <a:pt x="75" y="78"/>
                    <a:pt x="74" y="79"/>
                  </a:cubicBezTo>
                  <a:cubicBezTo>
                    <a:pt x="73" y="79"/>
                    <a:pt x="72" y="80"/>
                    <a:pt x="71" y="80"/>
                  </a:cubicBezTo>
                  <a:cubicBezTo>
                    <a:pt x="68" y="80"/>
                    <a:pt x="63" y="80"/>
                    <a:pt x="57" y="80"/>
                  </a:cubicBezTo>
                  <a:cubicBezTo>
                    <a:pt x="51" y="80"/>
                    <a:pt x="45" y="80"/>
                    <a:pt x="38" y="80"/>
                  </a:cubicBezTo>
                  <a:cubicBezTo>
                    <a:pt x="31" y="80"/>
                    <a:pt x="25" y="80"/>
                    <a:pt x="20" y="80"/>
                  </a:cubicBezTo>
                  <a:cubicBezTo>
                    <a:pt x="15" y="80"/>
                    <a:pt x="12" y="80"/>
                    <a:pt x="11" y="80"/>
                  </a:cubicBezTo>
                  <a:cubicBezTo>
                    <a:pt x="9" y="80"/>
                    <a:pt x="8" y="79"/>
                    <a:pt x="7" y="79"/>
                  </a:cubicBezTo>
                  <a:cubicBezTo>
                    <a:pt x="6" y="79"/>
                    <a:pt x="5" y="78"/>
                    <a:pt x="4" y="78"/>
                  </a:cubicBezTo>
                  <a:cubicBezTo>
                    <a:pt x="3" y="77"/>
                    <a:pt x="2" y="76"/>
                    <a:pt x="1" y="75"/>
                  </a:cubicBezTo>
                  <a:cubicBezTo>
                    <a:pt x="1" y="74"/>
                    <a:pt x="0" y="72"/>
                    <a:pt x="0" y="71"/>
                  </a:cubicBezTo>
                  <a:cubicBezTo>
                    <a:pt x="0" y="67"/>
                    <a:pt x="0" y="59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lnTo>
                    <a:pt x="19" y="0"/>
                  </a:lnTo>
                  <a:close/>
                  <a:moveTo>
                    <a:pt x="11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3" y="76"/>
                    <a:pt x="14" y="76"/>
                    <a:pt x="15" y="76"/>
                  </a:cubicBezTo>
                  <a:cubicBezTo>
                    <a:pt x="16" y="75"/>
                    <a:pt x="17" y="74"/>
                    <a:pt x="17" y="74"/>
                  </a:cubicBezTo>
                  <a:cubicBezTo>
                    <a:pt x="18" y="73"/>
                    <a:pt x="19" y="72"/>
                    <a:pt x="19" y="71"/>
                  </a:cubicBezTo>
                  <a:cubicBezTo>
                    <a:pt x="19" y="70"/>
                    <a:pt x="19" y="70"/>
                    <a:pt x="19" y="6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3"/>
                    <a:pt x="4" y="75"/>
                    <a:pt x="6" y="75"/>
                  </a:cubicBezTo>
                  <a:cubicBezTo>
                    <a:pt x="8" y="76"/>
                    <a:pt x="10" y="76"/>
                    <a:pt x="11" y="76"/>
                  </a:cubicBezTo>
                  <a:close/>
                  <a:moveTo>
                    <a:pt x="77" y="70"/>
                  </a:moveTo>
                  <a:cubicBezTo>
                    <a:pt x="77" y="3"/>
                    <a:pt x="77" y="3"/>
                    <a:pt x="77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70"/>
                    <a:pt x="22" y="70"/>
                    <a:pt x="22" y="71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1" y="73"/>
                    <a:pt x="21" y="74"/>
                    <a:pt x="21" y="75"/>
                  </a:cubicBezTo>
                  <a:cubicBezTo>
                    <a:pt x="20" y="75"/>
                    <a:pt x="20" y="76"/>
                    <a:pt x="19" y="76"/>
                  </a:cubicBezTo>
                  <a:cubicBezTo>
                    <a:pt x="71" y="76"/>
                    <a:pt x="71" y="76"/>
                    <a:pt x="71" y="76"/>
                  </a:cubicBezTo>
                  <a:cubicBezTo>
                    <a:pt x="71" y="76"/>
                    <a:pt x="72" y="76"/>
                    <a:pt x="73" y="76"/>
                  </a:cubicBezTo>
                  <a:cubicBezTo>
                    <a:pt x="74" y="75"/>
                    <a:pt x="74" y="75"/>
                    <a:pt x="75" y="74"/>
                  </a:cubicBezTo>
                  <a:cubicBezTo>
                    <a:pt x="75" y="74"/>
                    <a:pt x="76" y="73"/>
                    <a:pt x="76" y="72"/>
                  </a:cubicBezTo>
                  <a:cubicBezTo>
                    <a:pt x="77" y="72"/>
                    <a:pt x="77" y="71"/>
                    <a:pt x="77" y="70"/>
                  </a:cubicBezTo>
                  <a:close/>
                  <a:moveTo>
                    <a:pt x="29" y="9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9"/>
                    <a:pt x="71" y="9"/>
                    <a:pt x="71" y="9"/>
                  </a:cubicBezTo>
                  <a:lnTo>
                    <a:pt x="29" y="9"/>
                  </a:lnTo>
                  <a:close/>
                  <a:moveTo>
                    <a:pt x="71" y="21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21"/>
                    <a:pt x="29" y="21"/>
                    <a:pt x="29" y="21"/>
                  </a:cubicBezTo>
                  <a:lnTo>
                    <a:pt x="71" y="21"/>
                  </a:lnTo>
                  <a:close/>
                  <a:moveTo>
                    <a:pt x="29" y="52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2"/>
                    <a:pt x="71" y="52"/>
                    <a:pt x="71" y="52"/>
                  </a:cubicBezTo>
                  <a:lnTo>
                    <a:pt x="29" y="52"/>
                  </a:lnTo>
                  <a:close/>
                  <a:moveTo>
                    <a:pt x="29" y="64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4"/>
                    <a:pt x="71" y="64"/>
                    <a:pt x="71" y="64"/>
                  </a:cubicBezTo>
                  <a:lnTo>
                    <a:pt x="29" y="64"/>
                  </a:lnTo>
                  <a:close/>
                  <a:moveTo>
                    <a:pt x="67" y="41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67" y="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16" name="文本框 3"/>
            <p:cNvSpPr txBox="1">
              <a:spLocks noChangeArrowheads="1"/>
            </p:cNvSpPr>
            <p:nvPr/>
          </p:nvSpPr>
          <p:spPr bwMode="auto">
            <a:xfrm>
              <a:off x="1661886" y="3094315"/>
              <a:ext cx="876923" cy="369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r>
                <a:rPr kumimoji="0" lang="zh-CN" altLang="en-US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多项式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72345" y="3603595"/>
              <a:ext cx="2907505" cy="845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多项式名称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多项式长度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各项系数</a:t>
              </a:r>
              <a:endParaRPr kumimoji="0"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6710363"/>
            <a:ext cx="12192000" cy="15081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74510" y="4720475"/>
            <a:ext cx="2824162" cy="904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6397" name="组合 36"/>
          <p:cNvGrpSpPr>
            <a:grpSpLocks/>
          </p:cNvGrpSpPr>
          <p:nvPr/>
        </p:nvGrpSpPr>
        <p:grpSpPr bwMode="auto">
          <a:xfrm>
            <a:off x="7353643" y="4669630"/>
            <a:ext cx="57150" cy="419100"/>
            <a:chOff x="4689762" y="3997435"/>
            <a:chExt cx="57150" cy="41910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4746912" y="3997435"/>
              <a:ext cx="0" cy="419100"/>
            </a:xfrm>
            <a:prstGeom prst="line">
              <a:avLst/>
            </a:prstGeom>
            <a:ln w="3810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89762" y="3997435"/>
              <a:ext cx="0" cy="146050"/>
            </a:xfrm>
            <a:prstGeom prst="line">
              <a:avLst/>
            </a:prstGeom>
            <a:ln w="19050">
              <a:solidFill>
                <a:srgbClr val="FFE4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738" y="620713"/>
            <a:ext cx="3048000" cy="62372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2738" y="620713"/>
            <a:ext cx="1973262" cy="151288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620713"/>
            <a:ext cx="1973263" cy="151288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9263" y="620713"/>
            <a:ext cx="4122737" cy="151288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75" y="900113"/>
            <a:ext cx="24449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数据结构设计</a:t>
            </a:r>
            <a:r>
              <a:rPr kumimoji="0"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6838" y="1905000"/>
            <a:ext cx="503237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69038" y="900113"/>
            <a:ext cx="2600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grpSp>
        <p:nvGrpSpPr>
          <p:cNvPr id="21516" name="组合 15"/>
          <p:cNvGrpSpPr>
            <a:grpSpLocks/>
          </p:cNvGrpSpPr>
          <p:nvPr/>
        </p:nvGrpSpPr>
        <p:grpSpPr bwMode="auto">
          <a:xfrm>
            <a:off x="2506375" y="4006850"/>
            <a:ext cx="184734" cy="775117"/>
            <a:chOff x="2506280" y="2905780"/>
            <a:chExt cx="184913" cy="775333"/>
          </a:xfrm>
        </p:grpSpPr>
        <p:sp>
          <p:nvSpPr>
            <p:cNvPr id="21529" name="文本框 16"/>
            <p:cNvSpPr txBox="1">
              <a:spLocks noChangeArrowheads="1"/>
            </p:cNvSpPr>
            <p:nvPr/>
          </p:nvSpPr>
          <p:spPr bwMode="auto">
            <a:xfrm>
              <a:off x="2506282" y="2905780"/>
              <a:ext cx="184911" cy="52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06280" y="3342465"/>
              <a:ext cx="184910" cy="338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endParaRPr kumimoji="0" lang="zh-CN" altLang="en-US" sz="1600" dirty="0">
                <a:solidFill>
                  <a:srgbClr val="BFBFB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341813" y="2666996"/>
            <a:ext cx="7077075" cy="33813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endParaRPr kumimoji="0"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519" name="组合 24"/>
          <p:cNvGrpSpPr>
            <a:grpSpLocks/>
          </p:cNvGrpSpPr>
          <p:nvPr/>
        </p:nvGrpSpPr>
        <p:grpSpPr bwMode="auto">
          <a:xfrm>
            <a:off x="4341813" y="4010025"/>
            <a:ext cx="7077075" cy="616681"/>
            <a:chOff x="4342349" y="2721114"/>
            <a:chExt cx="7077034" cy="616961"/>
          </a:xfrm>
        </p:grpSpPr>
        <p:sp>
          <p:nvSpPr>
            <p:cNvPr id="21523" name="矩形 25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42349" y="2721114"/>
              <a:ext cx="7077034" cy="33829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520" name="组合 27"/>
          <p:cNvGrpSpPr>
            <a:grpSpLocks/>
          </p:cNvGrpSpPr>
          <p:nvPr/>
        </p:nvGrpSpPr>
        <p:grpSpPr bwMode="auto">
          <a:xfrm>
            <a:off x="4341813" y="5348285"/>
            <a:ext cx="7077075" cy="617197"/>
            <a:chOff x="4342349" y="2721114"/>
            <a:chExt cx="7077034" cy="616537"/>
          </a:xfrm>
        </p:grpSpPr>
        <p:sp>
          <p:nvSpPr>
            <p:cNvPr id="21521" name="矩形 28"/>
            <p:cNvSpPr>
              <a:spLocks noChangeArrowheads="1"/>
            </p:cNvSpPr>
            <p:nvPr/>
          </p:nvSpPr>
          <p:spPr bwMode="auto">
            <a:xfrm>
              <a:off x="4342349" y="3059668"/>
              <a:ext cx="6429712" cy="27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0" lang="zh-CN" altLang="en-US" sz="11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42349" y="2721114"/>
              <a:ext cx="7077034" cy="337775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endParaRPr kumimoji="0"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B38223FE-45B2-4354-AA08-40C20DA8D39F}"/>
              </a:ext>
            </a:extLst>
          </p:cNvPr>
          <p:cNvSpPr/>
          <p:nvPr/>
        </p:nvSpPr>
        <p:spPr>
          <a:xfrm>
            <a:off x="4675562" y="2692802"/>
            <a:ext cx="64297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std::vector </a:t>
            </a:r>
            <a:r>
              <a:rPr lang="en-US" altLang="zh-CN" dirty="0"/>
              <a:t>&lt;func&gt; functions;//</a:t>
            </a:r>
            <a:r>
              <a:rPr lang="zh-CN" altLang="en-US" dirty="0"/>
              <a:t>存储各个多项式结构变量</a:t>
            </a:r>
            <a:endParaRPr lang="zh-CN" altLang="zh-CN" dirty="0"/>
          </a:p>
          <a:p>
            <a:r>
              <a:rPr lang="en-US" altLang="zh-CN" dirty="0"/>
              <a:t>struct func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func_name</a:t>
            </a:r>
            <a:r>
              <a:rPr lang="en-US" altLang="zh-CN" dirty="0"/>
              <a:t>;//</a:t>
            </a:r>
            <a:r>
              <a:rPr lang="zh-CN" altLang="en-US" dirty="0"/>
              <a:t>多项式名称</a:t>
            </a:r>
            <a:endParaRPr lang="zh-CN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lenth</a:t>
            </a:r>
            <a:r>
              <a:rPr lang="en-US" altLang="zh-CN" dirty="0"/>
              <a:t>;//</a:t>
            </a:r>
            <a:r>
              <a:rPr lang="zh-CN" altLang="en-US" dirty="0"/>
              <a:t>多项式长度</a:t>
            </a:r>
            <a:endParaRPr lang="zh-CN" altLang="zh-CN" dirty="0"/>
          </a:p>
          <a:p>
            <a:r>
              <a:rPr lang="en-US" altLang="zh-CN" dirty="0"/>
              <a:t>double </a:t>
            </a:r>
            <a:r>
              <a:rPr lang="en-US" altLang="zh-CN" dirty="0" err="1"/>
              <a:t>nums</a:t>
            </a:r>
            <a:r>
              <a:rPr lang="en-US" altLang="zh-CN" dirty="0"/>
              <a:t>[50];//</a:t>
            </a:r>
            <a:r>
              <a:rPr lang="zh-CN" altLang="en-US" dirty="0"/>
              <a:t>各项系数，未定义的项初始化为</a:t>
            </a:r>
            <a:r>
              <a:rPr lang="en-US" altLang="zh-CN" dirty="0"/>
              <a:t>0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56383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12800"/>
            <a:ext cx="12192000" cy="40449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6032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endParaRPr kumimoji="0" lang="zh-CN" altLang="en-US" sz="1400" dirty="0">
              <a:solidFill>
                <a:srgbClr val="27272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57500" y="603250"/>
            <a:ext cx="144463" cy="209550"/>
          </a:xfrm>
          <a:prstGeom prst="triangle">
            <a:avLst>
              <a:gd name="adj" fmla="val 893"/>
            </a:avLst>
          </a:prstGeom>
          <a:solidFill>
            <a:srgbClr val="E2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8575" y="1547813"/>
            <a:ext cx="4514850" cy="441166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6011" y="3013075"/>
            <a:ext cx="4288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CN" altLang="en-US" sz="48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模块划分</a:t>
            </a:r>
          </a:p>
        </p:txBody>
      </p:sp>
      <p:sp>
        <p:nvSpPr>
          <p:cNvPr id="18438" name="矩形 7"/>
          <p:cNvSpPr>
            <a:spLocks noChangeArrowheads="1"/>
          </p:cNvSpPr>
          <p:nvPr/>
        </p:nvSpPr>
        <p:spPr bwMode="auto">
          <a:xfrm>
            <a:off x="4152900" y="4127500"/>
            <a:ext cx="3886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400" dirty="0">
                <a:solidFill>
                  <a:srgbClr val="272727"/>
                </a:solidFill>
                <a:latin typeface="+mn-lt"/>
                <a:ea typeface="+mn-ea"/>
                <a:cs typeface="+mn-ea"/>
                <a:sym typeface="+mn-lt"/>
              </a:rPr>
              <a:t>You cannot improve your past, but you can improve your future. Once time is wasted, life is wasted. Do one thing at a time, and do well.</a:t>
            </a:r>
          </a:p>
        </p:txBody>
      </p:sp>
      <p:sp>
        <p:nvSpPr>
          <p:cNvPr id="9" name="矩形 8"/>
          <p:cNvSpPr/>
          <p:nvPr/>
        </p:nvSpPr>
        <p:spPr>
          <a:xfrm>
            <a:off x="3838575" y="5959475"/>
            <a:ext cx="4514850" cy="9048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grpSp>
        <p:nvGrpSpPr>
          <p:cNvPr id="18440" name="组合 9"/>
          <p:cNvGrpSpPr>
            <a:grpSpLocks/>
          </p:cNvGrpSpPr>
          <p:nvPr/>
        </p:nvGrpSpPr>
        <p:grpSpPr bwMode="auto">
          <a:xfrm>
            <a:off x="5969000" y="5878513"/>
            <a:ext cx="254000" cy="254000"/>
            <a:chOff x="6457496" y="4658798"/>
            <a:chExt cx="254000" cy="254000"/>
          </a:xfrm>
        </p:grpSpPr>
        <p:sp>
          <p:nvSpPr>
            <p:cNvPr id="11" name="矩形 10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cs typeface="+mn-ea"/>
                <a:sym typeface="+mn-lt"/>
              </a:endParaRPr>
            </a:p>
          </p:txBody>
        </p:sp>
        <p:sp>
          <p:nvSpPr>
            <p:cNvPr id="1844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等腰三角形 12"/>
          <p:cNvSpPr/>
          <p:nvPr/>
        </p:nvSpPr>
        <p:spPr>
          <a:xfrm rot="10800000">
            <a:off x="5851525" y="1481138"/>
            <a:ext cx="488950" cy="187325"/>
          </a:xfrm>
          <a:prstGeom prst="triangle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cs typeface="+mn-ea"/>
              <a:sym typeface="+mn-lt"/>
            </a:endParaRPr>
          </a:p>
        </p:txBody>
      </p:sp>
      <p:sp>
        <p:nvSpPr>
          <p:cNvPr id="18442" name="Freeform 44"/>
          <p:cNvSpPr>
            <a:spLocks noEditPoints="1"/>
          </p:cNvSpPr>
          <p:nvPr/>
        </p:nvSpPr>
        <p:spPr bwMode="auto">
          <a:xfrm>
            <a:off x="5649913" y="1843088"/>
            <a:ext cx="892175" cy="881062"/>
          </a:xfrm>
          <a:custGeom>
            <a:avLst/>
            <a:gdLst>
              <a:gd name="T0" fmla="*/ 867573 w 74"/>
              <a:gd name="T1" fmla="*/ 12075 h 73"/>
              <a:gd name="T2" fmla="*/ 891672 w 74"/>
              <a:gd name="T3" fmla="*/ 36225 h 73"/>
              <a:gd name="T4" fmla="*/ 891672 w 74"/>
              <a:gd name="T5" fmla="*/ 60375 h 73"/>
              <a:gd name="T6" fmla="*/ 891672 w 74"/>
              <a:gd name="T7" fmla="*/ 72450 h 73"/>
              <a:gd name="T8" fmla="*/ 867573 w 74"/>
              <a:gd name="T9" fmla="*/ 96600 h 73"/>
              <a:gd name="T10" fmla="*/ 698878 w 74"/>
              <a:gd name="T11" fmla="*/ 265650 h 73"/>
              <a:gd name="T12" fmla="*/ 735027 w 74"/>
              <a:gd name="T13" fmla="*/ 265650 h 73"/>
              <a:gd name="T14" fmla="*/ 735027 w 74"/>
              <a:gd name="T15" fmla="*/ 881476 h 73"/>
              <a:gd name="T16" fmla="*/ 0 w 74"/>
              <a:gd name="T17" fmla="*/ 881476 h 73"/>
              <a:gd name="T18" fmla="*/ 0 w 74"/>
              <a:gd name="T19" fmla="*/ 156975 h 73"/>
              <a:gd name="T20" fmla="*/ 626580 w 74"/>
              <a:gd name="T21" fmla="*/ 156975 h 73"/>
              <a:gd name="T22" fmla="*/ 626580 w 74"/>
              <a:gd name="T23" fmla="*/ 181125 h 73"/>
              <a:gd name="T24" fmla="*/ 795275 w 74"/>
              <a:gd name="T25" fmla="*/ 12075 h 73"/>
              <a:gd name="T26" fmla="*/ 807325 w 74"/>
              <a:gd name="T27" fmla="*/ 0 h 73"/>
              <a:gd name="T28" fmla="*/ 831424 w 74"/>
              <a:gd name="T29" fmla="*/ 0 h 73"/>
              <a:gd name="T30" fmla="*/ 855523 w 74"/>
              <a:gd name="T31" fmla="*/ 0 h 73"/>
              <a:gd name="T32" fmla="*/ 867573 w 74"/>
              <a:gd name="T33" fmla="*/ 12075 h 73"/>
              <a:gd name="T34" fmla="*/ 698878 w 74"/>
              <a:gd name="T35" fmla="*/ 845251 h 73"/>
              <a:gd name="T36" fmla="*/ 698878 w 74"/>
              <a:gd name="T37" fmla="*/ 277725 h 73"/>
              <a:gd name="T38" fmla="*/ 397638 w 74"/>
              <a:gd name="T39" fmla="*/ 579601 h 73"/>
              <a:gd name="T40" fmla="*/ 313290 w 74"/>
              <a:gd name="T41" fmla="*/ 579601 h 73"/>
              <a:gd name="T42" fmla="*/ 313290 w 74"/>
              <a:gd name="T43" fmla="*/ 495076 h 73"/>
              <a:gd name="T44" fmla="*/ 614531 w 74"/>
              <a:gd name="T45" fmla="*/ 193200 h 73"/>
              <a:gd name="T46" fmla="*/ 48198 w 74"/>
              <a:gd name="T47" fmla="*/ 193200 h 73"/>
              <a:gd name="T48" fmla="*/ 48198 w 74"/>
              <a:gd name="T49" fmla="*/ 845251 h 73"/>
              <a:gd name="T50" fmla="*/ 698878 w 74"/>
              <a:gd name="T51" fmla="*/ 845251 h 73"/>
              <a:gd name="T52" fmla="*/ 843474 w 74"/>
              <a:gd name="T53" fmla="*/ 72450 h 73"/>
              <a:gd name="T54" fmla="*/ 855523 w 74"/>
              <a:gd name="T55" fmla="*/ 60375 h 73"/>
              <a:gd name="T56" fmla="*/ 855523 w 74"/>
              <a:gd name="T57" fmla="*/ 60375 h 73"/>
              <a:gd name="T58" fmla="*/ 855523 w 74"/>
              <a:gd name="T59" fmla="*/ 48300 h 73"/>
              <a:gd name="T60" fmla="*/ 843474 w 74"/>
              <a:gd name="T61" fmla="*/ 36225 h 73"/>
              <a:gd name="T62" fmla="*/ 843474 w 74"/>
              <a:gd name="T63" fmla="*/ 36225 h 73"/>
              <a:gd name="T64" fmla="*/ 831424 w 74"/>
              <a:gd name="T65" fmla="*/ 36225 h 73"/>
              <a:gd name="T66" fmla="*/ 831424 w 74"/>
              <a:gd name="T67" fmla="*/ 36225 h 73"/>
              <a:gd name="T68" fmla="*/ 819374 w 74"/>
              <a:gd name="T69" fmla="*/ 36225 h 73"/>
              <a:gd name="T70" fmla="*/ 349439 w 74"/>
              <a:gd name="T71" fmla="*/ 507151 h 73"/>
              <a:gd name="T72" fmla="*/ 349439 w 74"/>
              <a:gd name="T73" fmla="*/ 543376 h 73"/>
              <a:gd name="T74" fmla="*/ 373538 w 74"/>
              <a:gd name="T75" fmla="*/ 543376 h 73"/>
              <a:gd name="T76" fmla="*/ 843474 w 74"/>
              <a:gd name="T77" fmla="*/ 72450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4" h="73">
                <a:moveTo>
                  <a:pt x="72" y="1"/>
                </a:moveTo>
                <a:cubicBezTo>
                  <a:pt x="73" y="2"/>
                  <a:pt x="73" y="2"/>
                  <a:pt x="74" y="3"/>
                </a:cubicBezTo>
                <a:cubicBezTo>
                  <a:pt x="74" y="3"/>
                  <a:pt x="74" y="4"/>
                  <a:pt x="74" y="5"/>
                </a:cubicBezTo>
                <a:cubicBezTo>
                  <a:pt x="74" y="5"/>
                  <a:pt x="74" y="6"/>
                  <a:pt x="74" y="6"/>
                </a:cubicBezTo>
                <a:cubicBezTo>
                  <a:pt x="73" y="7"/>
                  <a:pt x="73" y="8"/>
                  <a:pt x="72" y="8"/>
                </a:cubicBezTo>
                <a:cubicBezTo>
                  <a:pt x="58" y="22"/>
                  <a:pt x="58" y="22"/>
                  <a:pt x="58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73"/>
                  <a:pt x="61" y="73"/>
                  <a:pt x="61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3"/>
                  <a:pt x="0" y="13"/>
                  <a:pt x="0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5"/>
                  <a:pt x="52" y="15"/>
                  <a:pt x="52" y="15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7" y="0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70" y="0"/>
                  <a:pt x="70" y="0"/>
                  <a:pt x="71" y="0"/>
                </a:cubicBezTo>
                <a:cubicBezTo>
                  <a:pt x="72" y="0"/>
                  <a:pt x="72" y="1"/>
                  <a:pt x="72" y="1"/>
                </a:cubicBezTo>
                <a:close/>
                <a:moveTo>
                  <a:pt x="58" y="70"/>
                </a:moveTo>
                <a:cubicBezTo>
                  <a:pt x="58" y="23"/>
                  <a:pt x="58" y="23"/>
                  <a:pt x="58" y="23"/>
                </a:cubicBezTo>
                <a:cubicBezTo>
                  <a:pt x="33" y="48"/>
                  <a:pt x="33" y="48"/>
                  <a:pt x="33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1"/>
                  <a:pt x="26" y="41"/>
                  <a:pt x="26" y="41"/>
                </a:cubicBezTo>
                <a:cubicBezTo>
                  <a:pt x="51" y="16"/>
                  <a:pt x="51" y="16"/>
                  <a:pt x="5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0"/>
                  <a:pt x="4" y="70"/>
                  <a:pt x="4" y="70"/>
                </a:cubicBezTo>
                <a:lnTo>
                  <a:pt x="58" y="70"/>
                </a:lnTo>
                <a:close/>
                <a:moveTo>
                  <a:pt x="70" y="6"/>
                </a:moveTo>
                <a:cubicBezTo>
                  <a:pt x="70" y="6"/>
                  <a:pt x="71" y="5"/>
                  <a:pt x="71" y="5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1" y="4"/>
                  <a:pt x="70" y="4"/>
                  <a:pt x="70" y="3"/>
                </a:cubicBezTo>
                <a:cubicBezTo>
                  <a:pt x="70" y="3"/>
                  <a:pt x="70" y="3"/>
                  <a:pt x="70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8" y="3"/>
                  <a:pt x="68" y="3"/>
                  <a:pt x="68" y="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lnTo>
                  <a:pt x="70" y="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2231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2127</Words>
  <Application>Microsoft Office PowerPoint</Application>
  <PresentationFormat>宽屏</PresentationFormat>
  <Paragraphs>268</Paragraphs>
  <Slides>37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Adobe 楷体 Std R</vt:lpstr>
      <vt:lpstr>方正兰亭粗黑_GBK</vt:lpstr>
      <vt:lpstr>方正兰亭纤黑_GBK</vt:lpstr>
      <vt:lpstr>宋体</vt:lpstr>
      <vt:lpstr>微软雅黑</vt:lpstr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丁子千</cp:lastModifiedBy>
  <cp:revision>68</cp:revision>
  <dcterms:created xsi:type="dcterms:W3CDTF">2015-03-19T12:08:17Z</dcterms:created>
  <dcterms:modified xsi:type="dcterms:W3CDTF">2021-06-14T08:42:59Z</dcterms:modified>
</cp:coreProperties>
</file>