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3" r:id="rId5"/>
    <p:sldId id="262" r:id="rId6"/>
    <p:sldId id="264" r:id="rId7"/>
    <p:sldId id="265" r:id="rId8"/>
    <p:sldId id="266" r:id="rId9"/>
    <p:sldId id="268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ezdés" id="{A223BDF7-A2BF-42D5-A28B-E570FEDF4DDB}">
          <p14:sldIdLst>
            <p14:sldId id="257"/>
            <p14:sldId id="261"/>
          </p14:sldIdLst>
        </p14:section>
        <p14:section name="tartalom" id="{0F76383E-2F2B-448F-94BA-1B6FD18E768E}">
          <p14:sldIdLst>
            <p14:sldId id="259"/>
            <p14:sldId id="263"/>
            <p14:sldId id="262"/>
            <p14:sldId id="264"/>
            <p14:sldId id="265"/>
            <p14:sldId id="266"/>
            <p14:sldId id="268"/>
            <p14:sldId id="269"/>
          </p14:sldIdLst>
        </p14:section>
        <p14:section name="vége" id="{748D58A1-A6B1-418B-AF80-C095A4BA3C42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8D70"/>
    <a:srgbClr val="8EA983"/>
    <a:srgbClr val="262626"/>
    <a:srgbClr val="D6DBD4"/>
    <a:srgbClr val="CBD5B2"/>
    <a:srgbClr val="586352"/>
    <a:srgbClr val="C9D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DFA642-F83C-7258-1388-22610631D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ADC460-5FA0-1C7D-431D-44A3DF282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DB04E1-A88C-9828-C4A6-AA74E007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2022. 09. 18.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E4D274-D369-B8AE-282B-7F5623C2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F21600-075B-C11A-5D65-F42D38FF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695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E39D13-9FA6-44F9-DB83-013E25EB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82082F1-4AA6-6C81-F8E3-D890CAAF3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9D201C-FDBF-86E2-2869-BB8A2F57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2022. 09. 18.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17CFB1-2138-DC8A-0F28-5A2191AE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886257-CBFA-DFA0-6967-48E4AB82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267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D210DBB-6292-9970-A330-6282AEB30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E31D61A-3830-B39D-93AD-D76E79D1C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7188B8-7797-9865-9E91-2D9DC913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2022. 09. 18.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0C4954-5BFF-2F80-0318-EC18BD53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D9025E-2724-3150-B2F2-14C6593B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938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6306C5-382D-3327-5D8D-AC9E1503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F5C573-E97F-9972-FD02-2504F7CB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461AF4-2E91-241E-2742-237E7DB3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2022. 09. 18.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F84726-A688-8E1F-700C-E4AAE5C4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2A4356-8D37-C35C-120A-4AAA2C3A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48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772100-5838-9D6B-4ECD-25D768BF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FEFB18-4A0C-60FA-5DEA-D37DC05E7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BE62D7-6556-3675-51EB-3F6813C8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2022. 09. 18.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048D1D-D1CE-9229-DE9D-0685E38E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53F2F3-3E7B-409E-80BA-DF87FED3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46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BD197B-97E1-6DB7-97FF-80B114A2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A81FD2-1247-3DF1-9E87-EDF7B9986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A049CDE-92AD-34A1-9BBD-C117FC2B6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E10B2FC-940C-5AF9-972E-B5EB600F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2022. 09. 18.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E7C92C1-E926-5F5F-FC0B-AFA85BFB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8DF9FF5-1E61-68C7-6332-52040BF8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79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3D4B7B-1576-811E-18A9-4B2DCCBC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181C8D2-BFDE-114E-6D7B-845B435E6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930A02C-D2FF-DF45-0E96-872A4234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A36D06E-CED4-4C7A-A0C6-4CBB59C3B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F6C81D9-2044-E8F8-B6E9-8685AD654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E3E95E7-CDA7-EC20-9CD4-20994B81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2022. 09. 18.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9AF2ECA-8666-531C-29F2-501B87A0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12B88C9-CF9A-BEFC-4527-115182A6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384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F4D30D-02DD-BDCE-3597-2E832F9E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E47DBCA-4BEF-8F42-5A3B-2364C326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2022. 09. 18.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EFE14F0-744A-5E82-7A9A-A58DB25A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BFF3371-E7F0-A64B-7CBB-1588FB90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482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EB31464-C05A-A21A-6793-CC32C5A0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2022. 09. 18.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B3EDA1A-0EEC-F17B-FB76-E53A4540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92FE701-F997-2F01-C69B-ADFB2C07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884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612829-E74F-773C-EEBE-869F3BCB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12BB8D-617A-57A9-BD43-97920220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54969DA-ACE6-8E9D-6398-EC7303FC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7D13EC3-2870-AF19-8F9D-864E5A83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2022. 09. 18.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4E682B-CC69-B8A5-ABFA-ED4BBF80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E59BFAB-B4E5-AB1E-5D48-E538512F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226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ED7E9E-56D3-37F9-C11D-9E2B6E04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04867C7-EAFA-E499-497E-C3C12C382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00FC13F-BA84-14BD-7816-13345A999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D56722-F51B-280F-3E8F-B57F550F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2022. 09. 18.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9162471-73C5-4767-C2AA-478DE209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826BFE-5D62-AFDF-8232-B42CA0CC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360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E9FB603-BD95-254A-A81B-CD7A6A3B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05527F4-55FC-5D36-7B90-5D58C53A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EAB8838-2E2E-179E-1402-7719D31D5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F7C9-6C09-49D7-B40A-D4DCB79F4ECF}" type="datetimeFigureOut">
              <a:rPr lang="hu-HU" smtClean="0"/>
              <a:t>2022. 09. 18.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D0EF03-C6E8-EADB-4BE8-55575A588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0AE7F6-A27C-28D1-A219-B67F24ECC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443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bex.hu/hirek/cyber-mezogazdasag-az-it-terhoditasa-az-agrikulturaban/hu" TargetMode="External"/><Relationship Id="rId2" Type="http://schemas.openxmlformats.org/officeDocument/2006/relationships/hyperlink" Target="https://mfor.hu/cikkek/befektetes/az-informatika-a-mezogazdasag-jovoje-nagyon-sok-mulhat-rajta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nnoskart.digital/innoskart_magazin/informatika-az-allattenyesztesben-agrarmernok-az-informatikusok-kozott/" TargetMode="External"/><Relationship Id="rId4" Type="http://schemas.openxmlformats.org/officeDocument/2006/relationships/hyperlink" Target="https://agrarium7.hu/cikkek/2064-informatika-az-agrariumba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/>
          <p:nvPr/>
        </p:nvSpPr>
        <p:spPr>
          <a:xfrm>
            <a:off x="982697" y="2422671"/>
            <a:ext cx="10185365" cy="1813084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solidFill>
                  <a:schemeClr val="tx1"/>
                </a:solidFill>
                <a:latin typeface="Haettenschweiler" panose="020B0706040902060204" pitchFamily="34" charset="0"/>
                <a:cs typeface="Lao UI" panose="020B0604020202020204" pitchFamily="34" charset="0"/>
              </a:rPr>
              <a:t>INFORMATIKA A MEZŐGAZDASÁGBAN</a:t>
            </a:r>
          </a:p>
          <a:p>
            <a:pPr algn="ctr">
              <a:spcBef>
                <a:spcPts val="600"/>
              </a:spcBef>
            </a:pPr>
            <a:r>
              <a:rPr lang="hu-HU" dirty="0">
                <a:solidFill>
                  <a:schemeClr val="tx1"/>
                </a:solidFill>
                <a:cs typeface="Lao UI" panose="020B0604020202020204" pitchFamily="34" charset="0"/>
              </a:rPr>
              <a:t>készítette: Beréti Zsófia</a:t>
            </a:r>
          </a:p>
        </p:txBody>
      </p:sp>
      <p:pic>
        <p:nvPicPr>
          <p:cNvPr id="25" name="Ábra 24" descr="Számítógép egyszínű kitöltéssel">
            <a:extLst>
              <a:ext uri="{FF2B5EF4-FFF2-40B4-BE49-F238E27FC236}">
                <a16:creationId xmlns:a16="http://schemas.microsoft.com/office/drawing/2014/main" id="{77985A23-64B9-4AFE-CF28-4973DE2E3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8339" y="2791081"/>
            <a:ext cx="907650" cy="907650"/>
          </a:xfrm>
          <a:prstGeom prst="rect">
            <a:avLst/>
          </a:prstGeom>
        </p:spPr>
      </p:pic>
      <p:pic>
        <p:nvPicPr>
          <p:cNvPr id="27" name="Ábra 26" descr="Mezőgazdaság egyszínű kitöltéssel">
            <a:extLst>
              <a:ext uri="{FF2B5EF4-FFF2-40B4-BE49-F238E27FC236}">
                <a16:creationId xmlns:a16="http://schemas.microsoft.com/office/drawing/2014/main" id="{63C23495-00C3-E93A-9322-91E688AC7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3827" y="2726450"/>
            <a:ext cx="807862" cy="807862"/>
          </a:xfrm>
          <a:prstGeom prst="rect">
            <a:avLst/>
          </a:prstGeom>
        </p:spPr>
      </p:pic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75049"/>
            <a:ext cx="11536822" cy="1296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98432328-FC37-269B-C22C-424A4CA59ABF}"/>
              </a:ext>
            </a:extLst>
          </p:cNvPr>
          <p:cNvSpPr/>
          <p:nvPr/>
        </p:nvSpPr>
        <p:spPr>
          <a:xfrm>
            <a:off x="306968" y="618145"/>
            <a:ext cx="11536822" cy="1296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5415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/>
          <p:nvPr/>
        </p:nvSpPr>
        <p:spPr>
          <a:xfrm>
            <a:off x="8026181" y="5607078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tx1"/>
                </a:solidFill>
                <a:latin typeface="Haettenschweiler" panose="020B0706040902060204" pitchFamily="34" charset="0"/>
              </a:rPr>
              <a:t>távvezérlés</a:t>
            </a:r>
            <a:br>
              <a:rPr lang="hu-HU" sz="2800" dirty="0">
                <a:solidFill>
                  <a:schemeClr val="tx1"/>
                </a:solidFill>
                <a:latin typeface="Haettenschweiler" panose="020B0706040902060204" pitchFamily="34" charset="0"/>
              </a:rPr>
            </a:br>
            <a:r>
              <a:rPr lang="hu-HU" sz="2400" dirty="0">
                <a:solidFill>
                  <a:schemeClr val="tx1"/>
                </a:solidFill>
                <a:latin typeface="Haettenschweiler" panose="020B0706040902060204" pitchFamily="34" charset="0"/>
              </a:rPr>
              <a:t>kiértékelés, adatfeldolgozás</a:t>
            </a:r>
            <a:endParaRPr lang="hu-HU" sz="28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27589" y="430994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348210" y="6057809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8CE6C58-938F-711D-6B87-9DCA9F387D82}"/>
              </a:ext>
            </a:extLst>
          </p:cNvPr>
          <p:cNvSpPr txBox="1"/>
          <p:nvPr/>
        </p:nvSpPr>
        <p:spPr>
          <a:xfrm>
            <a:off x="481263" y="692191"/>
            <a:ext cx="754491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Kiértékelés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egyedi szoftverekkel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bg1"/>
                </a:solidFill>
              </a:rPr>
              <a:t>Cloud</a:t>
            </a:r>
            <a:r>
              <a:rPr lang="hu-HU" sz="3200" dirty="0">
                <a:solidFill>
                  <a:schemeClr val="bg1"/>
                </a:solidFill>
              </a:rPr>
              <a:t> alapú rendszerekkel - BigData, öntanuló rendszerek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agrár környezetinformatikai és a természetvédelmi- interfész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bg1"/>
                </a:solidFill>
              </a:rPr>
              <a:t>geoszerver</a:t>
            </a:r>
            <a:endParaRPr lang="hu-HU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központi számítógép</a:t>
            </a:r>
          </a:p>
        </p:txBody>
      </p:sp>
    </p:spTree>
    <p:extLst>
      <p:ext uri="{BB962C8B-B14F-4D97-AF65-F5344CB8AC3E}">
        <p14:creationId xmlns:p14="http://schemas.microsoft.com/office/powerpoint/2010/main" val="3281370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/>
          <p:nvPr/>
        </p:nvSpPr>
        <p:spPr>
          <a:xfrm>
            <a:off x="982697" y="2422671"/>
            <a:ext cx="10185365" cy="1813084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solidFill>
                  <a:schemeClr val="tx1"/>
                </a:solidFill>
                <a:latin typeface="Haettenschweiler" panose="020B0706040902060204" pitchFamily="34" charset="0"/>
                <a:cs typeface="Lao UI" panose="020B0604020202020204" pitchFamily="34" charset="0"/>
              </a:rPr>
              <a:t>KÖSZÖNÖM A FIGYELMET!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75049"/>
            <a:ext cx="11536822" cy="1296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98432328-FC37-269B-C22C-424A4CA59ABF}"/>
              </a:ext>
            </a:extLst>
          </p:cNvPr>
          <p:cNvSpPr/>
          <p:nvPr/>
        </p:nvSpPr>
        <p:spPr>
          <a:xfrm>
            <a:off x="306968" y="618145"/>
            <a:ext cx="11536822" cy="1296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5213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>
            <a:spLocks noChangeAspect="1"/>
          </p:cNvSpPr>
          <p:nvPr/>
        </p:nvSpPr>
        <p:spPr>
          <a:xfrm>
            <a:off x="427220" y="244592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dirty="0">
                <a:solidFill>
                  <a:schemeClr val="tx1"/>
                </a:solidFill>
                <a:latin typeface="Haettenschweiler" panose="020B0706040902060204" pitchFamily="34" charset="0"/>
                <a:cs typeface="Lao UI" panose="020B0604020202020204" pitchFamily="34" charset="0"/>
              </a:rPr>
              <a:t>források: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10243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4610101" y="693756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8A748C4-E189-1086-7218-684A5F45001C}"/>
              </a:ext>
            </a:extLst>
          </p:cNvPr>
          <p:cNvSpPr txBox="1"/>
          <p:nvPr/>
        </p:nvSpPr>
        <p:spPr>
          <a:xfrm>
            <a:off x="427220" y="1507959"/>
            <a:ext cx="1113913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https://mfor.hu/cikkek/befektetes/az-informatika-a-mezogazdasag-jovoje-nagyon-sok-mulhat-rajta.html</a:t>
            </a:r>
            <a:endParaRPr lang="hu-HU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https://infobex.hu/hirek/cyber-mezogazdasag-az-it-terhoditasa-az-agrikulturaban/hu</a:t>
            </a:r>
            <a:endParaRPr lang="hu-HU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https://agrarium7.hu/cikkek/2064-informatika-az-agrariumban</a:t>
            </a:r>
            <a:endParaRPr lang="hu-HU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https://innoskart.digital/innoskart_magazin/informatika-az-allattenyesztesben-agrarmernok-az-informatikusok-kozott/</a:t>
            </a:r>
            <a:endParaRPr lang="hu-H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619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/>
          <p:nvPr/>
        </p:nvSpPr>
        <p:spPr>
          <a:xfrm>
            <a:off x="982697" y="2422671"/>
            <a:ext cx="10185365" cy="1813084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54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75049"/>
            <a:ext cx="11536822" cy="1296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98432328-FC37-269B-C22C-424A4CA59ABF}"/>
              </a:ext>
            </a:extLst>
          </p:cNvPr>
          <p:cNvSpPr/>
          <p:nvPr/>
        </p:nvSpPr>
        <p:spPr>
          <a:xfrm>
            <a:off x="306968" y="618145"/>
            <a:ext cx="11536822" cy="1296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115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>
            <a:spLocks noChangeAspect="1"/>
          </p:cNvSpPr>
          <p:nvPr/>
        </p:nvSpPr>
        <p:spPr>
          <a:xfrm>
            <a:off x="427220" y="244592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err="1">
                <a:solidFill>
                  <a:schemeClr val="tx1"/>
                </a:solidFill>
                <a:latin typeface="Haettenschweiler" panose="020B0706040902060204" pitchFamily="34" charset="0"/>
              </a:rPr>
              <a:t>Cyber</a:t>
            </a:r>
            <a:r>
              <a:rPr lang="hu-HU" sz="4000" dirty="0">
                <a:solidFill>
                  <a:schemeClr val="tx1"/>
                </a:solidFill>
                <a:latin typeface="Haettenschweiler" panose="020B0706040902060204" pitchFamily="34" charset="0"/>
              </a:rPr>
              <a:t> mezőgazdaság</a:t>
            </a:r>
            <a:endParaRPr lang="hu-HU" sz="40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10243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4610101" y="693756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4E6A861-CA3C-8044-10D8-42DD1CB2F316}"/>
              </a:ext>
            </a:extLst>
          </p:cNvPr>
          <p:cNvSpPr txBox="1"/>
          <p:nvPr/>
        </p:nvSpPr>
        <p:spPr>
          <a:xfrm>
            <a:off x="275774" y="1440063"/>
            <a:ext cx="6588044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Mit jelent?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adatkommunikáció, BigData, mesterséges intelligencia, </a:t>
            </a:r>
            <a:r>
              <a:rPr lang="hu-HU" sz="3200" dirty="0" err="1">
                <a:solidFill>
                  <a:schemeClr val="bg1"/>
                </a:solidFill>
              </a:rPr>
              <a:t>automatizáció</a:t>
            </a:r>
            <a:r>
              <a:rPr lang="hu-HU" sz="3200" dirty="0">
                <a:solidFill>
                  <a:schemeClr val="bg1"/>
                </a:solidFill>
              </a:rPr>
              <a:t> </a:t>
            </a:r>
            <a:r>
              <a:rPr lang="hu-HU" sz="3200" dirty="0" err="1">
                <a:solidFill>
                  <a:schemeClr val="bg1"/>
                </a:solidFill>
              </a:rPr>
              <a:t>stb</a:t>
            </a:r>
            <a:r>
              <a:rPr lang="hu-HU" sz="3200" dirty="0">
                <a:solidFill>
                  <a:schemeClr val="bg1"/>
                </a:solidFill>
              </a:rPr>
              <a:t>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IT jelen van a munkafolyamatokban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u-HU" sz="3200" dirty="0">
                <a:solidFill>
                  <a:schemeClr val="bg1"/>
                </a:solidFill>
              </a:rPr>
              <a:t>Állattartásban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u-HU" sz="3200" dirty="0">
                <a:solidFill>
                  <a:schemeClr val="bg1"/>
                </a:solidFill>
              </a:rPr>
              <a:t>Növénytermesztésben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u-HU" sz="3200" dirty="0">
                <a:solidFill>
                  <a:schemeClr val="bg1"/>
                </a:solidFill>
              </a:rPr>
              <a:t>Kertészetben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u-HU" sz="3200" dirty="0">
                <a:solidFill>
                  <a:schemeClr val="bg1"/>
                </a:solidFill>
              </a:rPr>
              <a:t>Vadgazdálkodásban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1B3A1BB-DCDE-94DC-D523-54B9D1801331}"/>
              </a:ext>
            </a:extLst>
          </p:cNvPr>
          <p:cNvSpPr txBox="1"/>
          <p:nvPr/>
        </p:nvSpPr>
        <p:spPr>
          <a:xfrm>
            <a:off x="6887176" y="5350986"/>
            <a:ext cx="496017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050" dirty="0">
                <a:solidFill>
                  <a:srgbClr val="768D70"/>
                </a:solidFill>
              </a:rPr>
              <a:t>https://cdn.agrarszektor.hu/cimlap/G/gettyimages-1304281333-20210623.jpg</a:t>
            </a:r>
          </a:p>
        </p:txBody>
      </p:sp>
      <p:pic>
        <p:nvPicPr>
          <p:cNvPr id="1028" name="Picture 4" descr="Cyber kertészet és mezőgazdasági űradatok: ilyen lesz az agrárium jövője?">
            <a:extLst>
              <a:ext uri="{FF2B5EF4-FFF2-40B4-BE49-F238E27FC236}">
                <a16:creationId xmlns:a16="http://schemas.microsoft.com/office/drawing/2014/main" id="{558134F8-7A58-2D40-E043-72C0D7BA7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18" y="2044200"/>
            <a:ext cx="4960179" cy="3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067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>
            <a:spLocks noChangeAspect="1"/>
          </p:cNvSpPr>
          <p:nvPr/>
        </p:nvSpPr>
        <p:spPr>
          <a:xfrm>
            <a:off x="427219" y="298591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>
                <a:solidFill>
                  <a:schemeClr val="tx1"/>
                </a:solidFill>
                <a:latin typeface="Haettenschweiler" panose="020B0706040902060204" pitchFamily="34" charset="0"/>
              </a:rPr>
              <a:t>jövő</a:t>
            </a:r>
            <a:endParaRPr lang="hu-HU" sz="48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10243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4610101" y="693756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37713D7-67B7-033D-B6F5-86963C7D74F3}"/>
              </a:ext>
            </a:extLst>
          </p:cNvPr>
          <p:cNvSpPr txBox="1"/>
          <p:nvPr/>
        </p:nvSpPr>
        <p:spPr>
          <a:xfrm>
            <a:off x="427219" y="2025195"/>
            <a:ext cx="67216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könnyebb, szabadabb, stresszmentesebb munkavégzés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Innovációk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Haszon növekedés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Fenntarthatóbb</a:t>
            </a:r>
          </a:p>
        </p:txBody>
      </p:sp>
      <p:pic>
        <p:nvPicPr>
          <p:cNvPr id="11" name="Picture 2" descr="Precision Agriculture - Platform for Agricultural Technology&#10;">
            <a:extLst>
              <a:ext uri="{FF2B5EF4-FFF2-40B4-BE49-F238E27FC236}">
                <a16:creationId xmlns:a16="http://schemas.microsoft.com/office/drawing/2014/main" id="{9E7E5B94-F48F-5D24-56E2-F897B230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906" y="1718288"/>
            <a:ext cx="5019674" cy="334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11073A85-37FF-BBBB-928E-60FEA4740D9D}"/>
              </a:ext>
            </a:extLst>
          </p:cNvPr>
          <p:cNvSpPr txBox="1"/>
          <p:nvPr/>
        </p:nvSpPr>
        <p:spPr>
          <a:xfrm>
            <a:off x="6503906" y="5128358"/>
            <a:ext cx="60946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rgbClr val="768D70"/>
                </a:solidFill>
              </a:rPr>
              <a:t>https://agtecher.com/wp-content/uploads/2017/09/pa2-e1511954377226.jpg</a:t>
            </a:r>
          </a:p>
        </p:txBody>
      </p:sp>
    </p:spTree>
    <p:extLst>
      <p:ext uri="{BB962C8B-B14F-4D97-AF65-F5344CB8AC3E}">
        <p14:creationId xmlns:p14="http://schemas.microsoft.com/office/powerpoint/2010/main" val="2967174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/>
          <p:nvPr/>
        </p:nvSpPr>
        <p:spPr>
          <a:xfrm>
            <a:off x="8026181" y="5607078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>
                <a:solidFill>
                  <a:schemeClr val="tx1"/>
                </a:solidFill>
                <a:latin typeface="Haettenschweiler" panose="020B0706040902060204" pitchFamily="34" charset="0"/>
              </a:rPr>
              <a:t>megvalósítás</a:t>
            </a:r>
            <a:endParaRPr lang="hu-HU" sz="48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27589" y="430994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348210" y="6057809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87D8EA1-502B-4776-132B-656A8FE4E601}"/>
              </a:ext>
            </a:extLst>
          </p:cNvPr>
          <p:cNvSpPr txBox="1"/>
          <p:nvPr/>
        </p:nvSpPr>
        <p:spPr>
          <a:xfrm>
            <a:off x="263302" y="1528686"/>
            <a:ext cx="732449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fejlesztéssel párhuzamos oktatás és tudásanyag átadás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Folyamatos haladás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Felügyeleti rendszer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u-HU" sz="3200" dirty="0">
                <a:solidFill>
                  <a:schemeClr val="bg1"/>
                </a:solidFill>
              </a:rPr>
              <a:t>Munkaerőhiány ellen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u-HU" sz="3200" dirty="0">
                <a:solidFill>
                  <a:schemeClr val="bg1"/>
                </a:solidFill>
              </a:rPr>
              <a:t>Állatjólléti vagy gazdasági szabályok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A dolgozókért, nem ellenük</a:t>
            </a:r>
          </a:p>
        </p:txBody>
      </p:sp>
    </p:spTree>
    <p:extLst>
      <p:ext uri="{BB962C8B-B14F-4D97-AF65-F5344CB8AC3E}">
        <p14:creationId xmlns:p14="http://schemas.microsoft.com/office/powerpoint/2010/main" val="3770339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/>
          <p:nvPr/>
        </p:nvSpPr>
        <p:spPr>
          <a:xfrm>
            <a:off x="8026181" y="5607078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err="1">
                <a:solidFill>
                  <a:schemeClr val="tx1"/>
                </a:solidFill>
                <a:latin typeface="Haettenschweiler" panose="020B0706040902060204" pitchFamily="34" charset="0"/>
              </a:rPr>
              <a:t>Cloud</a:t>
            </a:r>
            <a:r>
              <a:rPr lang="hu-HU" sz="3600" dirty="0">
                <a:solidFill>
                  <a:schemeClr val="tx1"/>
                </a:solidFill>
                <a:latin typeface="Haettenschweiler" panose="020B0706040902060204" pitchFamily="34" charset="0"/>
              </a:rPr>
              <a:t> (felhő) technológia</a:t>
            </a:r>
            <a:endParaRPr lang="hu-HU" sz="14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27589" y="430994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348210" y="6057809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60253F2-612B-8A86-19F4-21E8D37478E7}"/>
              </a:ext>
            </a:extLst>
          </p:cNvPr>
          <p:cNvSpPr txBox="1"/>
          <p:nvPr/>
        </p:nvSpPr>
        <p:spPr>
          <a:xfrm>
            <a:off x="348209" y="692191"/>
            <a:ext cx="663010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irodán kívül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mobileszközök elterjedése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nem jellemző a saját IT szakember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plusz </a:t>
            </a:r>
            <a:r>
              <a:rPr lang="hu-HU" sz="3600" dirty="0" err="1">
                <a:solidFill>
                  <a:schemeClr val="bg1"/>
                </a:solidFill>
              </a:rPr>
              <a:t>terhektől</a:t>
            </a:r>
            <a:r>
              <a:rPr lang="hu-HU" sz="3600" dirty="0">
                <a:solidFill>
                  <a:schemeClr val="bg1"/>
                </a:solidFill>
              </a:rPr>
              <a:t> szabadul meg a vállalkozás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már a termőterületen azonosítható a probléma</a:t>
            </a:r>
          </a:p>
        </p:txBody>
      </p:sp>
      <p:pic>
        <p:nvPicPr>
          <p:cNvPr id="3076" name="Picture 4" descr="The New Age: Cloud Computing in Agriculture Sectors">
            <a:extLst>
              <a:ext uri="{FF2B5EF4-FFF2-40B4-BE49-F238E27FC236}">
                <a16:creationId xmlns:a16="http://schemas.microsoft.com/office/drawing/2014/main" id="{B9337BBC-BCE4-9982-C91B-B9BDC0260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505" y="1477885"/>
            <a:ext cx="5096285" cy="29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15E4811-118C-D5FF-8222-2BD4D92926DE}"/>
              </a:ext>
            </a:extLst>
          </p:cNvPr>
          <p:cNvSpPr txBox="1"/>
          <p:nvPr/>
        </p:nvSpPr>
        <p:spPr>
          <a:xfrm>
            <a:off x="6657975" y="437808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200" dirty="0">
                <a:solidFill>
                  <a:srgbClr val="768D70"/>
                </a:solidFill>
              </a:rPr>
              <a:t>https://www.w2ssolutions.com/blog/wp-content/uploads/2020/08/new-age.png</a:t>
            </a:r>
          </a:p>
        </p:txBody>
      </p:sp>
    </p:spTree>
    <p:extLst>
      <p:ext uri="{BB962C8B-B14F-4D97-AF65-F5344CB8AC3E}">
        <p14:creationId xmlns:p14="http://schemas.microsoft.com/office/powerpoint/2010/main" val="2544205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>
            <a:spLocks noChangeAspect="1"/>
          </p:cNvSpPr>
          <p:nvPr/>
        </p:nvSpPr>
        <p:spPr>
          <a:xfrm>
            <a:off x="427220" y="244592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solidFill>
                  <a:schemeClr val="tx1"/>
                </a:solidFill>
                <a:latin typeface="Haettenschweiler" panose="020B0706040902060204" pitchFamily="34" charset="0"/>
              </a:rPr>
              <a:t>precíziós gazdálkodás</a:t>
            </a:r>
            <a:endParaRPr lang="hu-HU" sz="40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10243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4610101" y="693756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35D9C22-C05A-3263-CAC6-9630E257D1B9}"/>
              </a:ext>
            </a:extLst>
          </p:cNvPr>
          <p:cNvSpPr txBox="1"/>
          <p:nvPr/>
        </p:nvSpPr>
        <p:spPr>
          <a:xfrm>
            <a:off x="427220" y="1250921"/>
            <a:ext cx="60040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Felmérések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termelés hatékonyságának növelése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környezetre gyakorolt hatása kedvező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időtakarékos</a:t>
            </a:r>
          </a:p>
        </p:txBody>
      </p:sp>
      <p:pic>
        <p:nvPicPr>
          <p:cNvPr id="4098" name="Picture 2" descr="Precision Farming - Agrifac Magyarország (Hungary)">
            <a:extLst>
              <a:ext uri="{FF2B5EF4-FFF2-40B4-BE49-F238E27FC236}">
                <a16:creationId xmlns:a16="http://schemas.microsoft.com/office/drawing/2014/main" id="{A386BB42-A54C-AFA0-5D31-CA2640619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1" y="1876416"/>
            <a:ext cx="5412509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55FFAC39-8322-89C5-AB95-6ADACDA9412C}"/>
              </a:ext>
            </a:extLst>
          </p:cNvPr>
          <p:cNvSpPr txBox="1"/>
          <p:nvPr/>
        </p:nvSpPr>
        <p:spPr>
          <a:xfrm>
            <a:off x="6610350" y="466724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200" dirty="0">
                <a:solidFill>
                  <a:srgbClr val="768D70"/>
                </a:solidFill>
              </a:rPr>
              <a:t>https://www.agrifac.com/app/uploads/sites/13/2020/11/AiCplus_Condor.jpg</a:t>
            </a:r>
          </a:p>
        </p:txBody>
      </p:sp>
    </p:spTree>
    <p:extLst>
      <p:ext uri="{BB962C8B-B14F-4D97-AF65-F5344CB8AC3E}">
        <p14:creationId xmlns:p14="http://schemas.microsoft.com/office/powerpoint/2010/main" val="812005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>
            <a:spLocks noChangeAspect="1"/>
          </p:cNvSpPr>
          <p:nvPr/>
        </p:nvSpPr>
        <p:spPr>
          <a:xfrm>
            <a:off x="427220" y="244592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>
                <a:solidFill>
                  <a:schemeClr val="tx1"/>
                </a:solidFill>
                <a:latin typeface="Haettenschweiler" panose="020B0706040902060204" pitchFamily="34" charset="0"/>
              </a:rPr>
              <a:t>távérzékelés</a:t>
            </a:r>
            <a:endParaRPr lang="hu-HU" sz="48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10243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4610101" y="693756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AF3985A-025D-D54F-F5AC-F94E2AE1A5AF}"/>
              </a:ext>
            </a:extLst>
          </p:cNvPr>
          <p:cNvSpPr txBox="1"/>
          <p:nvPr/>
        </p:nvSpPr>
        <p:spPr>
          <a:xfrm>
            <a:off x="427219" y="1250920"/>
            <a:ext cx="6297431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hatékonyság növelése, károk csökkentése		távérzékelés - precíziós technológia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tápanyaghiány megállapítása, magasabb hozam elérése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alapja az elektromágneses sugárzás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„spektrális ujjlenyomat”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már régóta létezik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pic>
        <p:nvPicPr>
          <p:cNvPr id="5122" name="Picture 2" descr="Cyber Physical Systems in Collaboration with Artificial Intelligence for  Smart Agriculture Improving Energy Efficiency and Environment Safety |  IPTIF - IIT Palakkad Technology IHub Foundation">
            <a:extLst>
              <a:ext uri="{FF2B5EF4-FFF2-40B4-BE49-F238E27FC236}">
                <a16:creationId xmlns:a16="http://schemas.microsoft.com/office/drawing/2014/main" id="{C50EECB5-BFD0-5A5D-4960-08C32F10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2270137"/>
            <a:ext cx="50101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4A0F255-6D7F-57CC-EC42-EE92E0F61977}"/>
              </a:ext>
            </a:extLst>
          </p:cNvPr>
          <p:cNvSpPr txBox="1"/>
          <p:nvPr/>
        </p:nvSpPr>
        <p:spPr>
          <a:xfrm>
            <a:off x="6724650" y="475023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200" dirty="0">
                <a:solidFill>
                  <a:srgbClr val="768D70"/>
                </a:solidFill>
              </a:rPr>
              <a:t>https://iptif.tech/wp-content/uploads/elementor/thumbs/smart-agriculture-pe6vdsx5gug31t6r8glgmhan4udy1s0dge5xeys228.jpg</a:t>
            </a:r>
          </a:p>
        </p:txBody>
      </p:sp>
    </p:spTree>
    <p:extLst>
      <p:ext uri="{BB962C8B-B14F-4D97-AF65-F5344CB8AC3E}">
        <p14:creationId xmlns:p14="http://schemas.microsoft.com/office/powerpoint/2010/main" val="2618638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/>
          <p:nvPr/>
        </p:nvSpPr>
        <p:spPr>
          <a:xfrm>
            <a:off x="8026181" y="5607078"/>
            <a:ext cx="3817609" cy="1114564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solidFill>
                  <a:schemeClr val="tx1"/>
                </a:solidFill>
                <a:latin typeface="Haettenschweiler" panose="020B0706040902060204" pitchFamily="34" charset="0"/>
              </a:rPr>
              <a:t>távérzékelés</a:t>
            </a:r>
            <a:br>
              <a:rPr lang="hu-HU" sz="4000" dirty="0">
                <a:solidFill>
                  <a:schemeClr val="tx1"/>
                </a:solidFill>
                <a:latin typeface="Haettenschweiler" panose="020B0706040902060204" pitchFamily="34" charset="0"/>
              </a:rPr>
            </a:br>
            <a:r>
              <a:rPr lang="hu-HU" sz="3200" dirty="0">
                <a:solidFill>
                  <a:schemeClr val="tx1"/>
                </a:solidFill>
                <a:latin typeface="Haettenschweiler" panose="020B0706040902060204" pitchFamily="34" charset="0"/>
              </a:rPr>
              <a:t> drónok</a:t>
            </a:r>
            <a:endParaRPr lang="hu-HU" sz="40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27589" y="430994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348210" y="6057809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B174171-FF49-7484-5F4C-EAB15AAEE48B}"/>
              </a:ext>
            </a:extLst>
          </p:cNvPr>
          <p:cNvSpPr txBox="1"/>
          <p:nvPr/>
        </p:nvSpPr>
        <p:spPr>
          <a:xfrm>
            <a:off x="5293393" y="1352550"/>
            <a:ext cx="715468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>
                <a:solidFill>
                  <a:schemeClr val="bg1"/>
                </a:solidFill>
              </a:rPr>
              <a:t>drónok, GPS rendszerek megjelenése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>
                <a:solidFill>
                  <a:schemeClr val="bg1"/>
                </a:solidFill>
              </a:rPr>
              <a:t>bázisállomás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3200">
                <a:solidFill>
                  <a:schemeClr val="bg1"/>
                </a:solidFill>
              </a:rPr>
              <a:t>területek felmérése költséghatékonyan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3200">
                <a:solidFill>
                  <a:schemeClr val="bg1"/>
                </a:solidFill>
              </a:rPr>
              <a:t> 1-2 cm pontosság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>
                <a:solidFill>
                  <a:schemeClr val="bg1"/>
                </a:solidFill>
              </a:rPr>
              <a:t>speciális kamera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>
                <a:solidFill>
                  <a:schemeClr val="bg1"/>
                </a:solidFill>
              </a:rPr>
              <a:t>„3D látás</a:t>
            </a:r>
            <a:r>
              <a:rPr lang="hu-HU" sz="3600">
                <a:solidFill>
                  <a:schemeClr val="bg1"/>
                </a:solidFill>
              </a:rPr>
              <a:t>”</a:t>
            </a:r>
            <a:endParaRPr lang="hu-HU" sz="3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Farmers Do Need Cyber Insurance | Expert Commentary | IRMI.com">
            <a:extLst>
              <a:ext uri="{FF2B5EF4-FFF2-40B4-BE49-F238E27FC236}">
                <a16:creationId xmlns:a16="http://schemas.microsoft.com/office/drawing/2014/main" id="{88D81D2E-81C1-3B35-DC23-DC6B8D6A6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0" y="1352550"/>
            <a:ext cx="4651197" cy="309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C1665D22-5F88-7074-ACFB-902D1FBCFB20}"/>
              </a:ext>
            </a:extLst>
          </p:cNvPr>
          <p:cNvSpPr txBox="1"/>
          <p:nvPr/>
        </p:nvSpPr>
        <p:spPr>
          <a:xfrm>
            <a:off x="327589" y="4457645"/>
            <a:ext cx="44539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050" dirty="0">
                <a:solidFill>
                  <a:srgbClr val="768D70"/>
                </a:solidFill>
              </a:rPr>
              <a:t>https://www.irmi.com/images/default-source/article-images/agriculture/drone-over-farm-crop-field.jpg?sfvrsn=4</a:t>
            </a:r>
          </a:p>
        </p:txBody>
      </p:sp>
    </p:spTree>
    <p:extLst>
      <p:ext uri="{BB962C8B-B14F-4D97-AF65-F5344CB8AC3E}">
        <p14:creationId xmlns:p14="http://schemas.microsoft.com/office/powerpoint/2010/main" val="1671872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340</Words>
  <Application>Microsoft Office PowerPoint</Application>
  <PresentationFormat>Szélesvásznú</PresentationFormat>
  <Paragraphs>65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Haettenschweiler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Beréti Zsófia</dc:creator>
  <cp:lastModifiedBy>Beréti Zsófia</cp:lastModifiedBy>
  <cp:revision>8</cp:revision>
  <dcterms:created xsi:type="dcterms:W3CDTF">2022-09-10T14:16:20Z</dcterms:created>
  <dcterms:modified xsi:type="dcterms:W3CDTF">2022-09-18T12:42:18Z</dcterms:modified>
</cp:coreProperties>
</file>