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4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óra Stumphauser" initials="NS" lastIdx="1" clrIdx="0">
    <p:extLst>
      <p:ext uri="{19B8F6BF-5375-455C-9EA6-DF929625EA0E}">
        <p15:presenceInfo xmlns:p15="http://schemas.microsoft.com/office/powerpoint/2012/main" userId="c390f13dbac2be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6C13A-5514-4EC2-8B3F-58CD95201B2D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871F-4E46-4F81-8363-9ACBB1B49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7073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115888"/>
            <a:ext cx="6048375" cy="1109662"/>
          </a:xfrm>
        </p:spPr>
        <p:txBody>
          <a:bodyPr/>
          <a:lstStyle>
            <a:lvl1pPr algn="r">
              <a:defRPr sz="3200" b="1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976313"/>
            <a:ext cx="6048375" cy="696912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404813"/>
            <a:ext cx="1800225" cy="604678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404813"/>
            <a:ext cx="5248275" cy="60467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19250" y="1484313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484313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404813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484313"/>
            <a:ext cx="72009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86122" y="908720"/>
            <a:ext cx="6841009" cy="830262"/>
          </a:xfrm>
          <a:noFill/>
        </p:spPr>
        <p:txBody>
          <a:bodyPr/>
          <a:lstStyle/>
          <a:p>
            <a:pPr eaLnBrk="1" hangingPunct="1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ngsanaUPC" panose="020B0502040204020203" pitchFamily="18" charset="-34"/>
              </a:rPr>
              <a:t>Időjárás előrejelzés képosztályozás segítségével</a:t>
            </a:r>
            <a:endParaRPr lang="uk-U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ngsanaUPC" panose="020B0502040204020203" pitchFamily="18" charset="-34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5976" y="5733256"/>
            <a:ext cx="4392737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Stumphauser Nóra, </a:t>
            </a:r>
            <a:r>
              <a:rPr lang="hu-H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Lestyan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Bence</a:t>
            </a:r>
          </a:p>
          <a:p>
            <a:pPr eaLnBrk="1" hangingPunct="1">
              <a:lnSpc>
                <a:spcPct val="90000"/>
              </a:lnSpc>
            </a:pP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BME TTK</a:t>
            </a: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1E5EDE-4615-41C2-B199-DF1EFF46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496994" cy="508000"/>
          </a:xfrm>
        </p:spPr>
        <p:txBody>
          <a:bodyPr/>
          <a:lstStyle/>
          <a:p>
            <a:r>
              <a:rPr lang="hu-HU" sz="3200" dirty="0">
                <a:latin typeface="Arial Black" panose="020B0A04020102020204" pitchFamily="34" charset="0"/>
              </a:rPr>
              <a:t>Neurális hálózatok eredménye manuális paraméter optimalizálással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AC61EBD-5DC4-406D-8E58-AA3A30406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29920"/>
              </p:ext>
            </p:extLst>
          </p:nvPr>
        </p:nvGraphicFramePr>
        <p:xfrm>
          <a:off x="1187624" y="1484784"/>
          <a:ext cx="6696744" cy="4608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672964419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1908038642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Model</a:t>
                      </a:r>
                      <a:r>
                        <a:rPr lang="hu-HU" sz="2000" dirty="0">
                          <a:effectLst/>
                        </a:rPr>
                        <a:t>l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AUC </a:t>
                      </a:r>
                      <a:r>
                        <a:rPr lang="hu-HU" sz="2000" dirty="0">
                          <a:effectLst/>
                        </a:rPr>
                        <a:t>érték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797698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DL-2 v4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73.52</a:t>
                      </a:r>
                      <a:endParaRPr lang="hu-H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44648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DL-2 v3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73.28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59133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DL-2 v2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72.45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887195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DL-2 v5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72.10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4278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DL-2 v6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71.77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34785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DL-1 v2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71.33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6001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effectLst/>
                        </a:rPr>
                        <a:t>Egyszerű háló </a:t>
                      </a:r>
                      <a:r>
                        <a:rPr lang="en-US" sz="2000" dirty="0">
                          <a:effectLst/>
                        </a:rPr>
                        <a:t>v2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70.80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291608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effectLst/>
                        </a:rPr>
                        <a:t>Egyszerű háló </a:t>
                      </a:r>
                      <a:r>
                        <a:rPr lang="en-US" sz="2000" dirty="0">
                          <a:effectLst/>
                        </a:rPr>
                        <a:t>v1</a:t>
                      </a:r>
                      <a:endParaRPr lang="hu-H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70.12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2171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DL-1 v1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69.34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458292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DL-2 v1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67.85</a:t>
                      </a:r>
                      <a:endParaRPr lang="hu-H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39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8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989BB-AF14-4DD7-A421-3C77C0D0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2728"/>
            <a:ext cx="8424936" cy="508000"/>
          </a:xfrm>
        </p:spPr>
        <p:txBody>
          <a:bodyPr/>
          <a:lstStyle/>
          <a:p>
            <a:r>
              <a:rPr lang="hu-HU" sz="4000" dirty="0" err="1">
                <a:latin typeface="Arial Black" panose="020B0A04020102020204" pitchFamily="34" charset="0"/>
              </a:rPr>
              <a:t>Hiperparaméter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sz="4000" dirty="0">
                <a:latin typeface="Arial Black" panose="020B0A04020102020204" pitchFamily="34" charset="0"/>
              </a:rPr>
              <a:t>optimalizálás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7A0003-6F71-4D3C-811F-0E7016CF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7992888" cy="5184576"/>
          </a:xfrm>
        </p:spPr>
        <p:txBody>
          <a:bodyPr/>
          <a:lstStyle/>
          <a:p>
            <a:r>
              <a:rPr lang="hu-HU" sz="2400" dirty="0">
                <a:solidFill>
                  <a:srgbClr val="000000"/>
                </a:solidFill>
              </a:rPr>
              <a:t>A manuálisan optimalizált legjobban teljesítő modellen próbáltunk javítani</a:t>
            </a:r>
          </a:p>
          <a:p>
            <a:pPr marL="0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r>
              <a:rPr lang="hu-HU" sz="2400" b="1" u="sng" dirty="0" err="1">
                <a:solidFill>
                  <a:srgbClr val="000000"/>
                </a:solidFill>
              </a:rPr>
              <a:t>RandomSearch</a:t>
            </a:r>
            <a:r>
              <a:rPr lang="hu-HU" sz="2400" b="1" u="sng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b="0" dirty="0">
                <a:solidFill>
                  <a:srgbClr val="000000"/>
                </a:solidFill>
              </a:rPr>
              <a:t>Filter számok és </a:t>
            </a:r>
            <a:r>
              <a:rPr lang="hu-HU" b="0" dirty="0" err="1">
                <a:solidFill>
                  <a:srgbClr val="000000"/>
                </a:solidFill>
              </a:rPr>
              <a:t>dropout</a:t>
            </a:r>
            <a:r>
              <a:rPr lang="hu-HU" b="0" dirty="0">
                <a:solidFill>
                  <a:srgbClr val="000000"/>
                </a:solidFill>
              </a:rPr>
              <a:t> arányok véletlenszerű változtatása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solidFill>
                  <a:srgbClr val="000000"/>
                </a:solidFill>
              </a:rPr>
              <a:t>Legjobb eredmény: 70.26</a:t>
            </a:r>
          </a:p>
          <a:p>
            <a:pPr marL="457200" lvl="1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</a:pPr>
            <a:r>
              <a:rPr lang="hu-HU" u="sng" dirty="0" err="1">
                <a:solidFill>
                  <a:srgbClr val="000000"/>
                </a:solidFill>
                <a:ea typeface="+mn-ea"/>
                <a:cs typeface="+mn-cs"/>
              </a:rPr>
              <a:t>HyperBand</a:t>
            </a:r>
            <a:r>
              <a:rPr lang="hu-HU" u="sng" dirty="0">
                <a:solidFill>
                  <a:srgbClr val="000000"/>
                </a:solidFill>
                <a:ea typeface="+mn-ea"/>
                <a:cs typeface="+mn-cs"/>
              </a:rPr>
              <a:t>:</a:t>
            </a:r>
          </a:p>
          <a:p>
            <a:pPr marL="762000" lvl="2" indent="-361950">
              <a:buFont typeface="Courier New" panose="02070309020205020404" pitchFamily="49" charset="0"/>
              <a:buChar char="o"/>
            </a:pP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Hasonló paramétereket teszteltünk, mint fentebb</a:t>
            </a:r>
          </a:p>
          <a:p>
            <a:pPr marL="762000" lvl="2" indent="-361950">
              <a:buFont typeface="Courier New" panose="02070309020205020404" pitchFamily="49" charset="0"/>
              <a:buChar char="o"/>
            </a:pPr>
            <a:r>
              <a:rPr lang="hu-HU" b="1" dirty="0">
                <a:solidFill>
                  <a:srgbClr val="000000"/>
                </a:solidFill>
              </a:rPr>
              <a:t>Legjobb eredmény: 71.32</a:t>
            </a:r>
          </a:p>
          <a:p>
            <a:pPr marL="400050" lvl="2" indent="0">
              <a:buNone/>
            </a:pPr>
            <a:endParaRPr lang="hu-HU" dirty="0">
              <a:solidFill>
                <a:srgbClr val="000000"/>
              </a:solidFill>
            </a:endParaRPr>
          </a:p>
          <a:p>
            <a:pPr marL="762000" lvl="2" indent="-361950">
              <a:buFont typeface="Courier New" panose="02070309020205020404" pitchFamily="49" charset="0"/>
              <a:buChar char="o"/>
            </a:pPr>
            <a:endParaRPr lang="hu-HU" dirty="0">
              <a:solidFill>
                <a:srgbClr val="000000"/>
              </a:solidFill>
              <a:ea typeface="+mn-ea"/>
              <a:cs typeface="+mn-cs"/>
            </a:endParaRPr>
          </a:p>
          <a:p>
            <a:pPr marL="857250" lvl="2" indent="-457200">
              <a:buFont typeface="Courier New" panose="02070309020205020404" pitchFamily="49" charset="0"/>
              <a:buChar char="o"/>
            </a:pPr>
            <a:endParaRPr lang="hu-HU" sz="2800" u="sng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33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056AC-BC4A-41AA-88D3-8ED8465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4664"/>
            <a:ext cx="8064896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Nem működő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FAD69F-A780-4B0B-95F2-58A4AB1A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568952" cy="4967287"/>
          </a:xfrm>
        </p:spPr>
        <p:txBody>
          <a:bodyPr/>
          <a:lstStyle/>
          <a:p>
            <a:r>
              <a:rPr lang="hu-HU" b="1" u="sng" dirty="0" err="1">
                <a:solidFill>
                  <a:srgbClr val="000000"/>
                </a:solidFill>
              </a:rPr>
              <a:t>Transfer</a:t>
            </a:r>
            <a:r>
              <a:rPr lang="hu-HU" b="1" u="sng" dirty="0">
                <a:solidFill>
                  <a:srgbClr val="000000"/>
                </a:solidFill>
              </a:rPr>
              <a:t> </a:t>
            </a:r>
            <a:r>
              <a:rPr lang="hu-HU" b="1" u="sng" dirty="0" err="1">
                <a:solidFill>
                  <a:srgbClr val="000000"/>
                </a:solidFill>
              </a:rPr>
              <a:t>Learning</a:t>
            </a:r>
            <a:r>
              <a:rPr lang="hu-HU" b="1" u="sng" dirty="0">
                <a:solidFill>
                  <a:srgbClr val="000000"/>
                </a:solidFill>
              </a:rPr>
              <a:t>:</a:t>
            </a:r>
            <a:r>
              <a:rPr lang="hu-HU" dirty="0">
                <a:solidFill>
                  <a:srgbClr val="000000"/>
                </a:solidFill>
              </a:rPr>
              <a:t> 55.13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b="0" dirty="0">
                <a:solidFill>
                  <a:srgbClr val="000000"/>
                </a:solidFill>
              </a:rPr>
              <a:t>Oka: képosztályozásra alkalmas, de nem ilyen típusú képek esetén</a:t>
            </a:r>
          </a:p>
          <a:p>
            <a:pPr marL="0" indent="0"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endParaRPr lang="hu-HU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3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AA303C-4F3C-443D-8688-36857C41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04664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Összefoglalás</a:t>
            </a:r>
            <a:endParaRPr lang="hu-HU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0A0DF6E-3CAA-4CB8-BD1B-8B77C5B31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32423"/>
              </p:ext>
            </p:extLst>
          </p:nvPr>
        </p:nvGraphicFramePr>
        <p:xfrm>
          <a:off x="971551" y="1454491"/>
          <a:ext cx="720089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49">
                  <a:extLst>
                    <a:ext uri="{9D8B030D-6E8A-4147-A177-3AD203B41FA5}">
                      <a16:colId xmlns:a16="http://schemas.microsoft.com/office/drawing/2014/main" val="3882474844"/>
                    </a:ext>
                  </a:extLst>
                </a:gridCol>
                <a:gridCol w="3600449">
                  <a:extLst>
                    <a:ext uri="{9D8B030D-6E8A-4147-A177-3AD203B41FA5}">
                      <a16:colId xmlns:a16="http://schemas.microsoft.com/office/drawing/2014/main" val="17967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solidFill>
                            <a:schemeClr val="bg1"/>
                          </a:solidFill>
                        </a:rPr>
                        <a:t>Módszer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>
                          <a:solidFill>
                            <a:schemeClr val="bg1"/>
                          </a:solidFill>
                        </a:rPr>
                        <a:t>Teszt halmaz AUC értéke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rgbClr val="00000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rgbClr val="000000"/>
                          </a:solidFill>
                        </a:rPr>
                        <a:t>67.54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72717"/>
                  </a:ext>
                </a:extLst>
              </a:tr>
            </a:tbl>
          </a:graphicData>
        </a:graphic>
      </p:graphicFrame>
      <p:sp>
        <p:nvSpPr>
          <p:cNvPr id="5" name="Nyíl: felfelé-lefelé mutató 4">
            <a:extLst>
              <a:ext uri="{FF2B5EF4-FFF2-40B4-BE49-F238E27FC236}">
                <a16:creationId xmlns:a16="http://schemas.microsoft.com/office/drawing/2014/main" id="{72A64899-91E4-4262-B7E6-FD37DE455DDD}"/>
              </a:ext>
            </a:extLst>
          </p:cNvPr>
          <p:cNvSpPr/>
          <p:nvPr/>
        </p:nvSpPr>
        <p:spPr>
          <a:xfrm>
            <a:off x="4319972" y="2420888"/>
            <a:ext cx="504056" cy="108012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849561E1-FF00-4F7D-A60E-F07A2A3A8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82434"/>
              </p:ext>
            </p:extLst>
          </p:nvPr>
        </p:nvGraphicFramePr>
        <p:xfrm>
          <a:off x="971551" y="3613965"/>
          <a:ext cx="720089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49">
                  <a:extLst>
                    <a:ext uri="{9D8B030D-6E8A-4147-A177-3AD203B41FA5}">
                      <a16:colId xmlns:a16="http://schemas.microsoft.com/office/drawing/2014/main" val="3882474844"/>
                    </a:ext>
                  </a:extLst>
                </a:gridCol>
                <a:gridCol w="3600449">
                  <a:extLst>
                    <a:ext uri="{9D8B030D-6E8A-4147-A177-3AD203B41FA5}">
                      <a16:colId xmlns:a16="http://schemas.microsoft.com/office/drawing/2014/main" val="17967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Módszer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Teszt halmaz AUC értéke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rgbClr val="000000"/>
                          </a:solidFill>
                        </a:rPr>
                        <a:t>DL-2 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rgbClr val="000000"/>
                          </a:solidFill>
                        </a:rPr>
                        <a:t>73.52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72717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425E9B5C-665B-407C-83C7-AB6E88AC2734}"/>
              </a:ext>
            </a:extLst>
          </p:cNvPr>
          <p:cNvSpPr txBox="1"/>
          <p:nvPr/>
        </p:nvSpPr>
        <p:spPr>
          <a:xfrm>
            <a:off x="971551" y="4633273"/>
            <a:ext cx="7200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rgbClr val="C00000"/>
                </a:solidFill>
              </a:rPr>
              <a:t>5.98</a:t>
            </a:r>
            <a:r>
              <a:rPr lang="hu-HU" sz="2400" b="1" dirty="0">
                <a:solidFill>
                  <a:srgbClr val="000000"/>
                </a:solidFill>
              </a:rPr>
              <a:t> a különbség a két módszer között a neurális hálózatok javára</a:t>
            </a:r>
          </a:p>
        </p:txBody>
      </p:sp>
    </p:spTree>
    <p:extLst>
      <p:ext uri="{BB962C8B-B14F-4D97-AF65-F5344CB8AC3E}">
        <p14:creationId xmlns:p14="http://schemas.microsoft.com/office/powerpoint/2010/main" val="268907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24AD47-DB0D-4583-A9CA-483BF488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76672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Jövőbeli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sz="4000" dirty="0">
                <a:latin typeface="Arial Black" panose="020B0A04020102020204" pitchFamily="34" charset="0"/>
              </a:rPr>
              <a:t>tervek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3E883C-62FD-475E-87D1-4DF68AAF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00809"/>
            <a:ext cx="7200900" cy="3456384"/>
          </a:xfrm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Hibrid osztályozók: CNN-SVM</a:t>
            </a:r>
          </a:p>
          <a:p>
            <a:pPr marL="0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Különböző más idősoros adatokon való vizsgálat</a:t>
            </a:r>
          </a:p>
          <a:p>
            <a:pPr marL="0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Regressziós problémaként való megoldás (LSTM segítségével)</a:t>
            </a:r>
          </a:p>
        </p:txBody>
      </p:sp>
    </p:spTree>
    <p:extLst>
      <p:ext uri="{BB962C8B-B14F-4D97-AF65-F5344CB8AC3E}">
        <p14:creationId xmlns:p14="http://schemas.microsoft.com/office/powerpoint/2010/main" val="351010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B0714F-7372-4244-8587-21643D35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37660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Hivatkozások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1167A1-1194-4061-8F9D-ACA62D64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4" y="1453053"/>
            <a:ext cx="8172772" cy="496728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hu-HU" sz="1600" dirty="0">
                <a:solidFill>
                  <a:srgbClr val="000000"/>
                </a:solidFill>
              </a:rPr>
              <a:t>[1] </a:t>
            </a:r>
            <a:r>
              <a:rPr lang="en-US" sz="1600" dirty="0">
                <a:solidFill>
                  <a:srgbClr val="000000"/>
                </a:solidFill>
              </a:rPr>
              <a:t>Hung, Shin-Yuan et al. "Applying data mining to telecom churn management". Expert Systems with Applications 31. 3(2006): 515–524.</a:t>
            </a: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hu-HU" sz="1600" dirty="0">
                <a:solidFill>
                  <a:srgbClr val="000000"/>
                </a:solidFill>
              </a:rPr>
              <a:t>[2]</a:t>
            </a:r>
            <a:r>
              <a:rPr lang="en-US" sz="1600" dirty="0">
                <a:solidFill>
                  <a:srgbClr val="000000"/>
                </a:solidFill>
              </a:rPr>
              <a:t> Huang, </a:t>
            </a:r>
            <a:r>
              <a:rPr lang="en-US" sz="1600" dirty="0" err="1">
                <a:solidFill>
                  <a:srgbClr val="000000"/>
                </a:solidFill>
              </a:rPr>
              <a:t>Bingquan</a:t>
            </a:r>
            <a:r>
              <a:rPr lang="en-US" sz="1600" dirty="0">
                <a:solidFill>
                  <a:srgbClr val="000000"/>
                </a:solidFill>
              </a:rPr>
              <a:t> et al. "Customer churn prediction in telecommunications". Expert Systems with Applications 39. 1(2012): 1414–1425.</a:t>
            </a: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hu-HU" sz="1600" dirty="0">
                <a:solidFill>
                  <a:srgbClr val="000000"/>
                </a:solidFill>
              </a:rPr>
              <a:t>[3] </a:t>
            </a:r>
            <a:r>
              <a:rPr lang="en-US" sz="1600" dirty="0">
                <a:solidFill>
                  <a:srgbClr val="000000"/>
                </a:solidFill>
              </a:rPr>
              <a:t>Hill, Aaron J., Gregory R. Herman, and Russ S. Schumacher. "Forecasting Severe Weather with Random Forests." Monthly Weather Review 148.5 (2020): 2135-2161.</a:t>
            </a: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hu-HU" sz="1600" dirty="0">
                <a:solidFill>
                  <a:srgbClr val="000000"/>
                </a:solidFill>
              </a:rPr>
              <a:t>[4] </a:t>
            </a:r>
            <a:r>
              <a:rPr lang="en-US" sz="1600" dirty="0">
                <a:solidFill>
                  <a:srgbClr val="000000"/>
                </a:solidFill>
              </a:rPr>
              <a:t>Datta, Anisha, </a:t>
            </a:r>
            <a:r>
              <a:rPr lang="en-US" sz="1600" dirty="0" err="1">
                <a:solidFill>
                  <a:srgbClr val="000000"/>
                </a:solidFill>
              </a:rPr>
              <a:t>Shukrity</a:t>
            </a:r>
            <a:r>
              <a:rPr lang="en-US" sz="1600" dirty="0">
                <a:solidFill>
                  <a:srgbClr val="000000"/>
                </a:solidFill>
              </a:rPr>
              <a:t> Si, and </a:t>
            </a:r>
            <a:r>
              <a:rPr lang="en-US" sz="1600" dirty="0" err="1">
                <a:solidFill>
                  <a:srgbClr val="000000"/>
                </a:solidFill>
              </a:rPr>
              <a:t>Sanket</a:t>
            </a:r>
            <a:r>
              <a:rPr lang="en-US" sz="1600" dirty="0">
                <a:solidFill>
                  <a:srgbClr val="000000"/>
                </a:solidFill>
              </a:rPr>
              <a:t> Biswas. "Complete Statistical Analysis to Weather Forecasting." Computational Intelligence in Pattern Recognition. Springer, Singapore, 2020. 751-763.</a:t>
            </a: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hu-HU" sz="1600" dirty="0">
                <a:solidFill>
                  <a:srgbClr val="000000"/>
                </a:solidFill>
              </a:rPr>
              <a:t>[5] </a:t>
            </a:r>
            <a:r>
              <a:rPr lang="en-US" sz="1600" dirty="0" err="1">
                <a:solidFill>
                  <a:srgbClr val="000000"/>
                </a:solidFill>
              </a:rPr>
              <a:t>Wangperawong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Artit</a:t>
            </a:r>
            <a:r>
              <a:rPr lang="en-US" sz="1600" dirty="0">
                <a:solidFill>
                  <a:srgbClr val="000000"/>
                </a:solidFill>
              </a:rPr>
              <a:t> et al. "Churn analysis using deep convolutional neural networks and autoencoders". </a:t>
            </a:r>
            <a:r>
              <a:rPr lang="en-US" sz="1600" dirty="0" err="1">
                <a:solidFill>
                  <a:srgbClr val="000000"/>
                </a:solidFill>
              </a:rPr>
              <a:t>arXiv</a:t>
            </a:r>
            <a:r>
              <a:rPr lang="en-US" sz="1600" dirty="0">
                <a:solidFill>
                  <a:srgbClr val="000000"/>
                </a:solidFill>
              </a:rPr>
              <a:t> preprint arXiv:1604.05377. (2016).</a:t>
            </a: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6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hu-HU" sz="18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0FB92-1532-4E00-BCCB-4367E9D4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6048375" cy="1109662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KÖSZÖNJÜK</a:t>
            </a:r>
            <a:br>
              <a:rPr lang="hu-HU" sz="4000" dirty="0">
                <a:latin typeface="Arial Black" panose="020B0A04020102020204" pitchFamily="34" charset="0"/>
              </a:rPr>
            </a:br>
            <a:r>
              <a:rPr lang="hu-HU" sz="4000" dirty="0">
                <a:latin typeface="Arial Black" panose="020B0A04020102020204" pitchFamily="34" charset="0"/>
              </a:rPr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85283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C5382-114C-4D12-BB3A-11569BFC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12" y="404813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8238CE-7CF3-41CE-BB42-E43A6C57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40768"/>
            <a:ext cx="7200900" cy="2232247"/>
          </a:xfrm>
        </p:spPr>
        <p:txBody>
          <a:bodyPr/>
          <a:lstStyle/>
          <a:p>
            <a:pPr marL="0" indent="0" algn="ctr">
              <a:buNone/>
            </a:pPr>
            <a:r>
              <a:rPr lang="hu-HU" b="1" u="sng" dirty="0">
                <a:solidFill>
                  <a:srgbClr val="FF0000"/>
                </a:solidFill>
              </a:rPr>
              <a:t>Hipotézis:</a:t>
            </a:r>
            <a:r>
              <a:rPr lang="hu-HU" dirty="0">
                <a:solidFill>
                  <a:srgbClr val="000000"/>
                </a:solidFill>
              </a:rPr>
              <a:t> Az egyszerű osztályozók kevésbé jól teljesítenek egy bináris osztályozási feladaton, mint a neurális hálózatok egy képosztályozási feladaton.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C6F19F-EA88-422C-B0C8-B497F3EE15A8}"/>
              </a:ext>
            </a:extLst>
          </p:cNvPr>
          <p:cNvSpPr txBox="1"/>
          <p:nvPr/>
        </p:nvSpPr>
        <p:spPr>
          <a:xfrm>
            <a:off x="863563" y="4065808"/>
            <a:ext cx="741687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0000"/>
                </a:solidFill>
              </a:rPr>
              <a:t>Általában lemorzsolódás előrejelzésére használják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0000"/>
                </a:solidFill>
              </a:rPr>
              <a:t>Minden emberre készítenek egy képet az idősoros adat szerint és a cél megjósolni mely emberek hajlamosak arra, hogy elhagyják a céget</a:t>
            </a:r>
          </a:p>
        </p:txBody>
      </p:sp>
    </p:spTree>
    <p:extLst>
      <p:ext uri="{BB962C8B-B14F-4D97-AF65-F5344CB8AC3E}">
        <p14:creationId xmlns:p14="http://schemas.microsoft.com/office/powerpoint/2010/main" val="21619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D851B-B1B6-4D40-820A-4102516F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17903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Irodalmi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ADA774-2BC5-4451-9F66-64AEF636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00" y="1556792"/>
            <a:ext cx="8100739" cy="4967287"/>
          </a:xfrm>
        </p:spPr>
        <p:txBody>
          <a:bodyPr/>
          <a:lstStyle/>
          <a:p>
            <a:r>
              <a:rPr lang="hu-HU" sz="2400" dirty="0">
                <a:solidFill>
                  <a:srgbClr val="000000"/>
                </a:solidFill>
              </a:rPr>
              <a:t>2006, </a:t>
            </a:r>
            <a:r>
              <a:rPr lang="hu-HU" sz="2400" dirty="0" err="1">
                <a:solidFill>
                  <a:srgbClr val="000000"/>
                </a:solidFill>
              </a:rPr>
              <a:t>Taiwan</a:t>
            </a:r>
            <a:r>
              <a:rPr lang="hu-HU" sz="2400" dirty="0">
                <a:solidFill>
                  <a:srgbClr val="000000"/>
                </a:solidFill>
              </a:rPr>
              <a:t>: döntési fák, KNN és neurális hálózatok használata lemorzsolódás jóslására [1]</a:t>
            </a:r>
          </a:p>
          <a:p>
            <a:r>
              <a:rPr lang="hu-HU" sz="2400" dirty="0">
                <a:solidFill>
                  <a:srgbClr val="000000"/>
                </a:solidFill>
              </a:rPr>
              <a:t>2012, Írország: telekommunikációs lemorzsolódás előrejelzése gépi tanulási algoritmusokkal [2]</a:t>
            </a:r>
          </a:p>
          <a:p>
            <a:r>
              <a:rPr lang="hu-HU" sz="2400" dirty="0">
                <a:solidFill>
                  <a:srgbClr val="000000"/>
                </a:solidFill>
              </a:rPr>
              <a:t>2020, USA: időjárás előrejelzés Random Forest-tel [3]</a:t>
            </a:r>
          </a:p>
          <a:p>
            <a:r>
              <a:rPr lang="hu-HU" sz="2400" dirty="0">
                <a:solidFill>
                  <a:srgbClr val="000000"/>
                </a:solidFill>
              </a:rPr>
              <a:t>2020, India: </a:t>
            </a:r>
            <a:r>
              <a:rPr lang="hu-HU" sz="2400" dirty="0" err="1">
                <a:solidFill>
                  <a:srgbClr val="000000"/>
                </a:solidFill>
              </a:rPr>
              <a:t>Gradient</a:t>
            </a:r>
            <a:r>
              <a:rPr lang="hu-HU" sz="2400" dirty="0">
                <a:solidFill>
                  <a:srgbClr val="000000"/>
                </a:solidFill>
              </a:rPr>
              <a:t> </a:t>
            </a:r>
            <a:r>
              <a:rPr lang="hu-HU" sz="2400" dirty="0" err="1">
                <a:solidFill>
                  <a:srgbClr val="000000"/>
                </a:solidFill>
              </a:rPr>
              <a:t>Boosting</a:t>
            </a:r>
            <a:r>
              <a:rPr lang="hu-HU" sz="2400" dirty="0">
                <a:solidFill>
                  <a:srgbClr val="000000"/>
                </a:solidFill>
              </a:rPr>
              <a:t> és ANN összehasonlítása időjárás </a:t>
            </a:r>
            <a:r>
              <a:rPr lang="hu-HU" sz="2400" dirty="0" err="1">
                <a:solidFill>
                  <a:srgbClr val="000000"/>
                </a:solidFill>
              </a:rPr>
              <a:t>előrejezlésre</a:t>
            </a:r>
            <a:r>
              <a:rPr lang="hu-HU" sz="2400" dirty="0">
                <a:solidFill>
                  <a:srgbClr val="000000"/>
                </a:solidFill>
              </a:rPr>
              <a:t> [4] </a:t>
            </a:r>
          </a:p>
          <a:p>
            <a:r>
              <a:rPr lang="hu-HU" sz="2400" b="1" dirty="0">
                <a:solidFill>
                  <a:srgbClr val="000000"/>
                </a:solidFill>
              </a:rPr>
              <a:t>2016, Thaiföld: képek osztályozása lemorzsolódás előrejelzésére [5]</a:t>
            </a:r>
          </a:p>
          <a:p>
            <a:endParaRPr lang="hu-HU" sz="1800" b="1" dirty="0">
              <a:solidFill>
                <a:srgbClr val="000000"/>
              </a:solidFill>
            </a:endParaRPr>
          </a:p>
          <a:p>
            <a:endParaRPr lang="hu-HU" sz="1600" dirty="0">
              <a:solidFill>
                <a:srgbClr val="000000"/>
              </a:solidFill>
            </a:endParaRPr>
          </a:p>
          <a:p>
            <a:endParaRPr lang="hu-HU" dirty="0">
              <a:solidFill>
                <a:srgbClr val="000000"/>
              </a:solidFill>
            </a:endParaRPr>
          </a:p>
          <a:p>
            <a:endParaRPr lang="hu-H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8EF3A-6446-4F8B-A158-64B39549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75" y="404813"/>
            <a:ext cx="7551775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Adat, adatelőkészítés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8A7D6-1800-443E-9CF3-5675ABD6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03891"/>
            <a:ext cx="8172450" cy="660046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000000"/>
                </a:solidFill>
              </a:rPr>
              <a:t>Kaggle</a:t>
            </a:r>
            <a:r>
              <a:rPr lang="hu-HU" dirty="0">
                <a:solidFill>
                  <a:srgbClr val="000000"/>
                </a:solidFill>
              </a:rPr>
              <a:t>: 4004 nap (2006.01.01-2016.12.16)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C125B6D2-83DD-4D7B-AE01-7DE5535813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6112" y="1724952"/>
                <a:ext cx="7200900" cy="4967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hu-HU" b="1" kern="0" dirty="0">
                    <a:solidFill>
                      <a:srgbClr val="000000"/>
                    </a:solidFill>
                  </a:rPr>
                  <a:t>Nyers adat: </a:t>
                </a:r>
                <a:r>
                  <a:rPr lang="hu-HU" kern="0" dirty="0">
                    <a:solidFill>
                      <a:srgbClr val="000000"/>
                    </a:solidFill>
                  </a:rPr>
                  <a:t>13 oszlop, 96 453 sor</a:t>
                </a:r>
              </a:p>
              <a:p>
                <a:pPr marL="0" indent="0">
                  <a:buFontTx/>
                  <a:buNone/>
                </a:pPr>
                <a:endParaRPr lang="hu-HU" sz="1800" kern="0" dirty="0">
                  <a:solidFill>
                    <a:srgbClr val="000000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hu-HU" kern="0" dirty="0">
                    <a:solidFill>
                      <a:srgbClr val="000000"/>
                    </a:solidFill>
                  </a:rPr>
                  <a:t>Time 	Dátum és Óra oszlopok</a:t>
                </a:r>
              </a:p>
              <a:p>
                <a:pPr marL="0" indent="0">
                  <a:buFontTx/>
                  <a:buNone/>
                </a:pPr>
                <a:endParaRPr lang="hu-HU" sz="1800" kern="0" dirty="0">
                  <a:solidFill>
                    <a:srgbClr val="000000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hu-HU" kern="0" dirty="0" err="1">
                    <a:solidFill>
                      <a:srgbClr val="000000"/>
                    </a:solidFill>
                  </a:rPr>
                  <a:t>Loud</a:t>
                </a:r>
                <a:r>
                  <a:rPr lang="hu-HU" kern="0" dirty="0">
                    <a:solidFill>
                      <a:srgbClr val="000000"/>
                    </a:solidFill>
                  </a:rPr>
                  <a:t> </a:t>
                </a:r>
                <a:r>
                  <a:rPr lang="hu-HU" kern="0" dirty="0" err="1">
                    <a:solidFill>
                      <a:srgbClr val="000000"/>
                    </a:solidFill>
                  </a:rPr>
                  <a:t>Cover</a:t>
                </a:r>
                <a:r>
                  <a:rPr lang="hu-HU" kern="0" dirty="0">
                    <a:solidFill>
                      <a:srgbClr val="000000"/>
                    </a:solidFill>
                  </a:rPr>
                  <a:t>: csupa 0 oszlop 	törlés</a:t>
                </a:r>
              </a:p>
              <a:p>
                <a:pPr marL="0" indent="0">
                  <a:buFontTx/>
                  <a:buNone/>
                </a:pPr>
                <a:endParaRPr lang="hu-HU" sz="1800" kern="0" dirty="0">
                  <a:solidFill>
                    <a:srgbClr val="000000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  <a:tabLst>
                    <a:tab pos="37655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hu-HU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96 453</m:t>
                        </m:r>
                      </m:num>
                      <m:den>
                        <m:r>
                          <a:rPr lang="hu-HU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hu-HU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(</m:t>
                    </m:r>
                    <m:r>
                      <a:rPr lang="hu-HU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hu-HU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24)</m:t>
                    </m:r>
                  </m:oMath>
                </a14:m>
                <a:r>
                  <a:rPr lang="hu-HU" kern="0" dirty="0">
                    <a:solidFill>
                      <a:srgbClr val="000000"/>
                    </a:solidFill>
                    <a:latin typeface="+mj-lt"/>
                  </a:rPr>
                  <a:t> 	duplikátumok és hiányzó adatok törlése (11 sor + 15 nap)</a:t>
                </a:r>
              </a:p>
              <a:p>
                <a:pPr marL="0" indent="0">
                  <a:buFontTx/>
                  <a:buNone/>
                  <a:tabLst>
                    <a:tab pos="3765550" algn="l"/>
                  </a:tabLst>
                </a:pPr>
                <a:endParaRPr lang="hu-HU" sz="1800" kern="0" dirty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tabLst>
                    <a:tab pos="3765550" algn="l"/>
                  </a:tabLst>
                </a:pPr>
                <a:r>
                  <a:rPr lang="hu-HU" b="1" kern="0" dirty="0">
                    <a:solidFill>
                      <a:srgbClr val="000000"/>
                    </a:solidFill>
                    <a:latin typeface="+mj-lt"/>
                  </a:rPr>
                  <a:t>Végleges adat: </a:t>
                </a:r>
                <a:r>
                  <a:rPr lang="hu-HU" kern="0" dirty="0">
                    <a:solidFill>
                      <a:srgbClr val="000000"/>
                    </a:solidFill>
                    <a:latin typeface="+mj-lt"/>
                  </a:rPr>
                  <a:t>7 oszlop, 96 096 sor	</a:t>
                </a:r>
              </a:p>
            </p:txBody>
          </p:sp>
        </mc:Choice>
        <mc:Fallback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C125B6D2-83DD-4D7B-AE01-7DE553581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112" y="1724952"/>
                <a:ext cx="7200900" cy="4967287"/>
              </a:xfrm>
              <a:prstGeom prst="rect">
                <a:avLst/>
              </a:prstGeom>
              <a:blipFill>
                <a:blip r:embed="rId2"/>
                <a:stretch>
                  <a:fillRect l="-1524" t="-13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CE39692E-D16A-497F-91F2-F65F22038FBA}"/>
              </a:ext>
            </a:extLst>
          </p:cNvPr>
          <p:cNvCxnSpPr/>
          <p:nvPr/>
        </p:nvCxnSpPr>
        <p:spPr>
          <a:xfrm>
            <a:off x="2123728" y="2843605"/>
            <a:ext cx="43204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7C1C5293-DFDD-4748-8EF0-0BFC8A9FA179}"/>
              </a:ext>
            </a:extLst>
          </p:cNvPr>
          <p:cNvCxnSpPr>
            <a:cxnSpLocks/>
          </p:cNvCxnSpPr>
          <p:nvPr/>
        </p:nvCxnSpPr>
        <p:spPr>
          <a:xfrm>
            <a:off x="5724128" y="3645024"/>
            <a:ext cx="576064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5489DF5-7E2C-4407-A5B1-E9D87367F50A}"/>
              </a:ext>
            </a:extLst>
          </p:cNvPr>
          <p:cNvCxnSpPr>
            <a:cxnSpLocks/>
          </p:cNvCxnSpPr>
          <p:nvPr/>
        </p:nvCxnSpPr>
        <p:spPr>
          <a:xfrm>
            <a:off x="3924114" y="4581128"/>
            <a:ext cx="6478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9346C-FE9F-434D-92FF-4E62D27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66143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Attribútumok</a:t>
            </a:r>
            <a:endParaRPr lang="hu-HU" dirty="0">
              <a:latin typeface="Arial Black" panose="020B0A04020102020204" pitchFamily="34" charset="0"/>
            </a:endParaRPr>
          </a:p>
        </p:txBody>
      </p:sp>
      <p:graphicFrame>
        <p:nvGraphicFramePr>
          <p:cNvPr id="9" name="Táblázat 4">
            <a:extLst>
              <a:ext uri="{FF2B5EF4-FFF2-40B4-BE49-F238E27FC236}">
                <a16:creationId xmlns:a16="http://schemas.microsoft.com/office/drawing/2014/main" id="{4B6648B9-A9A7-45F6-9499-C8885BB2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65232"/>
              </p:ext>
            </p:extLst>
          </p:nvPr>
        </p:nvGraphicFramePr>
        <p:xfrm>
          <a:off x="620675" y="1556792"/>
          <a:ext cx="7902649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53">
                  <a:extLst>
                    <a:ext uri="{9D8B030D-6E8A-4147-A177-3AD203B41FA5}">
                      <a16:colId xmlns:a16="http://schemas.microsoft.com/office/drawing/2014/main" val="219705201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57227461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13935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Attribútum neve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Attribútum leírása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Leggyakoribb elem vagy átlag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Summary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adott óra időjárásnak néhány szavas leírása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részben felhős (32.9%), túlnyomórészt felhős (29.1%)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Precip</a:t>
                      </a:r>
                      <a:r>
                        <a:rPr lang="hu-HU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csapadék típusa az adott órában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eső (88.3%)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6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Humidity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páratartalom százalékos értéke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átlag: 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1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Wind</a:t>
                      </a:r>
                      <a:r>
                        <a:rPr lang="hu-HU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speed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szélerősség km/h-ban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átlag: 10.8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13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Wind</a:t>
                      </a:r>
                      <a:r>
                        <a:rPr lang="hu-HU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bearing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szélirány fokokban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átlag: 187.5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4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Visibility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látótávolság km-ben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átlag: 10.3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rgbClr val="000000"/>
                          </a:solidFill>
                        </a:rPr>
                        <a:t>Pressure</a:t>
                      </a:r>
                      <a:endParaRPr lang="hu-HU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légnyomás millibarban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0000"/>
                          </a:solidFill>
                        </a:rPr>
                        <a:t>átlag: 1003.4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2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4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3F582-57C4-4651-827E-772DA534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4664"/>
            <a:ext cx="763327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Célváltozó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F76F1B-6AE9-4712-A13E-A6C28E2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352978" cy="4823271"/>
          </a:xfrm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Napok átlaghőmérsékletének mediánja: 12.25 °C</a:t>
            </a:r>
          </a:p>
          <a:p>
            <a:pPr marL="0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1-es csoport: minden óra, ahol az adott napi átlaghőmérséklet magasabb, mint a medián</a:t>
            </a:r>
          </a:p>
          <a:p>
            <a:r>
              <a:rPr lang="hu-HU" dirty="0">
                <a:solidFill>
                  <a:srgbClr val="000000"/>
                </a:solidFill>
              </a:rPr>
              <a:t>0-s csoport: a többi nap</a:t>
            </a:r>
          </a:p>
          <a:p>
            <a:pPr marL="0" indent="0">
              <a:buNone/>
            </a:pPr>
            <a:endParaRPr lang="hu-HU" sz="1800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Tökéletesen kiegyensúlyozott adat: 2002-2002 nap a két osztályban</a:t>
            </a:r>
          </a:p>
        </p:txBody>
      </p:sp>
    </p:spTree>
    <p:extLst>
      <p:ext uri="{BB962C8B-B14F-4D97-AF65-F5344CB8AC3E}">
        <p14:creationId xmlns:p14="http://schemas.microsoft.com/office/powerpoint/2010/main" val="27335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523C3D-3753-4B0B-88A4-3D3622C0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38398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Képek elkészítése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6D5938-F753-4032-80FC-77EF63C3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485900"/>
            <a:ext cx="8064946" cy="4967287"/>
          </a:xfrm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7x24 pixeles képek: minden pixel az adott cella értéke alapján van színezve oszloponként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39A40B-76C2-4690-B1EA-2A9C6927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84965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9AA7B5-1C4E-494C-82E9-E0267CE4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84" y="4293096"/>
            <a:ext cx="5131266" cy="182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4D067-81A0-42E5-8D1E-7281E409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7287"/>
            <a:ext cx="10548664" cy="508000"/>
          </a:xfrm>
        </p:spPr>
        <p:txBody>
          <a:bodyPr/>
          <a:lstStyle/>
          <a:p>
            <a:r>
              <a:rPr lang="hu-HU" sz="3200" dirty="0">
                <a:latin typeface="Arial Black" panose="020B0A04020102020204" pitchFamily="34" charset="0"/>
              </a:rPr>
              <a:t>Bináris osztályozási feladat megoldása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D640F2E-58BE-443F-923B-9F89CAC4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72394"/>
              </p:ext>
            </p:extLst>
          </p:nvPr>
        </p:nvGraphicFramePr>
        <p:xfrm>
          <a:off x="1115617" y="1484784"/>
          <a:ext cx="6768752" cy="4392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640">
                  <a:extLst>
                    <a:ext uri="{9D8B030D-6E8A-4147-A177-3AD203B41FA5}">
                      <a16:colId xmlns:a16="http://schemas.microsoft.com/office/drawing/2014/main" val="2981120156"/>
                    </a:ext>
                  </a:extLst>
                </a:gridCol>
                <a:gridCol w="1231575">
                  <a:extLst>
                    <a:ext uri="{9D8B030D-6E8A-4147-A177-3AD203B41FA5}">
                      <a16:colId xmlns:a16="http://schemas.microsoft.com/office/drawing/2014/main" val="494438979"/>
                    </a:ext>
                  </a:extLst>
                </a:gridCol>
                <a:gridCol w="1232981">
                  <a:extLst>
                    <a:ext uri="{9D8B030D-6E8A-4147-A177-3AD203B41FA5}">
                      <a16:colId xmlns:a16="http://schemas.microsoft.com/office/drawing/2014/main" val="3672532616"/>
                    </a:ext>
                  </a:extLst>
                </a:gridCol>
                <a:gridCol w="1231575">
                  <a:extLst>
                    <a:ext uri="{9D8B030D-6E8A-4147-A177-3AD203B41FA5}">
                      <a16:colId xmlns:a16="http://schemas.microsoft.com/office/drawing/2014/main" val="3685057155"/>
                    </a:ext>
                  </a:extLst>
                </a:gridCol>
                <a:gridCol w="1232981">
                  <a:extLst>
                    <a:ext uri="{9D8B030D-6E8A-4147-A177-3AD203B41FA5}">
                      <a16:colId xmlns:a16="http://schemas.microsoft.com/office/drawing/2014/main" val="1264558055"/>
                    </a:ext>
                  </a:extLst>
                </a:gridCol>
              </a:tblGrid>
              <a:tr h="642412"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Módszer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VALID ACC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VALID AUC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</a:t>
                      </a:r>
                      <a:r>
                        <a:rPr lang="hu-HU" sz="1800" dirty="0">
                          <a:effectLst/>
                        </a:rPr>
                        <a:t>Z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ACC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TES</a:t>
                      </a:r>
                      <a:r>
                        <a:rPr lang="hu-HU" sz="1800" dirty="0">
                          <a:effectLst/>
                        </a:rPr>
                        <a:t>Z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AUC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6017323"/>
                  </a:ext>
                </a:extLst>
              </a:tr>
              <a:tr h="642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Random Forest</a:t>
                      </a:r>
                      <a:endParaRPr lang="hu-H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67.09</a:t>
                      </a:r>
                      <a:endParaRPr lang="hu-HU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67.06</a:t>
                      </a:r>
                      <a:endParaRPr lang="hu-HU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67.53</a:t>
                      </a:r>
                      <a:endParaRPr lang="hu-HU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67.54</a:t>
                      </a:r>
                      <a:endParaRPr lang="hu-HU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499615"/>
                  </a:ext>
                </a:extLst>
              </a:tr>
              <a:tr h="642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Gradient Boosting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59.67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63.83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60.19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64.54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176169"/>
                  </a:ext>
                </a:extLst>
              </a:tr>
              <a:tr h="6076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SVM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58.02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57.94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57.57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57.59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6746053"/>
                  </a:ext>
                </a:extLst>
              </a:tr>
              <a:tr h="6076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KNN-5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56.46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52.19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57.34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57.34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531818"/>
                  </a:ext>
                </a:extLst>
              </a:tr>
              <a:tr h="6076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KNN-1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56.81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52.19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56.67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56.67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646224"/>
                  </a:ext>
                </a:extLst>
              </a:tr>
              <a:tr h="642412"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effectLst/>
                        </a:rPr>
                        <a:t>Logisztikus regresszió</a:t>
                      </a:r>
                      <a:endParaRPr lang="hu-H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52.36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52.19</a:t>
                      </a:r>
                      <a:endParaRPr lang="hu-H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53.49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53.54</a:t>
                      </a:r>
                      <a:endParaRPr lang="hu-H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76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4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B38A5-43DF-428F-BA80-A9A53F7C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42" y="404664"/>
            <a:ext cx="6553200" cy="508000"/>
          </a:xfrm>
        </p:spPr>
        <p:txBody>
          <a:bodyPr/>
          <a:lstStyle/>
          <a:p>
            <a:r>
              <a:rPr lang="hu-HU" sz="4000" dirty="0">
                <a:latin typeface="Arial Black" panose="020B0A04020102020204" pitchFamily="34" charset="0"/>
              </a:rPr>
              <a:t>Neurális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sz="4000" dirty="0">
                <a:latin typeface="Arial Black" panose="020B0A04020102020204" pitchFamily="34" charset="0"/>
              </a:rPr>
              <a:t>hálózatok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70BFB5-CA8A-481F-A1D9-500C0ECB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42" y="1342033"/>
            <a:ext cx="7956698" cy="4967287"/>
          </a:xfrm>
        </p:spPr>
        <p:txBody>
          <a:bodyPr/>
          <a:lstStyle/>
          <a:p>
            <a:r>
              <a:rPr lang="hu-HU" sz="2400" u="sng" dirty="0" err="1">
                <a:solidFill>
                  <a:srgbClr val="000000"/>
                </a:solidFill>
              </a:rPr>
              <a:t>Callbacks</a:t>
            </a:r>
            <a:r>
              <a:rPr lang="hu-HU" sz="2400" u="sng" dirty="0">
                <a:solidFill>
                  <a:srgbClr val="000000"/>
                </a:solidFill>
              </a:rPr>
              <a:t>:</a:t>
            </a:r>
            <a:r>
              <a:rPr lang="hu-HU" sz="2400" dirty="0">
                <a:solidFill>
                  <a:srgbClr val="000000"/>
                </a:solidFill>
              </a:rPr>
              <a:t> </a:t>
            </a:r>
            <a:r>
              <a:rPr lang="hu-HU" sz="2400" dirty="0" err="1">
                <a:solidFill>
                  <a:srgbClr val="000000"/>
                </a:solidFill>
              </a:rPr>
              <a:t>early</a:t>
            </a:r>
            <a:r>
              <a:rPr lang="hu-HU" sz="2400" dirty="0">
                <a:solidFill>
                  <a:srgbClr val="000000"/>
                </a:solidFill>
              </a:rPr>
              <a:t> </a:t>
            </a:r>
            <a:r>
              <a:rPr lang="hu-HU" sz="2400" dirty="0" err="1">
                <a:solidFill>
                  <a:srgbClr val="000000"/>
                </a:solidFill>
              </a:rPr>
              <a:t>stopping</a:t>
            </a:r>
            <a:r>
              <a:rPr lang="hu-HU" sz="2400" dirty="0">
                <a:solidFill>
                  <a:srgbClr val="000000"/>
                </a:solidFill>
              </a:rPr>
              <a:t>, jó modellek mentése, tanulási ráta módosító</a:t>
            </a:r>
          </a:p>
          <a:p>
            <a:pPr marL="0" indent="0">
              <a:buNone/>
            </a:pPr>
            <a:endParaRPr lang="hu-HU" sz="14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hu-HU" sz="2400" u="sng" dirty="0">
                <a:solidFill>
                  <a:srgbClr val="000000"/>
                </a:solidFill>
              </a:rPr>
              <a:t>Egyszerű neurális hálózat: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hu-HU" b="0" dirty="0">
                <a:solidFill>
                  <a:srgbClr val="000000"/>
                </a:solidFill>
              </a:rPr>
              <a:t>3 </a:t>
            </a:r>
            <a:r>
              <a:rPr lang="hu-HU" b="0" dirty="0" err="1">
                <a:solidFill>
                  <a:srgbClr val="000000"/>
                </a:solidFill>
              </a:rPr>
              <a:t>konvolúciós</a:t>
            </a:r>
            <a:r>
              <a:rPr lang="hu-HU" b="0" dirty="0">
                <a:solidFill>
                  <a:srgbClr val="000000"/>
                </a:solidFill>
              </a:rPr>
              <a:t>, 1 </a:t>
            </a:r>
            <a:r>
              <a:rPr lang="hu-HU" b="0" dirty="0" err="1">
                <a:solidFill>
                  <a:srgbClr val="000000"/>
                </a:solidFill>
              </a:rPr>
              <a:t>flatten</a:t>
            </a:r>
            <a:r>
              <a:rPr lang="hu-HU" b="0" dirty="0">
                <a:solidFill>
                  <a:srgbClr val="000000"/>
                </a:solidFill>
              </a:rPr>
              <a:t>, 2 </a:t>
            </a:r>
            <a:r>
              <a:rPr lang="hu-HU" b="0" dirty="0" err="1">
                <a:solidFill>
                  <a:srgbClr val="000000"/>
                </a:solidFill>
              </a:rPr>
              <a:t>dense</a:t>
            </a:r>
            <a:r>
              <a:rPr lang="hu-HU" b="0" dirty="0">
                <a:solidFill>
                  <a:srgbClr val="000000"/>
                </a:solidFill>
              </a:rPr>
              <a:t> réteg</a:t>
            </a:r>
          </a:p>
          <a:p>
            <a:pPr marL="514350" lvl="1" indent="-514350">
              <a:buFont typeface="+mj-lt"/>
              <a:buAutoNum type="arabicPeriod" startAt="2"/>
            </a:pPr>
            <a:r>
              <a:rPr lang="hu-HU" b="0" u="sng" dirty="0">
                <a:solidFill>
                  <a:srgbClr val="000000"/>
                </a:solidFill>
                <a:ea typeface="+mn-ea"/>
                <a:cs typeface="+mn-cs"/>
              </a:rPr>
              <a:t>DL-1-hez hasonló háló:</a:t>
            </a:r>
          </a:p>
          <a:p>
            <a:pPr marL="914400" lvl="2" indent="-514350">
              <a:buFont typeface="Courier New" panose="02070309020205020404" pitchFamily="49" charset="0"/>
              <a:buChar char="o"/>
            </a:pPr>
            <a:r>
              <a:rPr lang="hu-HU" b="0" dirty="0">
                <a:solidFill>
                  <a:srgbClr val="000000"/>
                </a:solidFill>
                <a:ea typeface="+mn-ea"/>
                <a:cs typeface="+mn-cs"/>
              </a:rPr>
              <a:t>2 </a:t>
            </a:r>
            <a:r>
              <a:rPr lang="hu-HU" b="0" dirty="0" err="1">
                <a:solidFill>
                  <a:srgbClr val="000000"/>
                </a:solidFill>
                <a:ea typeface="+mn-ea"/>
                <a:cs typeface="+mn-cs"/>
              </a:rPr>
              <a:t>konvol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úciós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max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pooling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flatten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2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dense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 réteg</a:t>
            </a:r>
            <a:endParaRPr lang="hu-HU" b="0" dirty="0">
              <a:solidFill>
                <a:srgbClr val="000000"/>
              </a:solidFill>
              <a:ea typeface="+mn-ea"/>
              <a:cs typeface="+mn-cs"/>
            </a:endParaRPr>
          </a:p>
          <a:p>
            <a:pPr marL="514350" lvl="1" indent="-514350">
              <a:buFont typeface="+mj-lt"/>
              <a:buAutoNum type="arabicPeriod" startAt="2"/>
            </a:pPr>
            <a:r>
              <a:rPr lang="hu-HU" b="0" u="sng" dirty="0">
                <a:solidFill>
                  <a:srgbClr val="000000"/>
                </a:solidFill>
                <a:ea typeface="+mn-ea"/>
                <a:cs typeface="+mn-cs"/>
              </a:rPr>
              <a:t>DL-2-höz hasonló háló:</a:t>
            </a:r>
          </a:p>
          <a:p>
            <a:pPr marL="914400" lvl="2" indent="-514350">
              <a:buFont typeface="Courier New" panose="02070309020205020404" pitchFamily="49" charset="0"/>
              <a:buChar char="o"/>
            </a:pPr>
            <a:r>
              <a:rPr lang="hu-HU" b="0" dirty="0">
                <a:solidFill>
                  <a:srgbClr val="000000"/>
                </a:solidFill>
                <a:ea typeface="+mn-ea"/>
                <a:cs typeface="+mn-cs"/>
              </a:rPr>
              <a:t>2 </a:t>
            </a:r>
            <a:r>
              <a:rPr lang="hu-HU" b="0" dirty="0" err="1">
                <a:solidFill>
                  <a:srgbClr val="000000"/>
                </a:solidFill>
                <a:ea typeface="+mn-ea"/>
                <a:cs typeface="+mn-cs"/>
              </a:rPr>
              <a:t>kon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volúciós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max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pooling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dropout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flatten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dense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1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dropout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, 2 </a:t>
            </a:r>
            <a:r>
              <a:rPr lang="hu-HU" dirty="0" err="1">
                <a:solidFill>
                  <a:srgbClr val="000000"/>
                </a:solidFill>
                <a:ea typeface="+mn-ea"/>
                <a:cs typeface="+mn-cs"/>
              </a:rPr>
              <a:t>dense</a:t>
            </a:r>
            <a:r>
              <a:rPr lang="hu-HU" dirty="0">
                <a:solidFill>
                  <a:srgbClr val="000000"/>
                </a:solidFill>
                <a:ea typeface="+mn-ea"/>
                <a:cs typeface="+mn-cs"/>
              </a:rPr>
              <a:t> réteg</a:t>
            </a:r>
          </a:p>
          <a:p>
            <a:pPr marL="400050" lvl="2" indent="0">
              <a:buNone/>
            </a:pPr>
            <a:endParaRPr lang="hu-HU" sz="14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361950" lvl="2" indent="-361950">
              <a:buFont typeface="Arial" panose="020B0604020202020204" pitchFamily="34" charset="0"/>
              <a:buChar char="•"/>
            </a:pPr>
            <a:r>
              <a:rPr lang="hu-HU" b="0" dirty="0">
                <a:solidFill>
                  <a:srgbClr val="000000"/>
                </a:solidFill>
                <a:ea typeface="+mn-ea"/>
                <a:cs typeface="+mn-cs"/>
              </a:rPr>
              <a:t>Manuális paraméter optimalizálás</a:t>
            </a:r>
          </a:p>
          <a:p>
            <a:pPr marL="400050" lvl="1" indent="0">
              <a:buNone/>
            </a:pPr>
            <a:endParaRPr lang="hu-HU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0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1295EE"/>
      </a:lt2>
      <a:accent1>
        <a:srgbClr val="3672CA"/>
      </a:accent1>
      <a:accent2>
        <a:srgbClr val="CCECFF"/>
      </a:accent2>
      <a:accent3>
        <a:srgbClr val="FFFFFF"/>
      </a:accent3>
      <a:accent4>
        <a:srgbClr val="404040"/>
      </a:accent4>
      <a:accent5>
        <a:srgbClr val="AEBCE1"/>
      </a:accent5>
      <a:accent6>
        <a:srgbClr val="B9D6E7"/>
      </a:accent6>
      <a:hlink>
        <a:srgbClr val="5B99E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1295EE"/>
        </a:lt2>
        <a:accent1>
          <a:srgbClr val="3672CA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EBCE1"/>
        </a:accent5>
        <a:accent6>
          <a:srgbClr val="B9D6E7"/>
        </a:accent6>
        <a:hlink>
          <a:srgbClr val="5B99E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505</TotalTime>
  <Words>747</Words>
  <Application>Microsoft Office PowerPoint</Application>
  <PresentationFormat>Diavetítés a képernyőre (4:3 oldalarány)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Courier New</vt:lpstr>
      <vt:lpstr>Times New Roman</vt:lpstr>
      <vt:lpstr>template</vt:lpstr>
      <vt:lpstr>Időjárás előrejelzés képosztályozás segítségével</vt:lpstr>
      <vt:lpstr>Motiváció</vt:lpstr>
      <vt:lpstr>Irodalmi áttekintés</vt:lpstr>
      <vt:lpstr>Adat, adatelőkészítés</vt:lpstr>
      <vt:lpstr>Attribútumok</vt:lpstr>
      <vt:lpstr>Célváltozó meghatározása</vt:lpstr>
      <vt:lpstr>Képek elkészítése</vt:lpstr>
      <vt:lpstr>Bináris osztályozási feladat megoldása</vt:lpstr>
      <vt:lpstr>Neurális hálózatok</vt:lpstr>
      <vt:lpstr>Neurális hálózatok eredménye manuális paraméter optimalizálással</vt:lpstr>
      <vt:lpstr>Hiperparaméter optimalizálás</vt:lpstr>
      <vt:lpstr>Nem működő ötlet</vt:lpstr>
      <vt:lpstr>Összefoglalás</vt:lpstr>
      <vt:lpstr>Jövőbeli tervek</vt:lpstr>
      <vt:lpstr>Hivatkozások</vt:lpstr>
      <vt:lpstr>KÖSZÖNJÜK A FIGYELMET!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Időjárás előrejelzés képosztályozás segítségével</dc:title>
  <dc:creator>Nóra Stumphauser</dc:creator>
  <cp:lastModifiedBy>Nóra Stumphauser</cp:lastModifiedBy>
  <cp:revision>19</cp:revision>
  <dcterms:created xsi:type="dcterms:W3CDTF">2020-12-29T14:13:40Z</dcterms:created>
  <dcterms:modified xsi:type="dcterms:W3CDTF">2021-01-02T18:58:18Z</dcterms:modified>
</cp:coreProperties>
</file>