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71" r:id="rId11"/>
    <p:sldId id="259" r:id="rId12"/>
    <p:sldId id="272" r:id="rId13"/>
    <p:sldId id="273" r:id="rId14"/>
    <p:sldId id="274" r:id="rId15"/>
    <p:sldId id="262" r:id="rId16"/>
    <p:sldId id="275" r:id="rId17"/>
    <p:sldId id="276" r:id="rId18"/>
    <p:sldId id="278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8A617-DCAD-2A45-A9A3-CC296E356C2D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79E71-BD36-AB44-83C8-3E1EA90C2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[SHORT]</a:t>
            </a:r>
          </a:p>
          <a:p>
            <a:r>
              <a:rPr lang="en-US" dirty="0" smtClean="0"/>
              <a:t>Clients</a:t>
            </a:r>
            <a:r>
              <a:rPr lang="en-US" baseline="0" dirty="0" smtClean="0"/>
              <a:t> and brokers</a:t>
            </a:r>
          </a:p>
          <a:p>
            <a:r>
              <a:rPr lang="en-US" baseline="0" dirty="0" smtClean="0"/>
              <a:t>	thin clients: create/modify/move/delete files and folders in their workspace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transparent..push</a:t>
            </a:r>
            <a:r>
              <a:rPr lang="en-US" baseline="0" dirty="0" smtClean="0"/>
              <a:t> changes </a:t>
            </a:r>
          </a:p>
          <a:p>
            <a:r>
              <a:rPr lang="en-US" baseline="0" dirty="0" smtClean="0"/>
              <a:t>	brokers: handle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[SHORT]</a:t>
            </a:r>
          </a:p>
          <a:p>
            <a:r>
              <a:rPr lang="en-US" dirty="0" smtClean="0"/>
              <a:t>Clients</a:t>
            </a:r>
            <a:r>
              <a:rPr lang="en-US" baseline="0" dirty="0" smtClean="0"/>
              <a:t> and brokers</a:t>
            </a:r>
          </a:p>
          <a:p>
            <a:r>
              <a:rPr lang="en-US" baseline="0" dirty="0" smtClean="0"/>
              <a:t>	thin clients: create/modify/move/delete files and folders in their workspace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transparent..push</a:t>
            </a:r>
            <a:r>
              <a:rPr lang="en-US" baseline="0" dirty="0" smtClean="0"/>
              <a:t> changes </a:t>
            </a:r>
          </a:p>
          <a:p>
            <a:r>
              <a:rPr lang="en-US" baseline="0" dirty="0" smtClean="0"/>
              <a:t>	brokers: handle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[SHORT]</a:t>
            </a:r>
          </a:p>
          <a:p>
            <a:r>
              <a:rPr lang="en-US" dirty="0" smtClean="0"/>
              <a:t>Clients</a:t>
            </a:r>
            <a:r>
              <a:rPr lang="en-US" baseline="0" dirty="0" smtClean="0"/>
              <a:t> and brokers</a:t>
            </a:r>
          </a:p>
          <a:p>
            <a:r>
              <a:rPr lang="en-US" baseline="0" dirty="0" smtClean="0"/>
              <a:t>	thin clients: create/modify/move/delete files and folders in their workspace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transparent..push</a:t>
            </a:r>
            <a:r>
              <a:rPr lang="en-US" baseline="0" dirty="0" smtClean="0"/>
              <a:t> changes </a:t>
            </a:r>
          </a:p>
          <a:p>
            <a:r>
              <a:rPr lang="en-US" baseline="0" dirty="0" smtClean="0"/>
              <a:t>	brokers: handle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[SHORT]</a:t>
            </a:r>
          </a:p>
          <a:p>
            <a:r>
              <a:rPr lang="en-US" dirty="0" smtClean="0"/>
              <a:t>Clients</a:t>
            </a:r>
            <a:r>
              <a:rPr lang="en-US" baseline="0" dirty="0" smtClean="0"/>
              <a:t> and brokers</a:t>
            </a:r>
          </a:p>
          <a:p>
            <a:r>
              <a:rPr lang="en-US" baseline="0" dirty="0" smtClean="0"/>
              <a:t>	thin clients: create/modify/move/delete files and folders in their workspace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transparent..push</a:t>
            </a:r>
            <a:r>
              <a:rPr lang="en-US" baseline="0" dirty="0" smtClean="0"/>
              <a:t> changes </a:t>
            </a:r>
          </a:p>
          <a:p>
            <a:r>
              <a:rPr lang="en-US" baseline="0" dirty="0" smtClean="0"/>
              <a:t>	brokers: handle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4382A776-A213-2B42-8170-FC7E1CF79065}" type="datetimeFigureOut">
              <a:rPr lang="en-US" smtClean="0"/>
              <a:t>3/20/13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lendingclub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endingclub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lendingclub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endingclub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Machine Learning Techniques to P2P Loan Investments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Stevens</a:t>
            </a:r>
            <a:endParaRPr lang="en-US" dirty="0" smtClean="0"/>
          </a:p>
          <a:p>
            <a:r>
              <a:rPr lang="en-US" dirty="0" smtClean="0"/>
              <a:t>CIS 572 Machine Learning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75" y="3779042"/>
            <a:ext cx="3576274" cy="289534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100 features</a:t>
            </a:r>
          </a:p>
          <a:p>
            <a:pPr lvl="1"/>
            <a:r>
              <a:rPr lang="en-US" dirty="0" smtClean="0"/>
              <a:t>Include them all!</a:t>
            </a:r>
          </a:p>
          <a:p>
            <a:pPr lvl="2"/>
            <a:r>
              <a:rPr lang="en-US" dirty="0" smtClean="0"/>
              <a:t>Almost..</a:t>
            </a:r>
          </a:p>
          <a:p>
            <a:pPr lvl="2"/>
            <a:r>
              <a:rPr lang="en-US" dirty="0" smtClean="0"/>
              <a:t>Discard:</a:t>
            </a:r>
          </a:p>
          <a:p>
            <a:pPr lvl="3"/>
            <a:r>
              <a:rPr lang="en-US" dirty="0" smtClean="0"/>
              <a:t>Unique values (User ID, Screen name, etc.)</a:t>
            </a:r>
          </a:p>
          <a:p>
            <a:pPr lvl="3"/>
            <a:r>
              <a:rPr lang="en-US" dirty="0" smtClean="0"/>
              <a:t>Textual features (Loan Description)</a:t>
            </a:r>
          </a:p>
          <a:p>
            <a:pPr lvl="3"/>
            <a:r>
              <a:rPr lang="en-US" dirty="0" smtClean="0"/>
              <a:t>Anything unknown at start</a:t>
            </a:r>
          </a:p>
          <a:p>
            <a:pPr lvl="3"/>
            <a:r>
              <a:rPr lang="en-US" dirty="0" smtClean="0"/>
              <a:t>Incomplete loans</a:t>
            </a:r>
          </a:p>
          <a:p>
            <a:pPr lvl="2"/>
            <a:r>
              <a:rPr lang="en-US" dirty="0" err="1" smtClean="0"/>
              <a:t>Binarize</a:t>
            </a:r>
            <a:r>
              <a:rPr lang="en-US" dirty="0"/>
              <a:t> </a:t>
            </a:r>
            <a:r>
              <a:rPr lang="en-US" dirty="0" smtClean="0"/>
              <a:t>multivalued features</a:t>
            </a:r>
          </a:p>
          <a:p>
            <a:pPr lvl="2"/>
            <a:r>
              <a:rPr lang="en-US" dirty="0" smtClean="0"/>
              <a:t>Scale everything</a:t>
            </a:r>
          </a:p>
          <a:p>
            <a:pPr lvl="3"/>
            <a:r>
              <a:rPr lang="en-US" dirty="0" smtClean="0"/>
              <a:t>Mean: 0</a:t>
            </a:r>
          </a:p>
          <a:p>
            <a:pPr lvl="3"/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: 1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4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</a:t>
            </a:r>
          </a:p>
          <a:p>
            <a:pPr lvl="1"/>
            <a:r>
              <a:rPr lang="en-US" dirty="0" smtClean="0"/>
              <a:t>30% Test</a:t>
            </a:r>
          </a:p>
          <a:p>
            <a:pPr lvl="1"/>
            <a:r>
              <a:rPr lang="en-US" dirty="0" smtClean="0"/>
              <a:t>70% Training</a:t>
            </a:r>
            <a:endParaRPr lang="en-US" dirty="0"/>
          </a:p>
          <a:p>
            <a:r>
              <a:rPr lang="en-US" dirty="0" smtClean="0"/>
              <a:t>Tune Parameters</a:t>
            </a:r>
          </a:p>
          <a:p>
            <a:pPr lvl="1"/>
            <a:r>
              <a:rPr lang="en-US" dirty="0" smtClean="0"/>
              <a:t>Grid Search</a:t>
            </a:r>
          </a:p>
          <a:p>
            <a:pPr lvl="1"/>
            <a:r>
              <a:rPr lang="en-US" dirty="0" smtClean="0"/>
              <a:t>5-Fold Cross Validation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Models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Regularization Constant (C)</a:t>
            </a:r>
          </a:p>
          <a:p>
            <a:pPr lvl="2"/>
            <a:r>
              <a:rPr lang="en-US" dirty="0" smtClean="0"/>
              <a:t>0.001 -&gt; 1000</a:t>
            </a:r>
          </a:p>
          <a:p>
            <a:pPr lvl="3"/>
            <a:r>
              <a:rPr lang="en-US" dirty="0" smtClean="0"/>
              <a:t>Best=1</a:t>
            </a:r>
            <a:endParaRPr lang="en-US" dirty="0"/>
          </a:p>
          <a:p>
            <a:pPr lvl="1"/>
            <a:r>
              <a:rPr lang="en-US" dirty="0" smtClean="0"/>
              <a:t>Penalty Function</a:t>
            </a:r>
          </a:p>
          <a:p>
            <a:pPr lvl="2"/>
            <a:r>
              <a:rPr lang="en-US" dirty="0" smtClean="0"/>
              <a:t>L1 or L2 Norm?</a:t>
            </a:r>
          </a:p>
          <a:p>
            <a:pPr lvl="3"/>
            <a:r>
              <a:rPr lang="en-US" dirty="0" smtClean="0"/>
              <a:t>Best = L2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defaults!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</a:t>
            </a:r>
            <a:r>
              <a:rPr lang="en-US" dirty="0"/>
              <a:t>Average Accuracy: </a:t>
            </a:r>
            <a:r>
              <a:rPr lang="en-US" dirty="0" smtClean="0">
                <a:solidFill>
                  <a:srgbClr val="FF0000"/>
                </a:solidFill>
              </a:rPr>
              <a:t>66.29%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5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# of Estimators </a:t>
            </a:r>
          </a:p>
          <a:p>
            <a:pPr lvl="2"/>
            <a:r>
              <a:rPr lang="en-US" dirty="0" smtClean="0"/>
              <a:t>10 -&gt; 100</a:t>
            </a:r>
          </a:p>
          <a:p>
            <a:pPr lvl="3"/>
            <a:r>
              <a:rPr lang="en-US" dirty="0" smtClean="0"/>
              <a:t>Best: 50</a:t>
            </a:r>
            <a:endParaRPr lang="en-US" dirty="0"/>
          </a:p>
          <a:p>
            <a:pPr lvl="1"/>
            <a:r>
              <a:rPr lang="en-US" dirty="0" smtClean="0"/>
              <a:t>Max Features</a:t>
            </a:r>
          </a:p>
          <a:p>
            <a:pPr lvl="2"/>
            <a:r>
              <a:rPr lang="en-US" dirty="0" smtClean="0"/>
              <a:t>Square root, base-2 log, or all of them?</a:t>
            </a:r>
          </a:p>
          <a:p>
            <a:pPr lvl="3"/>
            <a:r>
              <a:rPr lang="en-US" dirty="0" smtClean="0"/>
              <a:t>Best: base-2 log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</a:t>
            </a:r>
            <a:r>
              <a:rPr lang="en-US" dirty="0"/>
              <a:t>Average Accuracy: </a:t>
            </a:r>
            <a:r>
              <a:rPr lang="en-US" dirty="0" smtClean="0">
                <a:solidFill>
                  <a:srgbClr val="008000"/>
                </a:solidFill>
              </a:rPr>
              <a:t>82.12</a:t>
            </a:r>
            <a:r>
              <a:rPr lang="en-US" dirty="0">
                <a:solidFill>
                  <a:srgbClr val="008000"/>
                </a:solidFill>
              </a:rPr>
              <a:t>%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0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</a:p>
          <a:p>
            <a:pPr lvl="1"/>
            <a:r>
              <a:rPr lang="en-US" dirty="0" smtClean="0"/>
              <a:t># of Estimators </a:t>
            </a:r>
          </a:p>
          <a:p>
            <a:pPr lvl="2"/>
            <a:r>
              <a:rPr lang="en-US" dirty="0" smtClean="0"/>
              <a:t>100 -&gt; 1000</a:t>
            </a:r>
          </a:p>
          <a:p>
            <a:pPr lvl="3"/>
            <a:r>
              <a:rPr lang="en-US" dirty="0" smtClean="0"/>
              <a:t>Best: 300</a:t>
            </a:r>
            <a:endParaRPr lang="en-US" dirty="0"/>
          </a:p>
          <a:p>
            <a:pPr lvl="1"/>
            <a:r>
              <a:rPr lang="en-US" dirty="0" smtClean="0"/>
              <a:t>Max Depth</a:t>
            </a:r>
          </a:p>
          <a:p>
            <a:pPr lvl="2"/>
            <a:r>
              <a:rPr lang="en-US" dirty="0" smtClean="0"/>
              <a:t>1 -&gt; 5</a:t>
            </a:r>
          </a:p>
          <a:p>
            <a:pPr lvl="3"/>
            <a:r>
              <a:rPr lang="en-US" dirty="0" smtClean="0"/>
              <a:t>Best: 2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Best </a:t>
            </a:r>
            <a:r>
              <a:rPr lang="en-US" dirty="0"/>
              <a:t>Average Accuracy: </a:t>
            </a:r>
            <a:r>
              <a:rPr lang="en-US" dirty="0" smtClean="0">
                <a:solidFill>
                  <a:srgbClr val="008000"/>
                </a:solidFill>
              </a:rPr>
              <a:t>82.15%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7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Accuracy</a:t>
            </a:r>
            <a:endParaRPr lang="en-US" dirty="0"/>
          </a:p>
        </p:txBody>
      </p:sp>
      <p:pic>
        <p:nvPicPr>
          <p:cNvPr id="8" name="Picture 7" descr="ac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90" y="2081061"/>
            <a:ext cx="5432069" cy="22919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6323" y="4412115"/>
            <a:ext cx="5004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3"/>
                </a:solidFill>
              </a:rPr>
              <a:t>Accuracy of Each Classifier on Training &amp; Test Data </a:t>
            </a:r>
            <a:endParaRPr lang="en-US" sz="15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b_conf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76" y="3714155"/>
            <a:ext cx="4597400" cy="2413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Confusion Matrices</a:t>
            </a:r>
            <a:endParaRPr lang="en-US" dirty="0"/>
          </a:p>
        </p:txBody>
      </p:sp>
      <p:pic>
        <p:nvPicPr>
          <p:cNvPr id="2" name="Picture 1" descr="lr_conf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3915645" cy="2387600"/>
          </a:xfrm>
          <a:prstGeom prst="rect">
            <a:avLst/>
          </a:prstGeom>
        </p:spPr>
      </p:pic>
      <p:pic>
        <p:nvPicPr>
          <p:cNvPr id="5" name="Picture 4" descr="rf_conf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417638"/>
            <a:ext cx="4305300" cy="218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2126" y="3404864"/>
            <a:ext cx="192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EB641B"/>
                </a:solidFill>
              </a:rPr>
              <a:t>Logistic </a:t>
            </a:r>
            <a:r>
              <a:rPr lang="en-US" sz="1400" dirty="0">
                <a:solidFill>
                  <a:srgbClr val="EB641B"/>
                </a:solidFill>
              </a:rPr>
              <a:t>Regression </a:t>
            </a:r>
            <a:endParaRPr lang="en-US" sz="1400" b="1" dirty="0">
              <a:solidFill>
                <a:srgbClr val="EB641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2884" y="3405621"/>
            <a:ext cx="174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EB641B"/>
                </a:solidFill>
              </a:rPr>
              <a:t>Random Forest</a:t>
            </a:r>
            <a:endParaRPr lang="en-US" sz="1400" b="1" dirty="0">
              <a:solidFill>
                <a:srgbClr val="EB64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3431" y="5819378"/>
            <a:ext cx="188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EB641B"/>
                </a:solidFill>
              </a:rPr>
              <a:t>Gradient Boosting</a:t>
            </a:r>
            <a:endParaRPr lang="en-US" sz="1400" b="1" dirty="0">
              <a:solidFill>
                <a:srgbClr val="EB6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4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c_stat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89" y="2978973"/>
            <a:ext cx="6477000" cy="3251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Return</a:t>
            </a:r>
            <a:endParaRPr lang="en-US" dirty="0"/>
          </a:p>
        </p:txBody>
      </p:sp>
      <p:pic>
        <p:nvPicPr>
          <p:cNvPr id="2" name="Picture 1" descr="return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79" y="1160167"/>
            <a:ext cx="4966031" cy="1502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1189" y="2601398"/>
            <a:ext cx="511813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solidFill>
                  <a:srgbClr val="EB641B"/>
                </a:solidFill>
              </a:rPr>
              <a:t>Percent Returns for Each Classifier Maximizing Success Probability and Utility</a:t>
            </a:r>
            <a:endParaRPr lang="en-US" sz="1400" b="1" dirty="0">
              <a:solidFill>
                <a:srgbClr val="EB641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8845" y="6302165"/>
            <a:ext cx="3582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rgbClr val="EB641B"/>
                </a:solidFill>
              </a:rPr>
              <a:t>Distribution of Investor Returns (800+ Notes)</a:t>
            </a:r>
            <a:endParaRPr lang="en-US" dirty="0">
              <a:solidFill>
                <a:srgbClr val="EB6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Disappointing!</a:t>
            </a:r>
          </a:p>
          <a:p>
            <a:r>
              <a:rPr lang="en-US" dirty="0" smtClean="0">
                <a:solidFill>
                  <a:srgbClr val="DA1F28"/>
                </a:solidFill>
              </a:rPr>
              <a:t>Worse than 90% of investors!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Still a good foundation for future work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Feature representation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Textual analysis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Nonlinear scaling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Include current loans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Different output function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Regression possible?</a:t>
            </a: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DA1F28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2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Picture 7" descr="oooh-pick-me-mr-ko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68" y="1417638"/>
            <a:ext cx="3521328" cy="4543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P2P Lending?</a:t>
            </a:r>
          </a:p>
          <a:p>
            <a:pPr lvl="1"/>
            <a:r>
              <a:rPr lang="en-US" dirty="0" smtClean="0"/>
              <a:t>Companies like Lending Club match borrowers with investors</a:t>
            </a:r>
          </a:p>
          <a:p>
            <a:pPr lvl="1"/>
            <a:r>
              <a:rPr lang="en-US" dirty="0" smtClean="0"/>
              <a:t>Investors fund peer loans</a:t>
            </a:r>
          </a:p>
          <a:p>
            <a:pPr lvl="1"/>
            <a:r>
              <a:rPr lang="en-US" dirty="0" smtClean="0"/>
              <a:t>Borrowers pay investors back- with interest!</a:t>
            </a:r>
          </a:p>
          <a:p>
            <a:pPr lvl="1"/>
            <a:r>
              <a:rPr lang="en-US" dirty="0" smtClean="0"/>
              <a:t>Win-win right?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P2P Lending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of…</a:t>
            </a:r>
          </a:p>
          <a:p>
            <a:r>
              <a:rPr lang="en-US" dirty="0" smtClean="0"/>
              <a:t>Risks &amp; Rewards</a:t>
            </a:r>
          </a:p>
          <a:p>
            <a:pPr lvl="1"/>
            <a:r>
              <a:rPr lang="en-US" dirty="0" smtClean="0"/>
              <a:t>Still exist, but different</a:t>
            </a:r>
          </a:p>
          <a:p>
            <a:pPr lvl="1"/>
            <a:r>
              <a:rPr lang="en-US" dirty="0" smtClean="0"/>
              <a:t>Related to credit history</a:t>
            </a:r>
          </a:p>
          <a:p>
            <a:pPr lvl="2"/>
            <a:r>
              <a:rPr lang="en-US" dirty="0" smtClean="0"/>
              <a:t>ROI:</a:t>
            </a:r>
            <a:r>
              <a:rPr lang="en-US" dirty="0" smtClean="0">
                <a:solidFill>
                  <a:srgbClr val="008000"/>
                </a:solidFill>
              </a:rPr>
              <a:t>  interest rate</a:t>
            </a:r>
          </a:p>
          <a:p>
            <a:pPr lvl="2"/>
            <a:r>
              <a:rPr lang="en-US" dirty="0" smtClean="0"/>
              <a:t>Risk: </a:t>
            </a:r>
            <a:r>
              <a:rPr lang="en-US" dirty="0" smtClean="0">
                <a:solidFill>
                  <a:srgbClr val="FF0000"/>
                </a:solidFill>
              </a:rPr>
              <a:t>defaulting loans!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Lending Club assigns a credit ‘grade’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 -&gt; G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How predictive is this though?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P2P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Download historical loan data from  </a:t>
            </a:r>
            <a:r>
              <a:rPr lang="en-US" dirty="0" err="1" smtClean="0">
                <a:solidFill>
                  <a:srgbClr val="000000"/>
                </a:solidFill>
                <a:hlinkClick r:id="rId3"/>
              </a:rPr>
              <a:t>www.lendingclub.com</a:t>
            </a:r>
            <a:endParaRPr lang="en-US" dirty="0" smtClean="0">
              <a:solidFill>
                <a:srgbClr val="000000"/>
              </a:solidFill>
            </a:endParaRPr>
          </a:p>
          <a:p>
            <a:pPr marL="624078" indent="-514350">
              <a:buSzPct val="168000"/>
              <a:buFont typeface="+mj-lt"/>
              <a:buAutoNum type="arabicPeriod"/>
            </a:pP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Download historical loan data from 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www.lendingclub.com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Apply Machine Learning techniques to train a classifier</a:t>
            </a:r>
          </a:p>
          <a:p>
            <a:pPr marL="624078" indent="-514350">
              <a:buSzPct val="168000"/>
              <a:buFont typeface="+mj-lt"/>
              <a:buAutoNum type="arabicPeriod"/>
            </a:pP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Download historical loan data from 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www.lendingclub.com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Apply Machine Learning techniques to train a classifier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????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Download historical loan data from 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www.lendingclub.com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Apply Machine Learning techniques to train a classifier</a:t>
            </a:r>
          </a:p>
          <a:p>
            <a:pPr marL="624078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4500" dirty="0" smtClean="0">
                <a:solidFill>
                  <a:srgbClr val="FF0000"/>
                </a:solidFill>
              </a:rPr>
              <a:t>????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sz="4000" dirty="0" smtClean="0">
                <a:solidFill>
                  <a:srgbClr val="008000"/>
                </a:solidFill>
              </a:rPr>
              <a:t>PROFIT!!!</a:t>
            </a:r>
          </a:p>
          <a:p>
            <a:pPr marL="624078" indent="-514350">
              <a:buSzPct val="168000"/>
              <a:buFont typeface="+mj-lt"/>
              <a:buAutoNum type="arabicPeriod"/>
            </a:pP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ROI regression would be optimal, but very hard</a:t>
            </a:r>
          </a:p>
          <a:p>
            <a:r>
              <a:rPr lang="en-US" dirty="0" smtClean="0"/>
              <a:t>Instead predict probability of default!</a:t>
            </a:r>
          </a:p>
          <a:p>
            <a:r>
              <a:rPr lang="en-US" dirty="0" smtClean="0"/>
              <a:t>Can be used for better measure of </a:t>
            </a:r>
            <a:r>
              <a:rPr lang="en-US" i="1" dirty="0" smtClean="0"/>
              <a:t>risk</a:t>
            </a:r>
          </a:p>
          <a:p>
            <a:pPr lvl="1"/>
            <a:r>
              <a:rPr lang="en-US" dirty="0" smtClean="0"/>
              <a:t>Ignores </a:t>
            </a:r>
            <a:r>
              <a:rPr lang="en-US" i="1" dirty="0" smtClean="0"/>
              <a:t>return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relationships likely very complex</a:t>
            </a:r>
          </a:p>
          <a:p>
            <a:r>
              <a:rPr lang="en-US" dirty="0" smtClean="0"/>
              <a:t>Past work shows mixed results with SVMs</a:t>
            </a:r>
          </a:p>
          <a:p>
            <a:r>
              <a:rPr lang="en-US" dirty="0" smtClean="0"/>
              <a:t>Choice: ensemble methods!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Gradient Boosting</a:t>
            </a:r>
          </a:p>
          <a:p>
            <a:r>
              <a:rPr lang="en-US" dirty="0" smtClean="0"/>
              <a:t>Need a simple model for baseline</a:t>
            </a:r>
          </a:p>
          <a:p>
            <a:pPr lvl="1"/>
            <a:r>
              <a:rPr lang="en-US" dirty="0" smtClean="0"/>
              <a:t>Logistic Regression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Model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346</TotalTime>
  <Words>520</Words>
  <Application>Microsoft Macintosh PowerPoint</Application>
  <PresentationFormat>On-screen Show (4:3)</PresentationFormat>
  <Paragraphs>150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An Application of Machine Learning Techniques to P2P Loan Investments</vt:lpstr>
      <vt:lpstr>Introduction – P2P Lending</vt:lpstr>
      <vt:lpstr>Introduction – P2P Lending</vt:lpstr>
      <vt:lpstr>The Problem</vt:lpstr>
      <vt:lpstr>The Problem</vt:lpstr>
      <vt:lpstr>The Problem</vt:lpstr>
      <vt:lpstr>The Problem</vt:lpstr>
      <vt:lpstr>Choosing Function</vt:lpstr>
      <vt:lpstr>Choosing Model</vt:lpstr>
      <vt:lpstr>Feature Representation</vt:lpstr>
      <vt:lpstr>Training Models</vt:lpstr>
      <vt:lpstr>Tuning Models</vt:lpstr>
      <vt:lpstr>Tuning Models</vt:lpstr>
      <vt:lpstr>Tuning Models</vt:lpstr>
      <vt:lpstr>Evaluation: Accuracy</vt:lpstr>
      <vt:lpstr>Evaluation: Confusion Matrices</vt:lpstr>
      <vt:lpstr>Evaluation: Return</vt:lpstr>
      <vt:lpstr>Discussion</vt:lpstr>
      <vt:lpstr>Questions?</vt:lpstr>
    </vt:vector>
  </TitlesOfParts>
  <Company>DePauw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 File Hosting System</dc:title>
  <dc:creator>Paul Elliott</dc:creator>
  <cp:lastModifiedBy>David</cp:lastModifiedBy>
  <cp:revision>9</cp:revision>
  <dcterms:created xsi:type="dcterms:W3CDTF">2012-11-30T11:51:48Z</dcterms:created>
  <dcterms:modified xsi:type="dcterms:W3CDTF">2013-03-20T18:40:55Z</dcterms:modified>
</cp:coreProperties>
</file>