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9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8A617-DCAD-2A45-A9A3-CC296E356C2D}" type="datetimeFigureOut">
              <a:rPr lang="en-US" smtClean="0"/>
              <a:t>11/30/12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79E71-BD36-AB44-83C8-3E1EA90C20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 all today’s powerful Internet tools, file hosting systems such as </a:t>
            </a:r>
            <a:r>
              <a:rPr lang="en-US" dirty="0" err="1" smtClean="0"/>
              <a:t>Dropbox</a:t>
            </a:r>
            <a:r>
              <a:rPr lang="en-US" dirty="0" smtClean="0"/>
              <a:t> and</a:t>
            </a:r>
            <a:r>
              <a:rPr lang="en-US" baseline="0" dirty="0" smtClean="0"/>
              <a:t> Google Drive are some of the most familiar and heavily </a:t>
            </a:r>
            <a:r>
              <a:rPr lang="en-US" baseline="0" dirty="0" err="1" smtClean="0"/>
              <a:t>used.</a:t>
            </a:r>
            <a:r>
              <a:rPr lang="en-US" dirty="0" err="1" smtClean="0"/>
              <a:t>for</a:t>
            </a:r>
            <a:r>
              <a:rPr lang="en-US" dirty="0" smtClean="0"/>
              <a:t> remote file storage and backup, collaborative work, and file sharing.</a:t>
            </a:r>
            <a:br>
              <a:rPr lang="en-US" dirty="0" smtClean="0"/>
            </a:br>
            <a:r>
              <a:rPr lang="en-US" dirty="0" smtClean="0"/>
              <a:t>These systems rely on centralized storage, which have inherent privacy issues and present a central point of failure.</a:t>
            </a:r>
            <a:br>
              <a:rPr lang="en-US" dirty="0" smtClean="0"/>
            </a:br>
            <a:r>
              <a:rPr lang="en-US" dirty="0" smtClean="0"/>
              <a:t>One solution to this problem would be to distribute data storage across all users by storing replicas on individual user machines.</a:t>
            </a:r>
            <a:br>
              <a:rPr lang="en-US" dirty="0" smtClean="0"/>
            </a:br>
            <a:r>
              <a:rPr lang="en-US" dirty="0" smtClean="0"/>
              <a:t>Such a distributed file hosting system must handle many things: replication strategy, node departures and failures, reads/writes, etc.</a:t>
            </a:r>
            <a:br>
              <a:rPr lang="en-US" dirty="0" smtClean="0"/>
            </a:br>
            <a:r>
              <a:rPr lang="en-US" dirty="0" smtClean="0"/>
              <a:t>So, given users with dynamic online times (and possible failures), can we provide a distributed file hosting system that allows online reads/writes and high data availability?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[SHORT]</a:t>
            </a:r>
          </a:p>
          <a:p>
            <a:r>
              <a:rPr lang="en-US" dirty="0" smtClean="0"/>
              <a:t>Clients</a:t>
            </a:r>
            <a:r>
              <a:rPr lang="en-US" baseline="0" dirty="0" smtClean="0"/>
              <a:t> and brokers</a:t>
            </a:r>
          </a:p>
          <a:p>
            <a:r>
              <a:rPr lang="en-US" baseline="0" dirty="0" smtClean="0"/>
              <a:t>	thin clients: create/modify/move/delete files and folders in their workspace</a:t>
            </a:r>
          </a:p>
          <a:p>
            <a:r>
              <a:rPr lang="en-US" baseline="0" dirty="0" smtClean="0"/>
              <a:t>		</a:t>
            </a:r>
            <a:r>
              <a:rPr lang="en-US" baseline="0" dirty="0" err="1" smtClean="0"/>
              <a:t>transparent..push</a:t>
            </a:r>
            <a:r>
              <a:rPr lang="en-US" baseline="0" dirty="0" smtClean="0"/>
              <a:t> changes </a:t>
            </a:r>
          </a:p>
          <a:p>
            <a:r>
              <a:rPr lang="en-US" baseline="0" dirty="0" smtClean="0"/>
              <a:t>	brokers: handle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Clients connect</a:t>
            </a:r>
          </a:p>
          <a:p>
            <a:pPr marL="228600" indent="-228600">
              <a:buAutoNum type="arabicPeriod"/>
            </a:pPr>
            <a:r>
              <a:rPr lang="en-US" dirty="0" smtClean="0"/>
              <a:t>C1 makes change,</a:t>
            </a:r>
            <a:r>
              <a:rPr lang="en-US" baseline="0" dirty="0" smtClean="0"/>
              <a:t> sends request to broker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Broker accepts change, sends back ACK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C1 receives ACK and sends out actual change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Later C1 dies, and C2 makes a change and pushes it while C1 is dead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Later C1 returns, and connects to the broker.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C1 tries to push some stuff to the broker, but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79E71-BD36-AB44-83C8-3E1EA90C20B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82A776-A213-2B42-8170-FC7E1CF79065}" type="datetimeFigureOut">
              <a:rPr lang="en-US" smtClean="0"/>
              <a:t>11/30/12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11/30/12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11/30/12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11/30/12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11/30/12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11/30/12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11/30/12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11/30/12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A776-A213-2B42-8170-FC7E1CF79065}" type="datetimeFigureOut">
              <a:rPr lang="en-US" smtClean="0"/>
              <a:t>11/30/12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382A776-A213-2B42-8170-FC7E1CF79065}" type="datetimeFigureOut">
              <a:rPr lang="en-US" smtClean="0"/>
              <a:t>11/30/12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382A776-A213-2B42-8170-FC7E1CF79065}" type="datetimeFigureOut">
              <a:rPr lang="en-US" smtClean="0"/>
              <a:t>11/30/12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4382A776-A213-2B42-8170-FC7E1CF79065}" type="datetimeFigureOut">
              <a:rPr lang="en-US" smtClean="0"/>
              <a:t>11/30/12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A362144-8511-094F-B229-DD46E12B94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</a:t>
            </a:r>
            <a:br>
              <a:rPr lang="en-US" dirty="0" smtClean="0"/>
            </a:br>
            <a:r>
              <a:rPr lang="en-US" dirty="0" smtClean="0"/>
              <a:t>File Hosting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Paul Elliott and David Stevens</a:t>
            </a:r>
          </a:p>
          <a:p>
            <a:r>
              <a:rPr lang="en-US" dirty="0" smtClean="0"/>
              <a:t> Dr. Jun Li</a:t>
            </a:r>
          </a:p>
          <a:p>
            <a:r>
              <a:rPr lang="en-US" dirty="0" smtClean="0"/>
              <a:t>CIS 630 Distributed Systems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Hosting Systems</a:t>
            </a:r>
          </a:p>
          <a:p>
            <a:pPr lvl="1"/>
            <a:r>
              <a:rPr lang="en-US" dirty="0" err="1" smtClean="0"/>
              <a:t>Dropbox</a:t>
            </a:r>
            <a:r>
              <a:rPr lang="en-US" dirty="0" smtClean="0"/>
              <a:t> and Google Drive</a:t>
            </a:r>
          </a:p>
          <a:p>
            <a:endParaRPr lang="en-US" dirty="0" smtClean="0"/>
          </a:p>
          <a:p>
            <a:r>
              <a:rPr lang="en-US" dirty="0" smtClean="0"/>
              <a:t>Inherent Issues</a:t>
            </a:r>
          </a:p>
          <a:p>
            <a:pPr lvl="1"/>
            <a:r>
              <a:rPr lang="en-US" dirty="0" smtClean="0"/>
              <a:t>Centralized </a:t>
            </a:r>
            <a:r>
              <a:rPr lang="en-US" b="1" i="1" dirty="0" smtClean="0"/>
              <a:t>data</a:t>
            </a:r>
          </a:p>
          <a:p>
            <a:pPr lvl="1"/>
            <a:r>
              <a:rPr lang="en-US" dirty="0" smtClean="0"/>
              <a:t>Privacy </a:t>
            </a:r>
            <a:r>
              <a:rPr lang="en-US" dirty="0" smtClean="0"/>
              <a:t>concerns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Decentralize</a:t>
            </a:r>
            <a:r>
              <a:rPr lang="en-US" dirty="0" smtClean="0"/>
              <a:t> the data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/>
              <a:t>Each client has identical data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/>
              <a:t>Files are kept in sync using logical time stamps</a:t>
            </a:r>
          </a:p>
          <a:p>
            <a:pPr lvl="3">
              <a:lnSpc>
                <a:spcPct val="150000"/>
              </a:lnSpc>
            </a:pPr>
            <a:r>
              <a:rPr lang="en-US" sz="2400" dirty="0" smtClean="0"/>
              <a:t>Broker network routes communication, but never stores any data</a:t>
            </a:r>
          </a:p>
          <a:p>
            <a:pPr lvl="3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aw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113" y="-497669"/>
            <a:ext cx="4852051" cy="6858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 clients and opulent brokers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System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Lifetime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409700"/>
            <a:ext cx="8572500" cy="4038600"/>
          </a:xfrm>
          <a:prstGeom prst="rect">
            <a:avLst/>
          </a:prstGeom>
        </p:spPr>
      </p:pic>
      <p:pic>
        <p:nvPicPr>
          <p:cNvPr id="10" name="Picture 9" descr="timeli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1136650"/>
            <a:ext cx="8267700" cy="4584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19190" y="3750805"/>
            <a:ext cx="33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16267" y="2761151"/>
            <a:ext cx="33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76945" y="3202035"/>
            <a:ext cx="33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36249" y="3750805"/>
            <a:ext cx="33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886575" y="3750805"/>
            <a:ext cx="33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319190" y="3678695"/>
            <a:ext cx="330627" cy="54877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15000"/>
                  <a:satMod val="180000"/>
                  <a:alpha val="40000"/>
                </a:schemeClr>
              </a:gs>
              <a:gs pos="50000">
                <a:schemeClr val="accent1">
                  <a:shade val="45000"/>
                  <a:satMod val="170000"/>
                  <a:alpha val="40000"/>
                </a:schemeClr>
              </a:gs>
              <a:gs pos="70000">
                <a:schemeClr val="accent1">
                  <a:tint val="99000"/>
                  <a:shade val="65000"/>
                  <a:satMod val="155000"/>
                  <a:alpha val="40000"/>
                </a:schemeClr>
              </a:gs>
              <a:gs pos="100000">
                <a:schemeClr val="accent1">
                  <a:tint val="95500"/>
                  <a:shade val="100000"/>
                  <a:satMod val="155000"/>
                  <a:alpha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94759" y="2832703"/>
            <a:ext cx="33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1798381" y="2689041"/>
            <a:ext cx="330627" cy="54877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15000"/>
                  <a:satMod val="180000"/>
                  <a:alpha val="40000"/>
                </a:schemeClr>
              </a:gs>
              <a:gs pos="50000">
                <a:schemeClr val="accent1">
                  <a:shade val="45000"/>
                  <a:satMod val="170000"/>
                  <a:alpha val="40000"/>
                </a:schemeClr>
              </a:gs>
              <a:gs pos="70000">
                <a:schemeClr val="accent1">
                  <a:tint val="99000"/>
                  <a:shade val="65000"/>
                  <a:satMod val="155000"/>
                  <a:alpha val="40000"/>
                </a:schemeClr>
              </a:gs>
              <a:gs pos="100000">
                <a:schemeClr val="accent1">
                  <a:tint val="95500"/>
                  <a:shade val="100000"/>
                  <a:satMod val="155000"/>
                  <a:alpha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076945" y="3129925"/>
            <a:ext cx="330627" cy="54877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15000"/>
                  <a:satMod val="180000"/>
                  <a:alpha val="40000"/>
                </a:schemeClr>
              </a:gs>
              <a:gs pos="50000">
                <a:schemeClr val="accent1">
                  <a:shade val="45000"/>
                  <a:satMod val="170000"/>
                  <a:alpha val="40000"/>
                </a:schemeClr>
              </a:gs>
              <a:gs pos="70000">
                <a:schemeClr val="accent1">
                  <a:tint val="99000"/>
                  <a:shade val="65000"/>
                  <a:satMod val="155000"/>
                  <a:alpha val="40000"/>
                </a:schemeClr>
              </a:gs>
              <a:gs pos="100000">
                <a:schemeClr val="accent1">
                  <a:tint val="95500"/>
                  <a:shade val="100000"/>
                  <a:satMod val="155000"/>
                  <a:alpha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36249" y="3678695"/>
            <a:ext cx="330627" cy="54877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15000"/>
                  <a:satMod val="180000"/>
                  <a:alpha val="40000"/>
                </a:schemeClr>
              </a:gs>
              <a:gs pos="50000">
                <a:schemeClr val="accent1">
                  <a:shade val="45000"/>
                  <a:satMod val="170000"/>
                  <a:alpha val="40000"/>
                </a:schemeClr>
              </a:gs>
              <a:gs pos="70000">
                <a:schemeClr val="accent1">
                  <a:tint val="99000"/>
                  <a:shade val="65000"/>
                  <a:satMod val="155000"/>
                  <a:alpha val="40000"/>
                </a:schemeClr>
              </a:gs>
              <a:gs pos="100000">
                <a:schemeClr val="accent1">
                  <a:tint val="95500"/>
                  <a:shade val="100000"/>
                  <a:satMod val="155000"/>
                  <a:alpha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294759" y="2761151"/>
            <a:ext cx="330627" cy="54877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15000"/>
                  <a:satMod val="180000"/>
                  <a:alpha val="40000"/>
                </a:schemeClr>
              </a:gs>
              <a:gs pos="50000">
                <a:schemeClr val="accent1">
                  <a:shade val="45000"/>
                  <a:satMod val="170000"/>
                  <a:alpha val="40000"/>
                </a:schemeClr>
              </a:gs>
              <a:gs pos="70000">
                <a:schemeClr val="accent1">
                  <a:tint val="99000"/>
                  <a:shade val="65000"/>
                  <a:satMod val="155000"/>
                  <a:alpha val="40000"/>
                </a:schemeClr>
              </a:gs>
              <a:gs pos="100000">
                <a:schemeClr val="accent1">
                  <a:tint val="95500"/>
                  <a:shade val="100000"/>
                  <a:satMod val="155000"/>
                  <a:alpha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886575" y="3678695"/>
            <a:ext cx="330627" cy="54877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15000"/>
                  <a:satMod val="180000"/>
                  <a:alpha val="40000"/>
                </a:schemeClr>
              </a:gs>
              <a:gs pos="50000">
                <a:schemeClr val="accent1">
                  <a:shade val="45000"/>
                  <a:satMod val="170000"/>
                  <a:alpha val="40000"/>
                </a:schemeClr>
              </a:gs>
              <a:gs pos="70000">
                <a:schemeClr val="accent1">
                  <a:tint val="99000"/>
                  <a:shade val="65000"/>
                  <a:satMod val="155000"/>
                  <a:alpha val="40000"/>
                </a:schemeClr>
              </a:gs>
              <a:gs pos="100000">
                <a:schemeClr val="accent1">
                  <a:tint val="95500"/>
                  <a:shade val="100000"/>
                  <a:satMod val="155000"/>
                  <a:alpha val="4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12155" y="1964575"/>
            <a:ext cx="106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Foo.txt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55961" y="5109185"/>
            <a:ext cx="106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Bar.png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55371" y="1917197"/>
            <a:ext cx="106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Bar.txt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Discovery</a:t>
            </a:r>
          </a:p>
          <a:p>
            <a:pPr lvl="1"/>
            <a:r>
              <a:rPr lang="en-US" dirty="0" smtClean="0"/>
              <a:t>Invitation only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Synchronization</a:t>
            </a:r>
          </a:p>
          <a:p>
            <a:pPr lvl="1"/>
            <a:r>
              <a:rPr lang="en-US" dirty="0" smtClean="0"/>
              <a:t>Initial Batch Request</a:t>
            </a:r>
          </a:p>
          <a:p>
            <a:pPr lvl="2"/>
            <a:r>
              <a:rPr lang="en-US" dirty="0" smtClean="0"/>
              <a:t>Read-Once-Write-All </a:t>
            </a:r>
          </a:p>
          <a:p>
            <a:pPr lvl="1"/>
            <a:r>
              <a:rPr lang="en-US" dirty="0" smtClean="0"/>
              <a:t>Non-blocking REQUESTS to push changes</a:t>
            </a:r>
          </a:p>
          <a:p>
            <a:pPr lvl="1"/>
            <a:r>
              <a:rPr lang="en-US" dirty="0" smtClean="0"/>
              <a:t>Revision Numbers to protect global state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Issues Addressed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lot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3641" r="-13641"/>
          <a:stretch>
            <a:fillRect/>
          </a:stretch>
        </p:blipFill>
        <p:spPr>
          <a:xfrm>
            <a:off x="-270449" y="1081150"/>
            <a:ext cx="8957249" cy="492614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Evaluation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focus: evaluation</a:t>
            </a:r>
          </a:p>
          <a:p>
            <a:pPr lvl="1"/>
            <a:r>
              <a:rPr lang="en-US" dirty="0" smtClean="0"/>
              <a:t>1. Further evaluate performance across different    	 LAN and WAN scenarios</a:t>
            </a:r>
          </a:p>
          <a:p>
            <a:pPr lvl="1"/>
            <a:r>
              <a:rPr lang="en-US" dirty="0" smtClean="0"/>
              <a:t>2. Compare with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 smtClean="0"/>
              <a:t>3. Evaluate correctness</a:t>
            </a:r>
          </a:p>
          <a:p>
            <a:endParaRPr lang="en-US" dirty="0" smtClean="0"/>
          </a:p>
          <a:p>
            <a:r>
              <a:rPr lang="en-US" dirty="0" smtClean="0"/>
              <a:t>Distributed broker?</a:t>
            </a:r>
          </a:p>
          <a:p>
            <a:endParaRPr lang="en-US" dirty="0" smtClean="0"/>
          </a:p>
          <a:p>
            <a:r>
              <a:rPr lang="en-US" dirty="0" smtClean="0"/>
              <a:t>Security?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up a broker and several clients</a:t>
            </a:r>
          </a:p>
          <a:p>
            <a:endParaRPr lang="en-US" dirty="0" smtClean="0"/>
          </a:p>
          <a:p>
            <a:r>
              <a:rPr lang="en-US" dirty="0" smtClean="0"/>
              <a:t>Demonstrate online changes and synchronization</a:t>
            </a:r>
          </a:p>
          <a:p>
            <a:endParaRPr lang="en-US" dirty="0" smtClean="0"/>
          </a:p>
          <a:p>
            <a:r>
              <a:rPr lang="en-US" dirty="0" smtClean="0"/>
              <a:t>Also demonstrate offline changes and initial batch update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Preview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280</TotalTime>
  <Words>415</Words>
  <Application>Microsoft Macintosh PowerPoint</Application>
  <PresentationFormat>On-screen Show (4:3)</PresentationFormat>
  <Paragraphs>70</Paragraphs>
  <Slides>9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Distributed  File Hosting System</vt:lpstr>
      <vt:lpstr>Introduction</vt:lpstr>
      <vt:lpstr>Our Solution</vt:lpstr>
      <vt:lpstr>Design: System Overview</vt:lpstr>
      <vt:lpstr>Design: Lifetime</vt:lpstr>
      <vt:lpstr>Design: Issues Addressed</vt:lpstr>
      <vt:lpstr>Preliminary Evaluation_x000e_</vt:lpstr>
      <vt:lpstr>Discussion and Future Work</vt:lpstr>
      <vt:lpstr>Demonstration Preview</vt:lpstr>
    </vt:vector>
  </TitlesOfParts>
  <Company>DePauw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 File Hosting System</dc:title>
  <dc:creator>Paul Elliott</dc:creator>
  <cp:lastModifiedBy>Paul Elliott</cp:lastModifiedBy>
  <cp:revision>2</cp:revision>
  <dcterms:created xsi:type="dcterms:W3CDTF">2012-11-30T11:51:48Z</dcterms:created>
  <dcterms:modified xsi:type="dcterms:W3CDTF">2012-11-30T16:31:58Z</dcterms:modified>
</cp:coreProperties>
</file>