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352" r:id="rId4"/>
    <p:sldId id="277" r:id="rId5"/>
    <p:sldId id="353" r:id="rId6"/>
    <p:sldId id="354" r:id="rId7"/>
    <p:sldId id="355" r:id="rId8"/>
    <p:sldId id="278" r:id="rId9"/>
    <p:sldId id="287" r:id="rId10"/>
    <p:sldId id="341" r:id="rId11"/>
    <p:sldId id="298" r:id="rId12"/>
    <p:sldId id="281" r:id="rId13"/>
    <p:sldId id="282" r:id="rId14"/>
    <p:sldId id="326" r:id="rId15"/>
    <p:sldId id="321" r:id="rId16"/>
    <p:sldId id="329" r:id="rId17"/>
    <p:sldId id="328" r:id="rId18"/>
    <p:sldId id="316" r:id="rId19"/>
    <p:sldId id="309" r:id="rId20"/>
    <p:sldId id="285" r:id="rId21"/>
    <p:sldId id="286" r:id="rId2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A5FE-F90D-4B10-BD68-D560B15057A3}" type="datetimeFigureOut">
              <a:rPr lang="it-IT" smtClean="0"/>
              <a:t>27/05/2019</a:t>
            </a:fld>
            <a:endParaRPr lang="it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0C983-211C-4ED8-9601-9E0C9C7E1C4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4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CFD6-445A-4C95-8155-F9875ADA9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8B0E4-C396-4895-A6D9-46E12D785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6F64-2888-46B9-840A-864877D8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4A2D-1F02-4032-9E19-B695ECC4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16EA-F579-49FD-9AD9-C7644C2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193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99D6-D351-46C9-93FD-A3FFA328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1C97-3463-4967-92D8-A208E1AFC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9DE7-C8DD-427F-8417-54443E46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02CF-C35D-4561-AAA5-BAFA04FC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8F78-A5CF-4DC1-9955-C0A5CDC1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325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07EAD-7736-4A6D-81D5-A747B7E04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5B461-0912-48B4-A319-613AAA135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4124-88E1-4F92-8D83-FD5D0826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F19D-B431-4736-A38D-BCD99EBB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FB1A-7584-4224-B1C7-E690D620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762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4EF9-DEA7-414E-A84A-AA5C2BE5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7B84-0856-49D0-AE6B-A2453841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2061-CEDA-4ED7-9214-DD86C8CC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3A73-9190-4A52-98F0-A2AC62F6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675A-2E8C-427D-A49E-63D3699E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586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3D4E-B6EA-413A-9EE1-3D990921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FAF6-CA6C-437B-A6B1-D2DCABDC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D6EF6-C3A8-455C-A900-716DFF7C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49B5-CA40-45C5-A732-7A6882D0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FDE8-97F9-40D6-B542-894CD31A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689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14F3-1638-4A48-A777-7A55740E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580F-0046-42C8-A4AC-F64A35693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C86F-17CB-4D88-8C73-BAF6887D1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F3A6-A20F-440C-ADE2-0061AB06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D8BC-13A2-4D1A-A666-B9853D7C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294E-F186-4129-8092-809D0F49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8556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B274-647B-44E3-984E-650BFAE1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D2F2-1E41-45D8-95F9-53CDB24A2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F93A9-4B6D-42D1-8BAA-D7154AEB3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F7700-C981-4A39-873F-91C787F26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A36F1-BCA2-4D11-830A-3D3BCB080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4DF9F-AF27-4702-A224-FCFB3676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E1CC3-1DAB-445B-A716-D159168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E34D8-DF3B-4119-8D29-63591159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28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9725-B531-41AE-A185-D9068FFE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83C9C-60A1-45E1-8BD1-42C978B7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1B99E-BC30-4464-85CF-4B395F4D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AADBF-EC8D-49EE-B442-B64C289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486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78F45-1C99-4311-99C0-4FEE8F0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85BE2-478E-4EA6-AB42-9A396643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5A77-15BB-4B88-8927-052E4C8D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520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CD65-227C-4B90-A4B7-5B9C1DAA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23DB-BF76-4739-A832-A2D5B13B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78537-EE52-4DB6-A003-F4C75531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22877-7C90-4776-9E46-4410228D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D336C-3612-4B3C-83FE-3427926B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A95A-5D10-4574-8950-790C71F4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3590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6FBB-0C46-4B42-A360-1D413EEE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453F8-ABC5-4D08-8CA0-A884B0025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C44F-17B1-4004-AA44-27B0DA087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9D095-3138-415F-AE6A-795D5EB0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3D8B-7FC3-4AD9-B324-5CB40B5C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C3DE6-AAC4-49CE-86ED-83A7FE1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2092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793CE-79E4-48CC-976B-58979D35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D05E-C368-4F33-9828-0C19F41D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49A4-3ED7-4587-A5E5-C64507D49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61DF-3843-45ED-9E3B-33C7DE5EEB7B}" type="datetimeFigureOut">
              <a:rPr lang="it-CH" smtClean="0"/>
              <a:t>27.05.2019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5733-B4BE-4DE0-A20F-317D3B438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B996-7401-4079-BDBB-02A6F62C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093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8D40-7244-45D6-AE3A-5DF6FDE6A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Accounting </a:t>
            </a:r>
            <a:br>
              <a:rPr lang="en-GB" dirty="0"/>
            </a:br>
            <a:r>
              <a:rPr lang="en-GB" dirty="0"/>
              <a:t>teaching and learning with</a:t>
            </a:r>
            <a:br>
              <a:rPr lang="en-GB" dirty="0"/>
            </a:br>
            <a:r>
              <a:rPr lang="en-GB" dirty="0"/>
              <a:t>Banana Accounting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566B8-C77B-4342-9D8B-C0EFD951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55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Domenico Zucchetti </a:t>
            </a:r>
            <a:br>
              <a:rPr lang="en-US" dirty="0"/>
            </a:br>
            <a:r>
              <a:rPr lang="en-US" dirty="0"/>
              <a:t>CEO and founder of Banana.ch</a:t>
            </a:r>
          </a:p>
          <a:p>
            <a:br>
              <a:rPr lang="en-US" dirty="0"/>
            </a:br>
            <a:r>
              <a:rPr lang="en-US" dirty="0"/>
              <a:t>Moscow 27. – 29. May 2019</a:t>
            </a:r>
          </a:p>
        </p:txBody>
      </p:sp>
    </p:spTree>
    <p:extLst>
      <p:ext uri="{BB962C8B-B14F-4D97-AF65-F5344CB8AC3E}">
        <p14:creationId xmlns:p14="http://schemas.microsoft.com/office/powerpoint/2010/main" val="173062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8EBD-B6B1-408D-BD54-40393CA5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Accounts, grouping, opening and balance</a:t>
            </a:r>
            <a:br>
              <a:rPr lang="en-US" b="1" dirty="0"/>
            </a:br>
            <a:r>
              <a:rPr lang="en-US" sz="3200" b="1" dirty="0"/>
              <a:t>Enter data and see results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AB90C-175A-4503-8C37-80D134436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6" y="1836992"/>
            <a:ext cx="6358128" cy="4754693"/>
          </a:xfrm>
        </p:spPr>
      </p:pic>
    </p:spTree>
    <p:extLst>
      <p:ext uri="{BB962C8B-B14F-4D97-AF65-F5344CB8AC3E}">
        <p14:creationId xmlns:p14="http://schemas.microsoft.com/office/powerpoint/2010/main" val="55531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EE99-43D3-4224-8073-C2C2F86F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table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F6F902-5639-41E4-BCFD-B0545468E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30" y="1690688"/>
            <a:ext cx="6776139" cy="4629244"/>
          </a:xfrm>
        </p:spPr>
      </p:pic>
    </p:spTree>
    <p:extLst>
      <p:ext uri="{BB962C8B-B14F-4D97-AF65-F5344CB8AC3E}">
        <p14:creationId xmlns:p14="http://schemas.microsoft.com/office/powerpoint/2010/main" val="3597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9E7D-592F-4522-9562-CD888AA2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09377-25A8-46BD-A7EE-AB8D3951A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62" y="1690688"/>
            <a:ext cx="6674676" cy="4351338"/>
          </a:xfrm>
        </p:spPr>
      </p:pic>
    </p:spTree>
    <p:extLst>
      <p:ext uri="{BB962C8B-B14F-4D97-AF65-F5344CB8AC3E}">
        <p14:creationId xmlns:p14="http://schemas.microsoft.com/office/powerpoint/2010/main" val="20307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83C1-D80D-4553-8ABB-EA8F9E07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&amp; Loss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4D3D0-1231-4885-B68F-AD99510B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62" y="1690688"/>
            <a:ext cx="6674676" cy="4351338"/>
          </a:xfrm>
        </p:spPr>
      </p:pic>
    </p:spTree>
    <p:extLst>
      <p:ext uri="{BB962C8B-B14F-4D97-AF65-F5344CB8AC3E}">
        <p14:creationId xmlns:p14="http://schemas.microsoft.com/office/powerpoint/2010/main" val="293614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838EE6-74C7-4D1D-82F1-D6538C2B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by periods and comparisons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7A04047-E596-4E0D-AE41-01EACE029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93" y="1825625"/>
            <a:ext cx="6659013" cy="4351338"/>
          </a:xfrm>
        </p:spPr>
      </p:pic>
    </p:spTree>
    <p:extLst>
      <p:ext uri="{BB962C8B-B14F-4D97-AF65-F5344CB8AC3E}">
        <p14:creationId xmlns:p14="http://schemas.microsoft.com/office/powerpoint/2010/main" val="370340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F769-FC55-48F0-9B34-EB602348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Profit Centers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0AFE3-80F0-4E97-88D5-AD709733A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82" y="1665943"/>
            <a:ext cx="7807036" cy="4826932"/>
          </a:xfrm>
        </p:spPr>
      </p:pic>
    </p:spTree>
    <p:extLst>
      <p:ext uri="{BB962C8B-B14F-4D97-AF65-F5344CB8AC3E}">
        <p14:creationId xmlns:p14="http://schemas.microsoft.com/office/powerpoint/2010/main" val="72602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4123-6322-44AD-A621-09ABF0E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6EE427-85A8-48E4-B9BD-5A6656B12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1" y="1938861"/>
            <a:ext cx="7430537" cy="4039164"/>
          </a:xfrm>
        </p:spPr>
      </p:pic>
    </p:spTree>
    <p:extLst>
      <p:ext uri="{BB962C8B-B14F-4D97-AF65-F5344CB8AC3E}">
        <p14:creationId xmlns:p14="http://schemas.microsoft.com/office/powerpoint/2010/main" val="170491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59273-22F7-4D2A-9E9A-B118BE19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Vat information and automatic calculation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2AD66C0-980D-4CFD-8B44-C092B5127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66" y="1807696"/>
            <a:ext cx="6237668" cy="4351338"/>
          </a:xfrm>
        </p:spPr>
      </p:pic>
    </p:spTree>
    <p:extLst>
      <p:ext uri="{BB962C8B-B14F-4D97-AF65-F5344CB8AC3E}">
        <p14:creationId xmlns:p14="http://schemas.microsoft.com/office/powerpoint/2010/main" val="347140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EF55-BEE7-4B39-BBEC-703693B5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specific VAT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911C0-3E3F-4EF3-A1F5-161B4295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78" y="1690688"/>
            <a:ext cx="6031043" cy="4640251"/>
          </a:xfrm>
        </p:spPr>
      </p:pic>
    </p:spTree>
    <p:extLst>
      <p:ext uri="{BB962C8B-B14F-4D97-AF65-F5344CB8AC3E}">
        <p14:creationId xmlns:p14="http://schemas.microsoft.com/office/powerpoint/2010/main" val="217935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47CA-C1DA-48DA-B366-D3090346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transactions lock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D18F78-8ECE-4B2E-8E5B-85524A2945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543" y="1782128"/>
            <a:ext cx="7090913" cy="44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5416-7150-4039-8ADB-0A756B76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Banana.ch 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4712-5C21-4C1A-9D31-4B1F6D1E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Empowering and supporting</a:t>
            </a:r>
            <a:br>
              <a:rPr lang="en-US" sz="3200" b="1" dirty="0"/>
            </a:br>
            <a:r>
              <a:rPr lang="en-US" sz="3200" b="1" dirty="0"/>
              <a:t>Enterprising People reaching their goals</a:t>
            </a:r>
          </a:p>
          <a:p>
            <a:endParaRPr lang="en-US" dirty="0"/>
          </a:p>
          <a:p>
            <a:r>
              <a:rPr lang="en-US" dirty="0"/>
              <a:t>Spreadsheet inspired accounting software</a:t>
            </a:r>
          </a:p>
          <a:p>
            <a:r>
              <a:rPr lang="en-US" dirty="0"/>
              <a:t>Developed in collaboration with accounting teachers</a:t>
            </a:r>
          </a:p>
          <a:p>
            <a:r>
              <a:rPr lang="en-US" dirty="0"/>
              <a:t>Used by the majority of swiss accounting schools</a:t>
            </a:r>
          </a:p>
          <a:p>
            <a:r>
              <a:rPr lang="en-US" dirty="0"/>
              <a:t>Leader in Switzerland for small business, associations and individual accounting software</a:t>
            </a:r>
          </a:p>
          <a:p>
            <a:r>
              <a:rPr lang="en-US" dirty="0"/>
              <a:t>More than 300’000 licenses sold in over 120 countries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1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CB5A-F79C-450F-867B-2BF090ED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based financial planning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2C98A1-15D2-4C69-A7AD-B4606F8F4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12" y="2241719"/>
            <a:ext cx="9180175" cy="2757634"/>
          </a:xfrm>
        </p:spPr>
      </p:pic>
    </p:spTree>
    <p:extLst>
      <p:ext uri="{BB962C8B-B14F-4D97-AF65-F5344CB8AC3E}">
        <p14:creationId xmlns:p14="http://schemas.microsoft.com/office/powerpoint/2010/main" val="424239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71B6-1334-4E12-BFAD-DAC3BF4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projections one or more years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0FD222-1FAE-42E4-9E4F-3B5F556D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86" y="1818704"/>
            <a:ext cx="6667827" cy="4865712"/>
          </a:xfrm>
        </p:spPr>
      </p:pic>
    </p:spTree>
    <p:extLst>
      <p:ext uri="{BB962C8B-B14F-4D97-AF65-F5344CB8AC3E}">
        <p14:creationId xmlns:p14="http://schemas.microsoft.com/office/powerpoint/2010/main" val="372583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5416-7150-4039-8ADB-0A756B76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inspired accounting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4712-5C21-4C1A-9D31-4B1F6D1E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accounting software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Very flexible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B5094-348C-414A-AAC4-0489D006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98" y="2604627"/>
            <a:ext cx="6142482" cy="39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CDB-D8FD-4901-891C-41A17ED5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2E60-9056-4768-BC93-8BAAA21C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Intuitive table based interface</a:t>
            </a:r>
          </a:p>
          <a:p>
            <a:r>
              <a:rPr lang="en-US" dirty="0"/>
              <a:t>Instant results next to entered data</a:t>
            </a:r>
          </a:p>
          <a:p>
            <a:r>
              <a:rPr lang="en-US" dirty="0"/>
              <a:t>User mode similar to Office </a:t>
            </a:r>
          </a:p>
          <a:p>
            <a:pPr lvl="1"/>
            <a:r>
              <a:rPr lang="en-US" dirty="0"/>
              <a:t>Edit, Undo and Redo</a:t>
            </a:r>
          </a:p>
          <a:p>
            <a:pPr lvl="1"/>
            <a:r>
              <a:rPr lang="en-US" dirty="0"/>
              <a:t>Search &amp; replace</a:t>
            </a:r>
          </a:p>
          <a:p>
            <a:pPr lvl="1"/>
            <a:r>
              <a:rPr lang="en-US" dirty="0"/>
              <a:t>Format, colors</a:t>
            </a:r>
          </a:p>
          <a:p>
            <a:r>
              <a:rPr lang="en-US" dirty="0"/>
              <a:t>All accounting data saved in one file</a:t>
            </a:r>
          </a:p>
          <a:p>
            <a:r>
              <a:rPr lang="en-US" dirty="0"/>
              <a:t>As many files as desired (save where you want)</a:t>
            </a:r>
          </a:p>
          <a:p>
            <a:r>
              <a:rPr lang="en-US" dirty="0"/>
              <a:t>Single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CDB-D8FD-4901-891C-41A17ED5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2E60-9056-4768-BC93-8BAAA21C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double entry accounting software</a:t>
            </a:r>
          </a:p>
          <a:p>
            <a:r>
              <a:rPr lang="en-US" dirty="0"/>
              <a:t>Customizable accounting and grouping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Balance sheet, Income &amp; Expense, accounting card</a:t>
            </a:r>
          </a:p>
          <a:p>
            <a:r>
              <a:rPr lang="en-US" dirty="0"/>
              <a:t>Cost and Profit center, Segments</a:t>
            </a:r>
          </a:p>
          <a:p>
            <a:r>
              <a:rPr lang="en-US" dirty="0"/>
              <a:t>Import of bank statements or other 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CDB-D8FD-4901-891C-41A17ED5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Banana Accounting only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2E60-9056-4768-BC93-8BAAA21C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Accounting files with only the needed features</a:t>
            </a:r>
          </a:p>
          <a:p>
            <a:r>
              <a:rPr lang="en-US" dirty="0"/>
              <a:t>Complete accounting check at any time</a:t>
            </a:r>
          </a:p>
          <a:p>
            <a:r>
              <a:rPr lang="en-US" dirty="0"/>
              <a:t>Blockchain for transactions protection and legal compliance</a:t>
            </a:r>
          </a:p>
          <a:p>
            <a:r>
              <a:rPr lang="en-US" dirty="0"/>
              <a:t>Financial planning</a:t>
            </a:r>
          </a:p>
          <a:p>
            <a:r>
              <a:rPr lang="en-US" dirty="0"/>
              <a:t>Quantities in transactions</a:t>
            </a:r>
          </a:p>
          <a:p>
            <a:r>
              <a:rPr lang="en-US" dirty="0"/>
              <a:t>Invoices writing with transactions</a:t>
            </a:r>
          </a:p>
          <a:p>
            <a:r>
              <a:rPr lang="en-US" dirty="0"/>
              <a:t>Connect Excel sheet for data analysis</a:t>
            </a:r>
          </a:p>
          <a:p>
            <a:r>
              <a:rPr lang="en-US" dirty="0"/>
              <a:t>Javascript extensions</a:t>
            </a:r>
          </a:p>
          <a:p>
            <a:r>
              <a:rPr lang="en-US" dirty="0"/>
              <a:t>Fixed </a:t>
            </a:r>
            <a:r>
              <a:rPr lang="en-US"/>
              <a:t>assets register, </a:t>
            </a:r>
            <a:r>
              <a:rPr lang="en-US" dirty="0"/>
              <a:t>Timesheet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CDB-D8FD-4901-891C-41A17ED5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for teaching and practicing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2E60-9056-4768-BC93-8BAAA21C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Excel, no special training needed</a:t>
            </a:r>
          </a:p>
          <a:p>
            <a:r>
              <a:rPr lang="en-US" dirty="0"/>
              <a:t>Help understand the double entry accounting method</a:t>
            </a:r>
          </a:p>
          <a:p>
            <a:r>
              <a:rPr lang="en-US" dirty="0"/>
              <a:t>Each student can work on his own file</a:t>
            </a:r>
          </a:p>
          <a:p>
            <a:r>
              <a:rPr lang="en-US" dirty="0"/>
              <a:t>Enter data and instantly see results</a:t>
            </a:r>
          </a:p>
          <a:p>
            <a:r>
              <a:rPr lang="en-US" dirty="0"/>
              <a:t>Students can install on their computer, laptop, tablet or phone</a:t>
            </a:r>
          </a:p>
          <a:p>
            <a:r>
              <a:rPr lang="en-US" dirty="0"/>
              <a:t>Less time to check the work done by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3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6472-1EC8-4E4F-8E41-44064FDF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accounting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C1C4F-5601-4727-8809-5F06CCD3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6" y="1756990"/>
            <a:ext cx="6200000" cy="4333333"/>
          </a:xfrm>
        </p:spPr>
      </p:pic>
    </p:spTree>
    <p:extLst>
      <p:ext uri="{BB962C8B-B14F-4D97-AF65-F5344CB8AC3E}">
        <p14:creationId xmlns:p14="http://schemas.microsoft.com/office/powerpoint/2010/main" val="45392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801-1D40-4C6B-9BBA-E8182FB3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A7E0-60CC-4DC5-9380-A814CF0F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146D0-75EA-4A14-98FE-B52714DE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33" y="1927101"/>
            <a:ext cx="4362533" cy="38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2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262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Accounting  teaching and learning with Banana Accounting Software</vt:lpstr>
      <vt:lpstr>Banana.ch SA</vt:lpstr>
      <vt:lpstr>Spreadsheet inspired accounting software</vt:lpstr>
      <vt:lpstr>Similar to Excel</vt:lpstr>
      <vt:lpstr>Accounting software</vt:lpstr>
      <vt:lpstr>Banana Accounting only features</vt:lpstr>
      <vt:lpstr>Best for teaching and practicing</vt:lpstr>
      <vt:lpstr>Create a new accounting file</vt:lpstr>
      <vt:lpstr>Accounting setup</vt:lpstr>
      <vt:lpstr>Accounts, grouping, opening and balance Enter data and see results</vt:lpstr>
      <vt:lpstr>Transaction table</vt:lpstr>
      <vt:lpstr>Balance sheet</vt:lpstr>
      <vt:lpstr>Profit &amp; Loss Statement</vt:lpstr>
      <vt:lpstr>Reports by periods and comparisons </vt:lpstr>
      <vt:lpstr>Cost and Profit Centers</vt:lpstr>
      <vt:lpstr>Segments</vt:lpstr>
      <vt:lpstr>Vat information and automatic calculation</vt:lpstr>
      <vt:lpstr>Country specific VAT Report</vt:lpstr>
      <vt:lpstr>Blockchain transactions lock</vt:lpstr>
      <vt:lpstr>Accounting based financial planning</vt:lpstr>
      <vt:lpstr>Financial projections one or more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accounting and Banana Accounting Software</dc:title>
  <dc:creator>Domenico</dc:creator>
  <cp:lastModifiedBy>Domenico</cp:lastModifiedBy>
  <cp:revision>122</cp:revision>
  <dcterms:created xsi:type="dcterms:W3CDTF">2018-05-05T05:35:31Z</dcterms:created>
  <dcterms:modified xsi:type="dcterms:W3CDTF">2019-05-27T05:07:53Z</dcterms:modified>
</cp:coreProperties>
</file>