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3" r:id="rId7"/>
    <p:sldId id="304" r:id="rId8"/>
    <p:sldId id="306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1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Applied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Dan Zuckerman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How can we obtain data?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Commuting distance / time to 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Local amenities – schools / doctors / parks / cafes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Type / size of properties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Proportion of Social Housing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- Census data?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Council tax / Council services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58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How can we obtain data?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Commuting distance / time to 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Local amenities – schools / doctors / parks / cafes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Type / size of properties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Proportion of Social Housing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Council tax / Council services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- Census data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- Local councils – very time consuming to collate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784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What are relationships?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Factors selected: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Distance to Central London (Geo data)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Number of Parks (Foursquare)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Number of Doctor’s Offices (Foursquare)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Number of Schools (Foursquare)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Number of Train Stations (Foursquare)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367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What are relationships?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2"/>
            <a:ext cx="10058400" cy="1044674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Factors selected: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Distance to Central London (Geo data)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B1A30-D3BF-45C8-82CD-90C1D44053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357060"/>
            <a:ext cx="4531163" cy="28573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E88042-2D38-4F9C-9385-56DA8B39E819}"/>
              </a:ext>
            </a:extLst>
          </p:cNvPr>
          <p:cNvSpPr txBox="1"/>
          <p:nvPr/>
        </p:nvSpPr>
        <p:spPr>
          <a:xfrm>
            <a:off x="5628442" y="4083727"/>
            <a:ext cx="5527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50" dirty="0">
                <a:latin typeface="+mj-lt"/>
                <a:ea typeface="+mj-ea"/>
                <a:cs typeface="+mj-cs"/>
              </a:rPr>
              <a:t>Pearson correlation coefficient -0.387</a:t>
            </a:r>
          </a:p>
          <a:p>
            <a:r>
              <a:rPr lang="en-GB" sz="2400" spc="-50" dirty="0">
                <a:latin typeface="+mj-lt"/>
                <a:ea typeface="+mj-ea"/>
                <a:cs typeface="+mj-cs"/>
              </a:rPr>
              <a:t>P value of 1.26 x 10</a:t>
            </a:r>
            <a:r>
              <a:rPr lang="en-GB" sz="2400" spc="-50" baseline="30000" dirty="0">
                <a:latin typeface="+mj-lt"/>
                <a:ea typeface="+mj-ea"/>
                <a:cs typeface="+mj-cs"/>
              </a:rPr>
              <a:t>-8</a:t>
            </a:r>
          </a:p>
          <a:p>
            <a:r>
              <a:rPr lang="en-GB" sz="2400" spc="-5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(Statistically Significant)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6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478854-1851-446B-8AE3-3B0D67E5FD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239171"/>
            <a:ext cx="4619941" cy="297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What are relationships?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Factors selected: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Number of Parks (Foursquare)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C2F18-4C6D-491E-8B83-CFB5D2283BC1}"/>
              </a:ext>
            </a:extLst>
          </p:cNvPr>
          <p:cNvSpPr txBox="1"/>
          <p:nvPr/>
        </p:nvSpPr>
        <p:spPr>
          <a:xfrm>
            <a:off x="5628442" y="4083727"/>
            <a:ext cx="552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50" dirty="0">
                <a:latin typeface="+mj-lt"/>
                <a:ea typeface="+mj-ea"/>
                <a:cs typeface="+mj-cs"/>
              </a:rPr>
              <a:t>Pearson correlation coefficient 0.122</a:t>
            </a:r>
          </a:p>
          <a:p>
            <a:r>
              <a:rPr lang="en-GB" sz="2400" spc="-50" dirty="0">
                <a:latin typeface="+mj-lt"/>
                <a:ea typeface="+mj-ea"/>
                <a:cs typeface="+mj-cs"/>
              </a:rPr>
              <a:t>P value of 0.084</a:t>
            </a:r>
          </a:p>
          <a:p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(Not Statistically Significant)</a:t>
            </a:r>
          </a:p>
        </p:txBody>
      </p:sp>
    </p:spTree>
    <p:extLst>
      <p:ext uri="{BB962C8B-B14F-4D97-AF65-F5344CB8AC3E}">
        <p14:creationId xmlns:p14="http://schemas.microsoft.com/office/powerpoint/2010/main" val="393785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320BFE-EAFA-4D8A-ABF1-3505AD88AB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7" y="3357059"/>
            <a:ext cx="4619941" cy="28573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What are relationships?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Factors selected: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Number of Doctor’s Offices (Foursquare)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5EC1B-FE0A-4A79-A14C-6D42A227BF5E}"/>
              </a:ext>
            </a:extLst>
          </p:cNvPr>
          <p:cNvSpPr txBox="1"/>
          <p:nvPr/>
        </p:nvSpPr>
        <p:spPr>
          <a:xfrm>
            <a:off x="5628442" y="4083727"/>
            <a:ext cx="552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50" dirty="0">
                <a:latin typeface="+mj-lt"/>
                <a:ea typeface="+mj-ea"/>
                <a:cs typeface="+mj-cs"/>
              </a:rPr>
              <a:t>Pearson correlation coefficient 0.316 </a:t>
            </a:r>
          </a:p>
          <a:p>
            <a:r>
              <a:rPr lang="en-GB" sz="2400" spc="-50" dirty="0">
                <a:latin typeface="+mj-lt"/>
                <a:ea typeface="+mj-ea"/>
                <a:cs typeface="+mj-cs"/>
              </a:rPr>
              <a:t>P value of 4.47 x 10</a:t>
            </a:r>
            <a:r>
              <a:rPr lang="en-GB" sz="2400" spc="-50" baseline="30000" dirty="0">
                <a:latin typeface="+mj-lt"/>
                <a:ea typeface="+mj-ea"/>
                <a:cs typeface="+mj-cs"/>
              </a:rPr>
              <a:t>-6</a:t>
            </a:r>
          </a:p>
          <a:p>
            <a:r>
              <a:rPr lang="en-GB" sz="2400" spc="-5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(Statistically Significant)</a:t>
            </a:r>
          </a:p>
        </p:txBody>
      </p:sp>
    </p:spTree>
    <p:extLst>
      <p:ext uri="{BB962C8B-B14F-4D97-AF65-F5344CB8AC3E}">
        <p14:creationId xmlns:p14="http://schemas.microsoft.com/office/powerpoint/2010/main" val="295948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F8D4FC-7FC1-4CBF-9790-B182C3411C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02" y="3357060"/>
            <a:ext cx="4531162" cy="2857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What are relationships?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Factors selected: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Number of Schools (Foursquare)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31459-ED26-4561-BA5D-6DD75E548EB3}"/>
              </a:ext>
            </a:extLst>
          </p:cNvPr>
          <p:cNvSpPr txBox="1"/>
          <p:nvPr/>
        </p:nvSpPr>
        <p:spPr>
          <a:xfrm>
            <a:off x="5628442" y="4083727"/>
            <a:ext cx="552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50" dirty="0">
                <a:latin typeface="+mj-lt"/>
                <a:ea typeface="+mj-ea"/>
                <a:cs typeface="+mj-cs"/>
              </a:rPr>
              <a:t>Pearson correlation coefficient 0.238 </a:t>
            </a:r>
          </a:p>
          <a:p>
            <a:r>
              <a:rPr lang="en-GB" sz="2400" spc="-50" dirty="0">
                <a:latin typeface="+mj-lt"/>
                <a:ea typeface="+mj-ea"/>
                <a:cs typeface="+mj-cs"/>
              </a:rPr>
              <a:t>P value of 6 x 10</a:t>
            </a:r>
            <a:r>
              <a:rPr lang="en-GB" sz="2400" spc="-50" baseline="30000" dirty="0">
                <a:latin typeface="+mj-lt"/>
                <a:ea typeface="+mj-ea"/>
                <a:cs typeface="+mj-cs"/>
              </a:rPr>
              <a:t>-4</a:t>
            </a:r>
          </a:p>
          <a:p>
            <a:r>
              <a:rPr lang="en-GB" sz="2400" spc="-5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(Statistically Significant)</a:t>
            </a:r>
          </a:p>
        </p:txBody>
      </p:sp>
    </p:spTree>
    <p:extLst>
      <p:ext uri="{BB962C8B-B14F-4D97-AF65-F5344CB8AC3E}">
        <p14:creationId xmlns:p14="http://schemas.microsoft.com/office/powerpoint/2010/main" val="193174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0ED10C-8288-4625-A5FF-9483EB56E8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65" y="3357060"/>
            <a:ext cx="4466032" cy="2857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What are relationships?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Factors selected: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Number of Train Stations (Foursquare)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6226A-1524-4256-AA73-29057D62FBAD}"/>
              </a:ext>
            </a:extLst>
          </p:cNvPr>
          <p:cNvSpPr txBox="1"/>
          <p:nvPr/>
        </p:nvSpPr>
        <p:spPr>
          <a:xfrm>
            <a:off x="5628442" y="4083727"/>
            <a:ext cx="5527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50" dirty="0">
                <a:latin typeface="+mj-lt"/>
                <a:ea typeface="+mj-ea"/>
                <a:cs typeface="+mj-cs"/>
              </a:rPr>
              <a:t>Pearson correlation coefficient 0.097 </a:t>
            </a:r>
          </a:p>
          <a:p>
            <a:r>
              <a:rPr lang="en-GB" sz="2400" spc="-50" dirty="0">
                <a:latin typeface="+mj-lt"/>
                <a:ea typeface="+mj-ea"/>
                <a:cs typeface="+mj-cs"/>
              </a:rPr>
              <a:t>P value of 0.169 </a:t>
            </a:r>
          </a:p>
          <a:p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(Not Statistically Significant)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31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spc="-50" dirty="0">
                <a:latin typeface="+mj-lt"/>
                <a:ea typeface="+mj-ea"/>
                <a:cs typeface="+mj-cs"/>
              </a:rPr>
              <a:t>How good a model can we build?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 – Distance Only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R Squared value of 0.150 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	15% of variation in house price explained by distance to 	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330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spc="-50" dirty="0">
                <a:latin typeface="+mj-lt"/>
                <a:ea typeface="+mj-ea"/>
                <a:cs typeface="+mj-cs"/>
              </a:rPr>
              <a:t>How good a model can we build?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Linear Regression</a:t>
            </a:r>
            <a:endParaRPr lang="en-GB" sz="24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6226A-1524-4256-AA73-29057D62FBAD}"/>
              </a:ext>
            </a:extLst>
          </p:cNvPr>
          <p:cNvSpPr txBox="1"/>
          <p:nvPr/>
        </p:nvSpPr>
        <p:spPr>
          <a:xfrm>
            <a:off x="5628442" y="3622088"/>
            <a:ext cx="55272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50" dirty="0">
                <a:latin typeface="+mj-lt"/>
                <a:ea typeface="+mj-ea"/>
                <a:cs typeface="+mj-cs"/>
              </a:rPr>
              <a:t>R squared was 0.191</a:t>
            </a:r>
          </a:p>
          <a:p>
            <a:r>
              <a:rPr lang="en-GB" sz="2400" spc="-50" dirty="0">
                <a:latin typeface="+mj-lt"/>
                <a:ea typeface="+mj-ea"/>
                <a:cs typeface="+mj-cs"/>
              </a:rPr>
              <a:t>19% of variation in house price explained by multiple factors assuming linear relationships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7F66D-0341-40F4-9163-63F3E5FF0B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64" y="2895421"/>
            <a:ext cx="3664585" cy="2831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27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US" sz="3200" dirty="0"/>
              <a:t>London Property Prices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spc="-50" dirty="0">
                <a:latin typeface="+mj-lt"/>
                <a:ea typeface="+mj-ea"/>
                <a:cs typeface="+mj-cs"/>
              </a:rPr>
              <a:t>What are possible predictors of London property price?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spc="-50" dirty="0">
                <a:latin typeface="+mj-lt"/>
                <a:ea typeface="+mj-ea"/>
                <a:cs typeface="+mj-cs"/>
              </a:rPr>
              <a:t>Where can we obtain data?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spc="-50" dirty="0">
                <a:latin typeface="+mj-lt"/>
                <a:ea typeface="+mj-ea"/>
                <a:cs typeface="+mj-cs"/>
              </a:rPr>
              <a:t>What are their relationships?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spc="-50" dirty="0">
                <a:latin typeface="+mj-lt"/>
                <a:ea typeface="+mj-ea"/>
                <a:cs typeface="+mj-cs"/>
              </a:rPr>
              <a:t>How good a model can we build?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spc="-50" dirty="0">
                <a:latin typeface="+mj-lt"/>
                <a:ea typeface="+mj-ea"/>
                <a:cs typeface="+mj-cs"/>
              </a:rPr>
              <a:t>What could we do next?</a:t>
            </a:r>
          </a:p>
          <a:p>
            <a:endParaRPr lang="en-GB" sz="2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E0395-82BA-4F8E-9552-C550F3FB6A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949964"/>
            <a:ext cx="3931920" cy="28835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spc="-50" dirty="0">
                <a:latin typeface="+mj-lt"/>
                <a:ea typeface="+mj-ea"/>
                <a:cs typeface="+mj-cs"/>
              </a:rPr>
              <a:t>How good a model can we build?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Polynomial Regression</a:t>
            </a:r>
            <a:endParaRPr lang="en-GB" sz="24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6226A-1524-4256-AA73-29057D62FBAD}"/>
              </a:ext>
            </a:extLst>
          </p:cNvPr>
          <p:cNvSpPr txBox="1"/>
          <p:nvPr/>
        </p:nvSpPr>
        <p:spPr>
          <a:xfrm>
            <a:off x="5628442" y="3622088"/>
            <a:ext cx="55272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-50" dirty="0">
                <a:latin typeface="+mj-lt"/>
                <a:ea typeface="+mj-ea"/>
                <a:cs typeface="+mj-cs"/>
              </a:rPr>
              <a:t>R squared for test data was 0.296</a:t>
            </a:r>
          </a:p>
          <a:p>
            <a:r>
              <a:rPr lang="en-GB" sz="2400" spc="-50" dirty="0">
                <a:latin typeface="+mj-lt"/>
                <a:ea typeface="+mj-ea"/>
                <a:cs typeface="+mj-cs"/>
              </a:rPr>
              <a:t>30% of variation in house price explained by multiple factors assuming second degree polynomial relationships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4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spc="-50" dirty="0">
                <a:latin typeface="+mj-lt"/>
                <a:ea typeface="+mj-ea"/>
                <a:cs typeface="+mj-cs"/>
              </a:rPr>
              <a:t>What could we do next?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Refine existing factors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Commute time may be more relevant than distance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Identify Additional Factors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Crossrail impact?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Identify alternative to Foursquare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Crowd sourced / too many categories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Obtain more recent data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- House prices from 2014</a:t>
            </a:r>
          </a:p>
        </p:txBody>
      </p:sp>
    </p:spTree>
    <p:extLst>
      <p:ext uri="{BB962C8B-B14F-4D97-AF65-F5344CB8AC3E}">
        <p14:creationId xmlns:p14="http://schemas.microsoft.com/office/powerpoint/2010/main" val="17720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spc="-50" dirty="0">
                <a:latin typeface="+mj-lt"/>
                <a:ea typeface="+mj-ea"/>
                <a:cs typeface="+mj-cs"/>
              </a:rPr>
              <a:t>possible predictors of London property price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800" spc="-50" dirty="0">
                <a:latin typeface="+mj-lt"/>
                <a:ea typeface="+mj-ea"/>
                <a:cs typeface="+mj-cs"/>
              </a:rPr>
              <a:t>London has a complex property market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Possible predictors: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Commuting distance / time to 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	</a:t>
            </a: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 Changing working patterns / locations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Local amenities – schools / doctors / parks / cafes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Type / size of properties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Proportion of Social Housing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Council tax / Council services</a:t>
            </a:r>
          </a:p>
        </p:txBody>
      </p:sp>
    </p:spTree>
    <p:extLst>
      <p:ext uri="{BB962C8B-B14F-4D97-AF65-F5344CB8AC3E}">
        <p14:creationId xmlns:p14="http://schemas.microsoft.com/office/powerpoint/2010/main" val="47571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spc="-50" dirty="0">
                <a:latin typeface="+mj-lt"/>
                <a:ea typeface="+mj-ea"/>
                <a:cs typeface="+mj-cs"/>
              </a:rPr>
              <a:t>possible predictors of London property price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800" spc="-50" dirty="0">
                <a:latin typeface="+mj-lt"/>
                <a:ea typeface="+mj-ea"/>
                <a:cs typeface="+mj-cs"/>
              </a:rPr>
              <a:t>London has a complex property market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Possible predictors: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Commuting distance / time to 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Local amenities – schools / doctors / parks / cafes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	</a:t>
            </a: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 Different communities prefer different amenities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Type / size of properties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Proportion of Social Housing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Council tax / Council services</a:t>
            </a:r>
          </a:p>
        </p:txBody>
      </p:sp>
    </p:spTree>
    <p:extLst>
      <p:ext uri="{BB962C8B-B14F-4D97-AF65-F5344CB8AC3E}">
        <p14:creationId xmlns:p14="http://schemas.microsoft.com/office/powerpoint/2010/main" val="117595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spc="-50" dirty="0">
                <a:latin typeface="+mj-lt"/>
                <a:ea typeface="+mj-ea"/>
                <a:cs typeface="+mj-cs"/>
              </a:rPr>
              <a:t>possible predictors of London property price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800" spc="-50" dirty="0">
                <a:latin typeface="+mj-lt"/>
                <a:ea typeface="+mj-ea"/>
                <a:cs typeface="+mj-cs"/>
              </a:rPr>
              <a:t>London has a complex property market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Possible predictors: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Commuting distance / time to 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Local amenities – schools / doctors / parks / cafes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Type / size of properties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	</a:t>
            </a: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 Larger properties will tend to be more valuable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Proportion of Social Housing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Council tax / Council services</a:t>
            </a:r>
          </a:p>
        </p:txBody>
      </p:sp>
    </p:spTree>
    <p:extLst>
      <p:ext uri="{BB962C8B-B14F-4D97-AF65-F5344CB8AC3E}">
        <p14:creationId xmlns:p14="http://schemas.microsoft.com/office/powerpoint/2010/main" val="27131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spc="-50" dirty="0">
                <a:latin typeface="+mj-lt"/>
                <a:ea typeface="+mj-ea"/>
                <a:cs typeface="+mj-cs"/>
              </a:rPr>
              <a:t>possible predictors of London property price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800" spc="-50" dirty="0">
                <a:latin typeface="+mj-lt"/>
                <a:ea typeface="+mj-ea"/>
                <a:cs typeface="+mj-cs"/>
              </a:rPr>
              <a:t>London has a complex property market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Possible predictors: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Commuting distance / time to 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Local amenities – schools / doctors / parks / cafes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Type / size of properties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Proportion of Social Housing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	</a:t>
            </a: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 Will also influence Council Tax cost and provision of services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Council tax / Council services</a:t>
            </a:r>
          </a:p>
        </p:txBody>
      </p:sp>
    </p:spTree>
    <p:extLst>
      <p:ext uri="{BB962C8B-B14F-4D97-AF65-F5344CB8AC3E}">
        <p14:creationId xmlns:p14="http://schemas.microsoft.com/office/powerpoint/2010/main" val="123786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How can we obtain data?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Commuting distance / time to 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	</a:t>
            </a: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 Straight line distance from location to a Central London point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- Commuting time from Transport For London API</a:t>
            </a:r>
            <a:endParaRPr lang="en-GB" sz="2400" spc="-50" dirty="0">
              <a:latin typeface="+mj-lt"/>
              <a:ea typeface="+mj-ea"/>
              <a:cs typeface="+mj-cs"/>
            </a:endParaRP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Local amenities – schools / doctors / parks / cafes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Type / size of properties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Proportion of Social Housing</a:t>
            </a:r>
            <a:endParaRPr lang="en-GB" sz="2400" spc="-5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Council tax / Council services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975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How can we obtain data?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Commuting distance / time to 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Local amenities – schools / doctors / parks / cafes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- Foursquare search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- How to set a radius for search?</a:t>
            </a:r>
            <a:endParaRPr lang="en-GB" sz="2400" spc="-50" dirty="0">
              <a:latin typeface="+mj-lt"/>
              <a:ea typeface="+mj-ea"/>
              <a:cs typeface="+mj-cs"/>
            </a:endParaRP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Type / size of properties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Proportion of Social Housing</a:t>
            </a:r>
            <a:endParaRPr lang="en-GB" sz="2400" spc="-5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Council tax / Council services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972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2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/>
              <a:t>Applied Data Science Capstone Project</a:t>
            </a:r>
            <a:br>
              <a:rPr lang="en-US" sz="4000" dirty="0"/>
            </a:br>
            <a:r>
              <a:rPr lang="en-GB" sz="3200" dirty="0"/>
              <a:t>How can we obtain data?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E653-D034-41D6-B5F0-540EBC66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9221"/>
            <a:ext cx="10058400" cy="3760891"/>
          </a:xfrm>
        </p:spPr>
        <p:txBody>
          <a:bodyPr>
            <a:normAutofit/>
          </a:bodyPr>
          <a:lstStyle/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Commuting distance / time to Central London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Local amenities – schools / doctors / parks / cafes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Type / size of properties</a:t>
            </a: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- Census data?</a:t>
            </a:r>
            <a:endParaRPr lang="en-GB" sz="2400" spc="-50" dirty="0">
              <a:latin typeface="+mj-lt"/>
              <a:ea typeface="+mj-ea"/>
              <a:cs typeface="+mj-cs"/>
            </a:endParaRP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Proportion of Social Housing</a:t>
            </a:r>
            <a:endParaRPr lang="en-GB" sz="2400" spc="-5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201168" lvl="1" indent="0">
              <a:buClr>
                <a:schemeClr val="accent1"/>
              </a:buClr>
              <a:buNone/>
            </a:pPr>
            <a:r>
              <a:rPr lang="en-GB" sz="2400" spc="-50" dirty="0">
                <a:latin typeface="+mj-lt"/>
                <a:ea typeface="+mj-ea"/>
                <a:cs typeface="+mj-cs"/>
              </a:rPr>
              <a:t>Council tax / Council services</a:t>
            </a:r>
          </a:p>
          <a:p>
            <a:pPr marL="201168" lvl="1" indent="0">
              <a:buClr>
                <a:schemeClr val="accent1"/>
              </a:buClr>
              <a:buNone/>
            </a:pPr>
            <a:endParaRPr lang="en-GB" sz="2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45523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{841B90A3-1CBD-475E-9347-5953030C9283}tf22712842_win32</Template>
  <TotalTime>102</TotalTime>
  <Words>972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Bookman Old Style</vt:lpstr>
      <vt:lpstr>Calibri</vt:lpstr>
      <vt:lpstr>Franklin Gothic Book</vt:lpstr>
      <vt:lpstr>Wingdings</vt:lpstr>
      <vt:lpstr>1_RetrospectVTI</vt:lpstr>
      <vt:lpstr>Applied Data Science Capstone Project</vt:lpstr>
      <vt:lpstr>Applied Data Science Capstone Project London Property Prices</vt:lpstr>
      <vt:lpstr>Applied Data Science Capstone Project possible predictors of London property price</vt:lpstr>
      <vt:lpstr>Applied Data Science Capstone Project possible predictors of London property price</vt:lpstr>
      <vt:lpstr>Applied Data Science Capstone Project possible predictors of London property price</vt:lpstr>
      <vt:lpstr>Applied Data Science Capstone Project possible predictors of London property price</vt:lpstr>
      <vt:lpstr>Applied Data Science Capstone Project How can we obtain data?</vt:lpstr>
      <vt:lpstr>Applied Data Science Capstone Project How can we obtain data?</vt:lpstr>
      <vt:lpstr>Applied Data Science Capstone Project How can we obtain data?</vt:lpstr>
      <vt:lpstr>Applied Data Science Capstone Project How can we obtain data?</vt:lpstr>
      <vt:lpstr>Applied Data Science Capstone Project How can we obtain data?</vt:lpstr>
      <vt:lpstr>Applied Data Science Capstone Project What are relationships?</vt:lpstr>
      <vt:lpstr>Applied Data Science Capstone Project What are relationships?</vt:lpstr>
      <vt:lpstr>Applied Data Science Capstone Project What are relationships?</vt:lpstr>
      <vt:lpstr>Applied Data Science Capstone Project What are relationships?</vt:lpstr>
      <vt:lpstr>Applied Data Science Capstone Project What are relationships?</vt:lpstr>
      <vt:lpstr>Applied Data Science Capstone Project What are relationships?</vt:lpstr>
      <vt:lpstr>Applied Data Science Capstone Project How good a model can we build?</vt:lpstr>
      <vt:lpstr>Applied Data Science Capstone Project How good a model can we build?</vt:lpstr>
      <vt:lpstr>Applied Data Science Capstone Project How good a model can we build?</vt:lpstr>
      <vt:lpstr>Applied Data Science Capstone Project What could we do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</dc:title>
  <dc:creator>Dan Zuckerman</dc:creator>
  <cp:lastModifiedBy>Dan Zuckerman</cp:lastModifiedBy>
  <cp:revision>12</cp:revision>
  <dcterms:created xsi:type="dcterms:W3CDTF">2020-09-09T16:27:52Z</dcterms:created>
  <dcterms:modified xsi:type="dcterms:W3CDTF">2020-09-09T18:10:41Z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