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386" r:id="rId3"/>
    <p:sldId id="402" r:id="rId4"/>
    <p:sldId id="432" r:id="rId5"/>
    <p:sldId id="433" r:id="rId6"/>
    <p:sldId id="435" r:id="rId7"/>
    <p:sldId id="436" r:id="rId8"/>
    <p:sldId id="438" r:id="rId9"/>
    <p:sldId id="450" r:id="rId10"/>
    <p:sldId id="437" r:id="rId11"/>
    <p:sldId id="439" r:id="rId12"/>
    <p:sldId id="441" r:id="rId13"/>
    <p:sldId id="442" r:id="rId14"/>
    <p:sldId id="443" r:id="rId15"/>
    <p:sldId id="444" r:id="rId16"/>
    <p:sldId id="445" r:id="rId17"/>
    <p:sldId id="452" r:id="rId18"/>
    <p:sldId id="440" r:id="rId19"/>
    <p:sldId id="446" r:id="rId20"/>
    <p:sldId id="447" r:id="rId21"/>
    <p:sldId id="451" r:id="rId22"/>
    <p:sldId id="448" r:id="rId23"/>
    <p:sldId id="453" r:id="rId24"/>
    <p:sldId id="43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355A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2915" autoAdjust="0"/>
  </p:normalViewPr>
  <p:slideViewPr>
    <p:cSldViewPr snapToGrid="0">
      <p:cViewPr>
        <p:scale>
          <a:sx n="87" d="100"/>
          <a:sy n="87" d="100"/>
        </p:scale>
        <p:origin x="-690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A3616-4ED2-47CC-8F17-D52AA1C75BD2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8B8D-C822-437C-8BA0-20A62BBB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C6692-170F-4076-890D-1195EFF843A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8B8D-C822-437C-8BA0-20A62BBB24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6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225D-28B9-4953-9E6A-275D6F5DD88D}" type="datetimeFigureOut">
              <a:rPr lang="en-US" smtClean="0"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D599-106A-4370-B193-66AD9659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98606"/>
            <a:ext cx="9144000" cy="145965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825" y="1073176"/>
            <a:ext cx="85720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System for Programming and Verifying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Interacting State Machines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8715" y="4741222"/>
            <a:ext cx="3800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itchFamily="34" charset="0"/>
              </a:rPr>
              <a:t>Shaz Qadeer, </a:t>
            </a:r>
            <a:r>
              <a:rPr lang="en-US" sz="2000" dirty="0">
                <a:latin typeface="Arial Narrow" pitchFamily="34" charset="0"/>
              </a:rPr>
              <a:t>Ethan Jackson,</a:t>
            </a:r>
          </a:p>
          <a:p>
            <a:pPr algn="ctr"/>
            <a:r>
              <a:rPr lang="en-US" sz="2000" dirty="0" smtClean="0">
                <a:latin typeface="Arial Narrow" pitchFamily="34" charset="0"/>
              </a:rPr>
              <a:t>Research </a:t>
            </a:r>
            <a:r>
              <a:rPr lang="en-US" sz="2000" dirty="0">
                <a:latin typeface="Arial Narrow" pitchFamily="34" charset="0"/>
              </a:rPr>
              <a:t>in Software </a:t>
            </a:r>
            <a:r>
              <a:rPr lang="en-US" sz="2000" dirty="0" smtClean="0">
                <a:latin typeface="Arial Narrow" pitchFamily="34" charset="0"/>
              </a:rPr>
              <a:t>Engineering </a:t>
            </a:r>
          </a:p>
          <a:p>
            <a:pPr algn="ctr"/>
            <a:r>
              <a:rPr lang="en-US" sz="2000" dirty="0" smtClean="0">
                <a:latin typeface="Arial Narrow" pitchFamily="34" charset="0"/>
              </a:rPr>
              <a:t>Microsoft Research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2204" y="4741220"/>
            <a:ext cx="4153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Arial Narrow" pitchFamily="34" charset="0"/>
              </a:rPr>
              <a:t>Markus Dahlweid </a:t>
            </a:r>
            <a:r>
              <a:rPr lang="de-DE" sz="2000" dirty="0" smtClean="0">
                <a:latin typeface="Arial Narrow" pitchFamily="34" charset="0"/>
              </a:rPr>
              <a:t> and Laurent Bussard, </a:t>
            </a:r>
          </a:p>
          <a:p>
            <a:pPr algn="ctr"/>
            <a:r>
              <a:rPr lang="en-US" sz="2000" dirty="0" smtClean="0">
                <a:latin typeface="Arial Narrow" pitchFamily="34" charset="0"/>
              </a:rPr>
              <a:t>Advance Technology Labs Europe</a:t>
            </a:r>
          </a:p>
          <a:p>
            <a:pPr algn="ctr"/>
            <a:r>
              <a:rPr lang="en-US" sz="2000" dirty="0" smtClean="0">
                <a:latin typeface="Arial Narrow" pitchFamily="34" charset="0"/>
              </a:rPr>
              <a:t>Microsoft Research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6215877"/>
            <a:ext cx="9144000" cy="712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8" y="6215877"/>
            <a:ext cx="2451690" cy="712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8715" y="3603090"/>
            <a:ext cx="3800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Narrow" pitchFamily="34" charset="0"/>
              </a:rPr>
              <a:t>Sriram </a:t>
            </a:r>
            <a:r>
              <a:rPr lang="en-US" sz="2000" dirty="0" smtClean="0">
                <a:latin typeface="Arial Narrow" pitchFamily="34" charset="0"/>
              </a:rPr>
              <a:t>Rajamani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and Ankush Desai,</a:t>
            </a:r>
            <a:endParaRPr lang="en-US" sz="2000" dirty="0">
              <a:latin typeface="Arial Narrow" pitchFamily="34" charset="0"/>
            </a:endParaRPr>
          </a:p>
          <a:p>
            <a:pPr algn="ctr"/>
            <a:r>
              <a:rPr lang="en-US" sz="2000" dirty="0">
                <a:latin typeface="Arial Narrow" pitchFamily="34" charset="0"/>
              </a:rPr>
              <a:t>Rigorous Software Engineering Microsoft </a:t>
            </a:r>
            <a:r>
              <a:rPr lang="en-US" sz="2000" dirty="0" smtClean="0">
                <a:latin typeface="Arial Narrow" pitchFamily="34" charset="0"/>
              </a:rPr>
              <a:t>Research, Bangalore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48" y="6215877"/>
            <a:ext cx="1386813" cy="708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258" y="3606928"/>
            <a:ext cx="283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Randy </a:t>
            </a:r>
            <a:r>
              <a:rPr lang="en-US" dirty="0" err="1" smtClean="0"/>
              <a:t>Aull</a:t>
            </a:r>
            <a:r>
              <a:rPr lang="en-US" dirty="0" smtClean="0"/>
              <a:t> and </a:t>
            </a:r>
            <a:r>
              <a:rPr lang="en-US" dirty="0" err="1" smtClean="0"/>
              <a:t>Vivek</a:t>
            </a:r>
            <a:r>
              <a:rPr lang="en-US" dirty="0" smtClean="0"/>
              <a:t> Gupta,</a:t>
            </a:r>
          </a:p>
          <a:p>
            <a:pPr algn="ctr"/>
            <a:r>
              <a:rPr lang="en-US" dirty="0" smtClean="0"/>
              <a:t>Windows, Microsoft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02429" y="2734582"/>
            <a:ext cx="380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itchFamily="34" charset="0"/>
              </a:rPr>
              <a:t>Damien </a:t>
            </a:r>
            <a:r>
              <a:rPr lang="en-US" sz="2000" dirty="0" smtClean="0">
                <a:latin typeface="Arial Narrow" pitchFamily="34" charset="0"/>
              </a:rPr>
              <a:t>Zufferey</a:t>
            </a:r>
          </a:p>
          <a:p>
            <a:pPr algn="ctr"/>
            <a:r>
              <a:rPr lang="en-US" sz="2000" dirty="0" err="1" smtClean="0">
                <a:latin typeface="Arial Narrow" pitchFamily="34" charset="0"/>
              </a:rPr>
              <a:t>RiSE</a:t>
            </a:r>
            <a:r>
              <a:rPr lang="en-US" sz="2000" dirty="0" smtClean="0">
                <a:latin typeface="Arial Narrow" pitchFamily="34" charset="0"/>
              </a:rPr>
              <a:t> MSR / IST Austria</a:t>
            </a:r>
            <a:endParaRPr lang="en-US" sz="2000" dirty="0" smtClean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01" y="1333587"/>
            <a:ext cx="6934356" cy="536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USB Driver’s State Machines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/>
        </p:nvSpPr>
        <p:spPr>
          <a:xfrm>
            <a:off x="-4" y="871922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What one of the USB state machine looks like:</a:t>
            </a:r>
          </a:p>
        </p:txBody>
      </p:sp>
    </p:spTree>
    <p:extLst>
      <p:ext uri="{BB962C8B-B14F-4D97-AF65-F5344CB8AC3E}">
        <p14:creationId xmlns:p14="http://schemas.microsoft.com/office/powerpoint/2010/main" val="6351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Compositional Verification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2" name="TextBox 1"/>
          <p:cNvSpPr txBox="1"/>
          <p:nvPr/>
        </p:nvSpPr>
        <p:spPr>
          <a:xfrm>
            <a:off x="2052536" y="1914525"/>
            <a:ext cx="5425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theoretical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proof rule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Why the rule is correct 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924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 93"/>
          <p:cNvSpPr/>
          <p:nvPr/>
        </p:nvSpPr>
        <p:spPr>
          <a:xfrm>
            <a:off x="5246914" y="1480418"/>
            <a:ext cx="3385457" cy="17743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||</a:t>
            </a:r>
            <a:endParaRPr lang="en-US" sz="3600" dirty="0"/>
          </a:p>
        </p:txBody>
      </p:sp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Theoretical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714375" y="5728126"/>
            <a:ext cx="385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Refinement</a:t>
            </a:r>
            <a:r>
              <a:rPr lang="en-US" sz="2400" dirty="0" smtClean="0"/>
              <a:t> is trace inclusion.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4375" y="1504950"/>
            <a:ext cx="3648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Automata</a:t>
            </a:r>
            <a:r>
              <a:rPr lang="en-US" sz="2400" dirty="0" smtClean="0"/>
              <a:t> are used for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implementation and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specification.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4375" y="3539208"/>
            <a:ext cx="4301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Parallel composition</a:t>
            </a:r>
            <a:r>
              <a:rPr lang="en-US" sz="2400" dirty="0" smtClean="0"/>
              <a:t> is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 synchronous product.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(trace </a:t>
            </a:r>
            <a:r>
              <a:rPr lang="en-US" sz="2400" dirty="0" smtClean="0"/>
              <a:t>intersection)</a:t>
            </a:r>
            <a:endParaRPr lang="en-US" sz="24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5116" y="1676805"/>
            <a:ext cx="1105447" cy="1369755"/>
            <a:chOff x="5667086" y="3408106"/>
            <a:chExt cx="1105447" cy="1369755"/>
          </a:xfrm>
        </p:grpSpPr>
        <p:sp>
          <p:nvSpPr>
            <p:cNvPr id="20" name="Oval 19"/>
            <p:cNvSpPr/>
            <p:nvPr/>
          </p:nvSpPr>
          <p:spPr>
            <a:xfrm>
              <a:off x="6009986" y="340810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09984" y="429208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>
              <a:stCxn id="20" idx="5"/>
              <a:endCxn id="21" idx="7"/>
            </p:cNvCxnSpPr>
            <p:nvPr/>
          </p:nvCxnSpPr>
          <p:spPr>
            <a:xfrm rot="5400000">
              <a:off x="6154378" y="4092982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1" idx="1"/>
              <a:endCxn id="20" idx="3"/>
            </p:cNvCxnSpPr>
            <p:nvPr/>
          </p:nvCxnSpPr>
          <p:spPr>
            <a:xfrm rot="5400000" flipH="1" flipV="1">
              <a:off x="5810883" y="4092983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0" idx="2"/>
            </p:cNvCxnSpPr>
            <p:nvPr/>
          </p:nvCxnSpPr>
          <p:spPr>
            <a:xfrm>
              <a:off x="5667086" y="3650993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454817" y="38879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89510" y="390838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359160" y="1656397"/>
            <a:ext cx="1105447" cy="1369755"/>
            <a:chOff x="7513517" y="3408106"/>
            <a:chExt cx="1105447" cy="1369755"/>
          </a:xfrm>
        </p:grpSpPr>
        <p:sp>
          <p:nvSpPr>
            <p:cNvPr id="46" name="Oval 45"/>
            <p:cNvSpPr/>
            <p:nvPr/>
          </p:nvSpPr>
          <p:spPr>
            <a:xfrm>
              <a:off x="7856417" y="340810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856415" y="429208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Curved Connector 47"/>
            <p:cNvCxnSpPr>
              <a:stCxn id="46" idx="5"/>
              <a:endCxn id="47" idx="7"/>
            </p:cNvCxnSpPr>
            <p:nvPr/>
          </p:nvCxnSpPr>
          <p:spPr>
            <a:xfrm rot="5400000">
              <a:off x="8000809" y="4092982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47" idx="1"/>
              <a:endCxn id="46" idx="3"/>
            </p:cNvCxnSpPr>
            <p:nvPr/>
          </p:nvCxnSpPr>
          <p:spPr>
            <a:xfrm rot="5400000" flipH="1" flipV="1">
              <a:off x="7657314" y="4092983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2"/>
            </p:cNvCxnSpPr>
            <p:nvPr/>
          </p:nvCxnSpPr>
          <p:spPr>
            <a:xfrm>
              <a:off x="7513517" y="3650993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301248" y="38879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35941" y="390838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807462" y="4734795"/>
            <a:ext cx="2281707" cy="1737332"/>
            <a:chOff x="5731260" y="4865427"/>
            <a:chExt cx="2281707" cy="1737332"/>
          </a:xfrm>
        </p:grpSpPr>
        <p:sp>
          <p:nvSpPr>
            <p:cNvPr id="54" name="Oval 53"/>
            <p:cNvSpPr/>
            <p:nvPr/>
          </p:nvSpPr>
          <p:spPr>
            <a:xfrm>
              <a:off x="6670551" y="4990117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670549" y="6116984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Curved Connector 55"/>
            <p:cNvCxnSpPr>
              <a:stCxn id="54" idx="4"/>
              <a:endCxn id="55" idx="0"/>
            </p:cNvCxnSpPr>
            <p:nvPr/>
          </p:nvCxnSpPr>
          <p:spPr>
            <a:xfrm rot="5400000">
              <a:off x="6592892" y="5796437"/>
              <a:ext cx="641092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4" idx="1"/>
            </p:cNvCxnSpPr>
            <p:nvPr/>
          </p:nvCxnSpPr>
          <p:spPr>
            <a:xfrm>
              <a:off x="6534671" y="4865427"/>
              <a:ext cx="207020" cy="1958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24310" y="554498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81091" y="510656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527192" y="5544985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731260" y="5544984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55" idx="6"/>
              <a:endCxn id="66" idx="3"/>
            </p:cNvCxnSpPr>
            <p:nvPr/>
          </p:nvCxnSpPr>
          <p:spPr>
            <a:xfrm flipV="1">
              <a:off x="7156324" y="5959620"/>
              <a:ext cx="442008" cy="4002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6" idx="1"/>
              <a:endCxn id="54" idx="6"/>
            </p:cNvCxnSpPr>
            <p:nvPr/>
          </p:nvCxnSpPr>
          <p:spPr>
            <a:xfrm flipH="1" flipV="1">
              <a:off x="7156326" y="5233005"/>
              <a:ext cx="442006" cy="3831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5" idx="2"/>
              <a:endCxn id="67" idx="5"/>
            </p:cNvCxnSpPr>
            <p:nvPr/>
          </p:nvCxnSpPr>
          <p:spPr>
            <a:xfrm flipH="1" flipV="1">
              <a:off x="6145895" y="5959619"/>
              <a:ext cx="524654" cy="4002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7" idx="7"/>
              <a:endCxn id="54" idx="2"/>
            </p:cNvCxnSpPr>
            <p:nvPr/>
          </p:nvCxnSpPr>
          <p:spPr>
            <a:xfrm flipV="1">
              <a:off x="6145895" y="5233005"/>
              <a:ext cx="524656" cy="3831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6188390" y="61169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187661" y="51065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82693" y="61169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95" name="Down Arrow 94"/>
          <p:cNvSpPr/>
          <p:nvPr/>
        </p:nvSpPr>
        <p:spPr>
          <a:xfrm>
            <a:off x="6873632" y="3418114"/>
            <a:ext cx="253759" cy="8708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Compositional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811624" y="1119485"/>
            <a:ext cx="70024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 spec </a:t>
            </a:r>
            <a:r>
              <a:rPr lang="en-US" sz="2400" i="1" dirty="0" smtClean="0"/>
              <a:t>S</a:t>
            </a:r>
            <a:r>
              <a:rPr lang="en-US" sz="2400" dirty="0" smtClean="0"/>
              <a:t>, and a set of implementation machine </a:t>
            </a:r>
            <a:r>
              <a:rPr lang="en-US" sz="2400" i="1" dirty="0" smtClean="0"/>
              <a:t>I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If	for all </a:t>
            </a:r>
            <a:r>
              <a:rPr lang="en-US" sz="2400" i="1" dirty="0"/>
              <a:t>E</a:t>
            </a:r>
            <a:r>
              <a:rPr lang="en-US" sz="2400" dirty="0" smtClean="0"/>
              <a:t> </a:t>
            </a:r>
            <a:r>
              <a:rPr lang="en-US" sz="2400" dirty="0" smtClean="0"/>
              <a:t>in the alphabet of </a:t>
            </a:r>
            <a:r>
              <a:rPr lang="en-US" sz="2400" i="1" dirty="0" smtClean="0"/>
              <a:t>S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there is </a:t>
            </a:r>
            <a:r>
              <a:rPr lang="en-US" sz="2400" i="1" dirty="0"/>
              <a:t>I’</a:t>
            </a:r>
            <a:r>
              <a:rPr lang="en-US" sz="2400" dirty="0"/>
              <a:t> </a:t>
            </a:r>
            <a:r>
              <a:rPr lang="en-US" sz="2400" dirty="0" smtClean="0"/>
              <a:t>a </a:t>
            </a:r>
            <a:r>
              <a:rPr lang="en-US" sz="2400" dirty="0"/>
              <a:t>subset of </a:t>
            </a:r>
            <a:r>
              <a:rPr lang="en-US" sz="2400" i="1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s.t.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i="1" dirty="0" smtClean="0"/>
              <a:t>I’</a:t>
            </a:r>
            <a:r>
              <a:rPr lang="en-US" sz="2400" dirty="0" smtClean="0"/>
              <a:t> || (</a:t>
            </a:r>
            <a:r>
              <a:rPr lang="en-US" sz="2400" i="1" dirty="0" smtClean="0"/>
              <a:t>S</a:t>
            </a:r>
            <a:r>
              <a:rPr lang="en-US" sz="2400" dirty="0" smtClean="0"/>
              <a:t> weakened by </a:t>
            </a:r>
            <a:r>
              <a:rPr lang="en-US" sz="2400" i="1" dirty="0"/>
              <a:t>E</a:t>
            </a:r>
            <a:r>
              <a:rPr lang="en-US" sz="2400" dirty="0" smtClean="0"/>
              <a:t>)  </a:t>
            </a:r>
            <a:r>
              <a:rPr lang="en-US" sz="2400" dirty="0" smtClean="0"/>
              <a:t>refines  </a:t>
            </a:r>
            <a:r>
              <a:rPr lang="en-US" sz="2400" i="1" dirty="0" smtClean="0"/>
              <a:t>S</a:t>
            </a:r>
          </a:p>
          <a:p>
            <a:endParaRPr lang="en-US" sz="2400" dirty="0" smtClean="0"/>
          </a:p>
          <a:p>
            <a:r>
              <a:rPr lang="en-US" sz="2400" dirty="0" smtClean="0"/>
              <a:t>Then	</a:t>
            </a:r>
            <a:r>
              <a:rPr lang="en-US" sz="2400" i="1" dirty="0" smtClean="0"/>
              <a:t>I</a:t>
            </a:r>
            <a:r>
              <a:rPr lang="en-US" sz="2400" dirty="0" smtClean="0"/>
              <a:t> refines </a:t>
            </a:r>
            <a:r>
              <a:rPr lang="en-US" sz="2400" i="1" dirty="0" smtClean="0"/>
              <a:t>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1625605" y="4552933"/>
            <a:ext cx="485775" cy="4857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25604" y="5731596"/>
            <a:ext cx="485775" cy="4857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2"/>
          </p:cNvCxnSpPr>
          <p:nvPr/>
        </p:nvCxnSpPr>
        <p:spPr>
          <a:xfrm>
            <a:off x="1282705" y="4795819"/>
            <a:ext cx="34290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5"/>
            <a:endCxn id="11" idx="7"/>
          </p:cNvCxnSpPr>
          <p:nvPr/>
        </p:nvCxnSpPr>
        <p:spPr>
          <a:xfrm flipH="1">
            <a:off x="2040239" y="4967568"/>
            <a:ext cx="1" cy="835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1380" y="52004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1"/>
            <a:endCxn id="10" idx="3"/>
          </p:cNvCxnSpPr>
          <p:nvPr/>
        </p:nvCxnSpPr>
        <p:spPr>
          <a:xfrm flipV="1">
            <a:off x="1696744" y="4967568"/>
            <a:ext cx="1" cy="835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2705" y="52004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276600" y="5186207"/>
            <a:ext cx="199072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Weaken by A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788031" y="4552933"/>
            <a:ext cx="2409824" cy="1664438"/>
            <a:chOff x="5788031" y="4552933"/>
            <a:chExt cx="2409824" cy="1664438"/>
          </a:xfrm>
        </p:grpSpPr>
        <p:sp>
          <p:nvSpPr>
            <p:cNvPr id="30" name="Oval 29"/>
            <p:cNvSpPr/>
            <p:nvPr/>
          </p:nvSpPr>
          <p:spPr>
            <a:xfrm>
              <a:off x="6130931" y="4552933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130930" y="5731596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endCxn id="30" idx="2"/>
            </p:cNvCxnSpPr>
            <p:nvPr/>
          </p:nvCxnSpPr>
          <p:spPr>
            <a:xfrm>
              <a:off x="5788031" y="4795819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5"/>
              <a:endCxn id="31" idx="7"/>
            </p:cNvCxnSpPr>
            <p:nvPr/>
          </p:nvCxnSpPr>
          <p:spPr>
            <a:xfrm flipH="1">
              <a:off x="6545565" y="4967568"/>
              <a:ext cx="1" cy="835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16706" y="52004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stCxn id="31" idx="1"/>
              <a:endCxn id="30" idx="3"/>
            </p:cNvCxnSpPr>
            <p:nvPr/>
          </p:nvCxnSpPr>
          <p:spPr>
            <a:xfrm flipV="1">
              <a:off x="6202070" y="4967568"/>
              <a:ext cx="1" cy="835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88031" y="520048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7712080" y="5127985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30" idx="6"/>
              <a:endCxn id="39" idx="1"/>
            </p:cNvCxnSpPr>
            <p:nvPr/>
          </p:nvCxnSpPr>
          <p:spPr>
            <a:xfrm>
              <a:off x="6616706" y="4795821"/>
              <a:ext cx="1166514" cy="403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1" idx="6"/>
              <a:endCxn id="39" idx="3"/>
            </p:cNvCxnSpPr>
            <p:nvPr/>
          </p:nvCxnSpPr>
          <p:spPr>
            <a:xfrm flipV="1">
              <a:off x="6616705" y="5542620"/>
              <a:ext cx="1166515" cy="4318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86822" y="45839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86822" y="58027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 does it works 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514092" y="1307247"/>
            <a:ext cx="8165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idea: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i="1" dirty="0" smtClean="0"/>
              <a:t>S</a:t>
            </a:r>
            <a:r>
              <a:rPr lang="en-US" sz="2400" dirty="0" smtClean="0"/>
              <a:t> weakened by </a:t>
            </a:r>
            <a:r>
              <a:rPr lang="en-US" sz="2400" i="1" dirty="0"/>
              <a:t>E</a:t>
            </a:r>
            <a:r>
              <a:rPr lang="en-US" sz="2400" dirty="0" smtClean="0"/>
              <a:t>) </a:t>
            </a:r>
            <a:r>
              <a:rPr lang="en-US" sz="2400" dirty="0" smtClean="0"/>
              <a:t>means assuming that </a:t>
            </a:r>
            <a:r>
              <a:rPr lang="en-US" sz="2400" i="1" dirty="0" smtClean="0"/>
              <a:t>S</a:t>
            </a:r>
            <a:r>
              <a:rPr lang="en-US" sz="2400" dirty="0" smtClean="0"/>
              <a:t> is true up to </a:t>
            </a:r>
            <a:r>
              <a:rPr lang="en-US" sz="2400" i="1" dirty="0"/>
              <a:t>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4092" y="2562225"/>
            <a:ext cx="644599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Proof by induction on the trace:</a:t>
            </a:r>
          </a:p>
          <a:p>
            <a:endParaRPr lang="en-US" dirty="0"/>
          </a:p>
          <a:p>
            <a:r>
              <a:rPr lang="en-US" sz="2400" dirty="0" smtClean="0"/>
              <a:t>	Assuming that the trace is safe after </a:t>
            </a:r>
            <a:r>
              <a:rPr lang="en-US" sz="2400" dirty="0" err="1" smtClean="0"/>
              <a:t>i</a:t>
            </a:r>
            <a:r>
              <a:rPr lang="en-US" sz="2400" dirty="0" smtClean="0"/>
              <a:t> steps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we must show it is safe after i+1 steps.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357535" y="4308974"/>
            <a:ext cx="2409824" cy="1664438"/>
            <a:chOff x="5788031" y="4552933"/>
            <a:chExt cx="2409824" cy="1664438"/>
          </a:xfrm>
        </p:grpSpPr>
        <p:sp>
          <p:nvSpPr>
            <p:cNvPr id="10" name="Oval 9"/>
            <p:cNvSpPr/>
            <p:nvPr/>
          </p:nvSpPr>
          <p:spPr>
            <a:xfrm>
              <a:off x="6130931" y="4552933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130930" y="5731596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endCxn id="10" idx="2"/>
            </p:cNvCxnSpPr>
            <p:nvPr/>
          </p:nvCxnSpPr>
          <p:spPr>
            <a:xfrm>
              <a:off x="5788031" y="4795819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5"/>
              <a:endCxn id="11" idx="7"/>
            </p:cNvCxnSpPr>
            <p:nvPr/>
          </p:nvCxnSpPr>
          <p:spPr>
            <a:xfrm flipH="1">
              <a:off x="6545565" y="4967568"/>
              <a:ext cx="1" cy="835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16706" y="52004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1" idx="1"/>
              <a:endCxn id="10" idx="3"/>
            </p:cNvCxnSpPr>
            <p:nvPr/>
          </p:nvCxnSpPr>
          <p:spPr>
            <a:xfrm flipV="1">
              <a:off x="6202070" y="4967568"/>
              <a:ext cx="1" cy="8351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88031" y="520048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7712080" y="5127985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0" idx="6"/>
              <a:endCxn id="17" idx="1"/>
            </p:cNvCxnSpPr>
            <p:nvPr/>
          </p:nvCxnSpPr>
          <p:spPr>
            <a:xfrm>
              <a:off x="6616706" y="4795821"/>
              <a:ext cx="1166514" cy="4033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6"/>
              <a:endCxn id="17" idx="3"/>
            </p:cNvCxnSpPr>
            <p:nvPr/>
          </p:nvCxnSpPr>
          <p:spPr>
            <a:xfrm flipV="1">
              <a:off x="6616705" y="5542620"/>
              <a:ext cx="1166515" cy="4318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86822" y="45839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86822" y="58027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145995" y="4718489"/>
            <a:ext cx="4507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Does not prevent A from occurring</a:t>
            </a:r>
          </a:p>
          <a:p>
            <a:r>
              <a:rPr lang="en-US" sz="2400" dirty="0" smtClean="0"/>
              <a:t>at step i+1. So an implementation</a:t>
            </a:r>
          </a:p>
          <a:p>
            <a:r>
              <a:rPr lang="en-US" sz="2400" dirty="0" smtClean="0"/>
              <a:t>machine must </a:t>
            </a:r>
            <a:r>
              <a:rPr lang="en-US" sz="2400" dirty="0" smtClean="0"/>
              <a:t>restrict A.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8985" y="6160442"/>
            <a:ext cx="648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weakening is done w.r.t. all </a:t>
            </a:r>
            <a:r>
              <a:rPr lang="en-US" sz="2400" i="1" dirty="0" smtClean="0"/>
              <a:t>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283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32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Pingpong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grpSp>
        <p:nvGrpSpPr>
          <p:cNvPr id="58" name="Group 57"/>
          <p:cNvGrpSpPr/>
          <p:nvPr/>
        </p:nvGrpSpPr>
        <p:grpSpPr>
          <a:xfrm>
            <a:off x="130742" y="3275535"/>
            <a:ext cx="2403736" cy="1924050"/>
            <a:chOff x="312938" y="2570678"/>
            <a:chExt cx="2403736" cy="1924050"/>
          </a:xfrm>
        </p:grpSpPr>
        <p:sp>
          <p:nvSpPr>
            <p:cNvPr id="3" name="Oval 2"/>
            <p:cNvSpPr/>
            <p:nvPr/>
          </p:nvSpPr>
          <p:spPr>
            <a:xfrm>
              <a:off x="1395414" y="2570678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95412" y="4008953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urved Connector 17"/>
            <p:cNvCxnSpPr>
              <a:stCxn id="3" idx="5"/>
              <a:endCxn id="9" idx="7"/>
            </p:cNvCxnSpPr>
            <p:nvPr/>
          </p:nvCxnSpPr>
          <p:spPr>
            <a:xfrm rot="5400000">
              <a:off x="1262658" y="3532702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1"/>
              <a:endCxn id="3" idx="3"/>
            </p:cNvCxnSpPr>
            <p:nvPr/>
          </p:nvCxnSpPr>
          <p:spPr>
            <a:xfrm rot="5400000" flipH="1" flipV="1">
              <a:off x="919163" y="3532702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3" idx="2"/>
            </p:cNvCxnSpPr>
            <p:nvPr/>
          </p:nvCxnSpPr>
          <p:spPr>
            <a:xfrm>
              <a:off x="1052514" y="2813565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881189" y="3357562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938" y="3357562"/>
              <a:ext cx="108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B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162" y="3275535"/>
            <a:ext cx="2403739" cy="1924050"/>
            <a:chOff x="5802224" y="2570679"/>
            <a:chExt cx="2403739" cy="1924050"/>
          </a:xfrm>
        </p:grpSpPr>
        <p:sp>
          <p:nvSpPr>
            <p:cNvPr id="34" name="Oval 33"/>
            <p:cNvSpPr/>
            <p:nvPr/>
          </p:nvSpPr>
          <p:spPr>
            <a:xfrm>
              <a:off x="6629697" y="2570679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629695" y="4008954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/>
            <p:cNvCxnSpPr>
              <a:stCxn id="34" idx="5"/>
              <a:endCxn id="35" idx="7"/>
            </p:cNvCxnSpPr>
            <p:nvPr/>
          </p:nvCxnSpPr>
          <p:spPr>
            <a:xfrm rot="5400000">
              <a:off x="6496941" y="3532703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5" idx="1"/>
              <a:endCxn id="34" idx="3"/>
            </p:cNvCxnSpPr>
            <p:nvPr/>
          </p:nvCxnSpPr>
          <p:spPr>
            <a:xfrm rot="5400000" flipH="1" flipV="1">
              <a:off x="6153446" y="3532703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4" idx="2"/>
            </p:cNvCxnSpPr>
            <p:nvPr/>
          </p:nvCxnSpPr>
          <p:spPr>
            <a:xfrm>
              <a:off x="6286797" y="2813566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15472" y="3357563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02224" y="334803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36020" y="1898183"/>
            <a:ext cx="2396915" cy="1224439"/>
            <a:chOff x="2671763" y="1528762"/>
            <a:chExt cx="2396915" cy="1224439"/>
          </a:xfrm>
        </p:grpSpPr>
        <p:sp>
          <p:nvSpPr>
            <p:cNvPr id="41" name="Oval 40"/>
            <p:cNvSpPr/>
            <p:nvPr/>
          </p:nvSpPr>
          <p:spPr>
            <a:xfrm>
              <a:off x="3014663" y="1898095"/>
              <a:ext cx="485775" cy="4857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582903" y="1898094"/>
              <a:ext cx="485775" cy="4857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endCxn id="41" idx="2"/>
            </p:cNvCxnSpPr>
            <p:nvPr/>
          </p:nvCxnSpPr>
          <p:spPr>
            <a:xfrm>
              <a:off x="2671763" y="2140981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7"/>
              <a:endCxn id="42" idx="1"/>
            </p:cNvCxnSpPr>
            <p:nvPr/>
          </p:nvCxnSpPr>
          <p:spPr>
            <a:xfrm flipV="1">
              <a:off x="3429298" y="1969234"/>
              <a:ext cx="122474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3"/>
              <a:endCxn id="41" idx="5"/>
            </p:cNvCxnSpPr>
            <p:nvPr/>
          </p:nvCxnSpPr>
          <p:spPr>
            <a:xfrm flipH="1">
              <a:off x="3429298" y="2312729"/>
              <a:ext cx="122474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623927" y="1528762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63552" y="2383869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94421" y="5244096"/>
            <a:ext cx="2396915" cy="1224439"/>
            <a:chOff x="2671763" y="4800601"/>
            <a:chExt cx="2396915" cy="1224439"/>
          </a:xfrm>
        </p:grpSpPr>
        <p:sp>
          <p:nvSpPr>
            <p:cNvPr id="49" name="Oval 48"/>
            <p:cNvSpPr/>
            <p:nvPr/>
          </p:nvSpPr>
          <p:spPr>
            <a:xfrm>
              <a:off x="3014663" y="5169934"/>
              <a:ext cx="485775" cy="4857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582903" y="5169933"/>
              <a:ext cx="485775" cy="48577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endCxn id="49" idx="2"/>
            </p:cNvCxnSpPr>
            <p:nvPr/>
          </p:nvCxnSpPr>
          <p:spPr>
            <a:xfrm>
              <a:off x="2671763" y="5412820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7"/>
              <a:endCxn id="50" idx="1"/>
            </p:cNvCxnSpPr>
            <p:nvPr/>
          </p:nvCxnSpPr>
          <p:spPr>
            <a:xfrm flipV="1">
              <a:off x="3429298" y="5241073"/>
              <a:ext cx="122474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3"/>
              <a:endCxn id="49" idx="5"/>
            </p:cNvCxnSpPr>
            <p:nvPr/>
          </p:nvCxnSpPr>
          <p:spPr>
            <a:xfrm flipH="1">
              <a:off x="3429298" y="5584568"/>
              <a:ext cx="122474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623927" y="480060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63552" y="5655708"/>
              <a:ext cx="108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B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79515" y="1557147"/>
            <a:ext cx="3278674" cy="2958473"/>
            <a:chOff x="5679515" y="1847362"/>
            <a:chExt cx="3278674" cy="2958473"/>
          </a:xfrm>
        </p:grpSpPr>
        <p:sp>
          <p:nvSpPr>
            <p:cNvPr id="61" name="Oval 60"/>
            <p:cNvSpPr/>
            <p:nvPr/>
          </p:nvSpPr>
          <p:spPr>
            <a:xfrm>
              <a:off x="7112905" y="1847362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624810" y="3026027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endCxn id="61" idx="2"/>
            </p:cNvCxnSpPr>
            <p:nvPr/>
          </p:nvCxnSpPr>
          <p:spPr>
            <a:xfrm>
              <a:off x="6770005" y="2090248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5"/>
              <a:endCxn id="62" idx="0"/>
            </p:cNvCxnSpPr>
            <p:nvPr/>
          </p:nvCxnSpPr>
          <p:spPr>
            <a:xfrm>
              <a:off x="7527540" y="2261997"/>
              <a:ext cx="340158" cy="7640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2" idx="4"/>
              <a:endCxn id="68" idx="7"/>
            </p:cNvCxnSpPr>
            <p:nvPr/>
          </p:nvCxnSpPr>
          <p:spPr>
            <a:xfrm flipH="1">
              <a:off x="7553670" y="3511802"/>
              <a:ext cx="314028" cy="879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867698" y="2333137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867698" y="4021868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139035" y="4320060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627130" y="3026028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68" idx="1"/>
              <a:endCxn id="77" idx="4"/>
            </p:cNvCxnSpPr>
            <p:nvPr/>
          </p:nvCxnSpPr>
          <p:spPr>
            <a:xfrm flipH="1" flipV="1">
              <a:off x="6870018" y="3511803"/>
              <a:ext cx="340157" cy="8793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0"/>
              <a:endCxn id="61" idx="3"/>
            </p:cNvCxnSpPr>
            <p:nvPr/>
          </p:nvCxnSpPr>
          <p:spPr>
            <a:xfrm flipV="1">
              <a:off x="6870018" y="2261997"/>
              <a:ext cx="314027" cy="7640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934519" y="3951502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79515" y="2333312"/>
              <a:ext cx="108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B</a:t>
              </a:r>
              <a:endParaRPr lang="en-US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63286" y="1016941"/>
            <a:ext cx="3278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Implementations</a:t>
            </a:r>
          </a:p>
          <a:p>
            <a:pPr algn="ctr"/>
            <a:r>
              <a:rPr lang="en-US" sz="2400" dirty="0" smtClean="0"/>
              <a:t>(machines and channels)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6467888" y="1016942"/>
            <a:ext cx="177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Specification</a:t>
            </a:r>
            <a:endParaRPr lang="en-US" sz="2400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5375301" y="1371600"/>
            <a:ext cx="73000" cy="5400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411801" y="4784172"/>
            <a:ext cx="35463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544142" y="4939192"/>
            <a:ext cx="33320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prove 4 lemmas:</a:t>
            </a:r>
          </a:p>
          <a:p>
            <a:endParaRPr lang="en-US" dirty="0" smtClean="0"/>
          </a:p>
          <a:p>
            <a:r>
              <a:rPr lang="en-US" i="1" dirty="0" smtClean="0"/>
              <a:t>I’</a:t>
            </a:r>
            <a:r>
              <a:rPr lang="en-US" dirty="0" smtClean="0"/>
              <a:t>    || (</a:t>
            </a:r>
            <a:r>
              <a:rPr lang="en-US" i="1" dirty="0" smtClean="0"/>
              <a:t>S</a:t>
            </a:r>
            <a:r>
              <a:rPr lang="en-US" dirty="0" smtClean="0"/>
              <a:t> weakened by </a:t>
            </a:r>
            <a:r>
              <a:rPr lang="en-US" i="1" dirty="0" smtClean="0"/>
              <a:t>Send A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I’’</a:t>
            </a:r>
            <a:r>
              <a:rPr lang="en-US" dirty="0" smtClean="0"/>
              <a:t>   ||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weakened by </a:t>
            </a:r>
            <a:r>
              <a:rPr lang="en-US" i="1" dirty="0" smtClean="0"/>
              <a:t>Receive </a:t>
            </a:r>
            <a:r>
              <a:rPr lang="en-US" i="1" dirty="0"/>
              <a:t>A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i="1" dirty="0" smtClean="0"/>
              <a:t>I’’’</a:t>
            </a:r>
            <a:r>
              <a:rPr lang="en-US" dirty="0" smtClean="0"/>
              <a:t>  ||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weakened by </a:t>
            </a:r>
            <a:r>
              <a:rPr lang="en-US" i="1" dirty="0"/>
              <a:t>Send 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I’’’’</a:t>
            </a:r>
            <a:r>
              <a:rPr lang="en-US" dirty="0" smtClean="0"/>
              <a:t> ||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weakened by </a:t>
            </a:r>
            <a:r>
              <a:rPr lang="en-US" i="1" dirty="0" smtClean="0"/>
              <a:t>Receive 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32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Pingpong</a:t>
            </a:r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grpSp>
        <p:nvGrpSpPr>
          <p:cNvPr id="56" name="Group 55"/>
          <p:cNvGrpSpPr/>
          <p:nvPr/>
        </p:nvGrpSpPr>
        <p:grpSpPr>
          <a:xfrm>
            <a:off x="1044947" y="1359424"/>
            <a:ext cx="2403739" cy="1924050"/>
            <a:chOff x="5802224" y="2570679"/>
            <a:chExt cx="2403739" cy="1924050"/>
          </a:xfrm>
        </p:grpSpPr>
        <p:sp>
          <p:nvSpPr>
            <p:cNvPr id="34" name="Oval 33"/>
            <p:cNvSpPr/>
            <p:nvPr/>
          </p:nvSpPr>
          <p:spPr>
            <a:xfrm>
              <a:off x="6629697" y="2570679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629695" y="4008954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/>
            <p:cNvCxnSpPr>
              <a:stCxn id="34" idx="5"/>
              <a:endCxn id="35" idx="7"/>
            </p:cNvCxnSpPr>
            <p:nvPr/>
          </p:nvCxnSpPr>
          <p:spPr>
            <a:xfrm rot="5400000">
              <a:off x="6496941" y="3532703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5" idx="1"/>
              <a:endCxn id="34" idx="3"/>
            </p:cNvCxnSpPr>
            <p:nvPr/>
          </p:nvCxnSpPr>
          <p:spPr>
            <a:xfrm rot="5400000" flipH="1" flipV="1">
              <a:off x="6153446" y="3532703"/>
              <a:ext cx="1094780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4" idx="2"/>
            </p:cNvCxnSpPr>
            <p:nvPr/>
          </p:nvCxnSpPr>
          <p:spPr>
            <a:xfrm>
              <a:off x="6286797" y="2813566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15472" y="3357563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02224" y="334803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787917" y="2239251"/>
            <a:ext cx="3278674" cy="2958473"/>
            <a:chOff x="5679515" y="1847362"/>
            <a:chExt cx="3278674" cy="2958473"/>
          </a:xfrm>
        </p:grpSpPr>
        <p:sp>
          <p:nvSpPr>
            <p:cNvPr id="69" name="Oval 68"/>
            <p:cNvSpPr/>
            <p:nvPr/>
          </p:nvSpPr>
          <p:spPr>
            <a:xfrm>
              <a:off x="7112905" y="1847362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624810" y="3026027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endCxn id="69" idx="2"/>
            </p:cNvCxnSpPr>
            <p:nvPr/>
          </p:nvCxnSpPr>
          <p:spPr>
            <a:xfrm>
              <a:off x="6770005" y="2090248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5"/>
              <a:endCxn id="70" idx="0"/>
            </p:cNvCxnSpPr>
            <p:nvPr/>
          </p:nvCxnSpPr>
          <p:spPr>
            <a:xfrm>
              <a:off x="7527540" y="2261997"/>
              <a:ext cx="340158" cy="7640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0" idx="4"/>
              <a:endCxn id="76" idx="7"/>
            </p:cNvCxnSpPr>
            <p:nvPr/>
          </p:nvCxnSpPr>
          <p:spPr>
            <a:xfrm flipH="1">
              <a:off x="7553670" y="3511802"/>
              <a:ext cx="314028" cy="8793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867698" y="2333137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67698" y="4021868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7139035" y="4320060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627130" y="3026028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6" idx="1"/>
              <a:endCxn id="78" idx="4"/>
            </p:cNvCxnSpPr>
            <p:nvPr/>
          </p:nvCxnSpPr>
          <p:spPr>
            <a:xfrm flipH="1" flipV="1">
              <a:off x="6870018" y="3511803"/>
              <a:ext cx="340157" cy="8793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8" idx="0"/>
              <a:endCxn id="69" idx="3"/>
            </p:cNvCxnSpPr>
            <p:nvPr/>
          </p:nvCxnSpPr>
          <p:spPr>
            <a:xfrm flipV="1">
              <a:off x="6870018" y="2261997"/>
              <a:ext cx="314027" cy="7640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934519" y="3951502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9515" y="2333312"/>
              <a:ext cx="108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B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9402" y="3660725"/>
            <a:ext cx="3318009" cy="2959247"/>
            <a:chOff x="953277" y="3660725"/>
            <a:chExt cx="3318009" cy="2959247"/>
          </a:xfrm>
        </p:grpSpPr>
        <p:sp>
          <p:nvSpPr>
            <p:cNvPr id="61" name="Oval 60"/>
            <p:cNvSpPr/>
            <p:nvPr/>
          </p:nvSpPr>
          <p:spPr>
            <a:xfrm>
              <a:off x="2386667" y="3660725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785511" y="4839391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endCxn id="61" idx="2"/>
            </p:cNvCxnSpPr>
            <p:nvPr/>
          </p:nvCxnSpPr>
          <p:spPr>
            <a:xfrm>
              <a:off x="2043767" y="3903611"/>
              <a:ext cx="34290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5"/>
              <a:endCxn id="62" idx="0"/>
            </p:cNvCxnSpPr>
            <p:nvPr/>
          </p:nvCxnSpPr>
          <p:spPr>
            <a:xfrm>
              <a:off x="2801302" y="4075360"/>
              <a:ext cx="1227097" cy="7640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2" idx="4"/>
              <a:endCxn id="68" idx="7"/>
            </p:cNvCxnSpPr>
            <p:nvPr/>
          </p:nvCxnSpPr>
          <p:spPr>
            <a:xfrm flipH="1">
              <a:off x="2814366" y="5325166"/>
              <a:ext cx="1214033" cy="880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312910" y="4127450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41460" y="5835231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2399731" y="6134197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087431" y="4839391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68" idx="1"/>
              <a:endCxn id="77" idx="4"/>
            </p:cNvCxnSpPr>
            <p:nvPr/>
          </p:nvCxnSpPr>
          <p:spPr>
            <a:xfrm flipH="1" flipV="1">
              <a:off x="1330319" y="5325166"/>
              <a:ext cx="1140552" cy="880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0"/>
              <a:endCxn id="61" idx="3"/>
            </p:cNvCxnSpPr>
            <p:nvPr/>
          </p:nvCxnSpPr>
          <p:spPr>
            <a:xfrm flipV="1">
              <a:off x="1330319" y="4075360"/>
              <a:ext cx="1127488" cy="7640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208281" y="576486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53277" y="4146675"/>
              <a:ext cx="108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B</a:t>
              </a:r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386665" y="4839391"/>
              <a:ext cx="485775" cy="4857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68" idx="0"/>
              <a:endCxn id="87" idx="4"/>
            </p:cNvCxnSpPr>
            <p:nvPr/>
          </p:nvCxnSpPr>
          <p:spPr>
            <a:xfrm flipH="1" flipV="1">
              <a:off x="2629553" y="5325166"/>
              <a:ext cx="13066" cy="8090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7" idx="6"/>
              <a:endCxn id="87" idx="2"/>
            </p:cNvCxnSpPr>
            <p:nvPr/>
          </p:nvCxnSpPr>
          <p:spPr>
            <a:xfrm>
              <a:off x="1573206" y="5082279"/>
              <a:ext cx="8134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1" idx="4"/>
              <a:endCxn id="87" idx="0"/>
            </p:cNvCxnSpPr>
            <p:nvPr/>
          </p:nvCxnSpPr>
          <p:spPr>
            <a:xfrm flipH="1">
              <a:off x="2629553" y="4146500"/>
              <a:ext cx="2" cy="6928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2" idx="2"/>
              <a:endCxn id="87" idx="6"/>
            </p:cNvCxnSpPr>
            <p:nvPr/>
          </p:nvCxnSpPr>
          <p:spPr>
            <a:xfrm flipH="1">
              <a:off x="2872440" y="5082279"/>
              <a:ext cx="9130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801481" y="5396016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44348" y="468444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3566" y="4441558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15239" y="5121450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B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143375" y="3422600"/>
            <a:ext cx="1321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refines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76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Implementation</a:t>
            </a:r>
            <a:endParaRPr lang="en-US" sz="32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2" name="TextBox 1"/>
          <p:cNvSpPr txBox="1"/>
          <p:nvPr/>
        </p:nvSpPr>
        <p:spPr>
          <a:xfrm>
            <a:off x="1164378" y="1912152"/>
            <a:ext cx="6597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Overview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Matching the semantics of the machine to the automata used in the compositional rules.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Structure of a proof  (user perspective)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403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Overview</a:t>
            </a:r>
            <a:endParaRPr lang="en-US" sz="32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2695574" y="1428750"/>
            <a:ext cx="22955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Machines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5574" y="3324225"/>
            <a:ext cx="2343151" cy="542925"/>
          </a:xfrm>
          <a:prstGeom prst="rect">
            <a:avLst/>
          </a:prstGeom>
          <a:gradFill>
            <a:gsLst>
              <a:gs pos="0">
                <a:schemeClr val="tx2">
                  <a:lumMod val="80000"/>
                  <a:lumOff val="20000"/>
                </a:schemeClr>
              </a:gs>
              <a:gs pos="100000">
                <a:srgbClr val="B355AF">
                  <a:lumMod val="84000"/>
                </a:srgb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Extended Machines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67425" y="3343275"/>
            <a:ext cx="1276350" cy="542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3257549" y="5372100"/>
            <a:ext cx="1219200" cy="12382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Zing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3619500" y="2085975"/>
            <a:ext cx="390525" cy="110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81600" y="3467100"/>
            <a:ext cx="7810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648073" y="4057650"/>
            <a:ext cx="390525" cy="1104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 rot="10800000">
            <a:off x="4381499" y="4057650"/>
            <a:ext cx="2324100" cy="552450"/>
          </a:xfrm>
          <a:prstGeom prst="bentArrow">
            <a:avLst>
              <a:gd name="adj1" fmla="val 1637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14875" y="4667250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Lemma to prove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24075" y="4425435"/>
            <a:ext cx="13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1" idx="3"/>
          </p:cNvCxnSpPr>
          <p:nvPr/>
        </p:nvCxnSpPr>
        <p:spPr>
          <a:xfrm>
            <a:off x="4476749" y="5991225"/>
            <a:ext cx="704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2609850" y="5991225"/>
            <a:ext cx="6476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9225" y="5810250"/>
            <a:ext cx="17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Counterexample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04975" y="5810250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5110" y="2162175"/>
            <a:ext cx="276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Compiling complex features into simpler ones, etc.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15584" y="2705100"/>
            <a:ext cx="190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the proof</a:t>
            </a:r>
          </a:p>
          <a:p>
            <a:pPr algn="ctr"/>
            <a:r>
              <a:rPr lang="en-US" dirty="0" smtClean="0"/>
              <a:t>obligations</a:t>
            </a:r>
            <a:endParaRPr lang="en-US" dirty="0"/>
          </a:p>
        </p:txBody>
      </p:sp>
      <p:sp>
        <p:nvSpPr>
          <p:cNvPr id="27" name="Left Arrow 26"/>
          <p:cNvSpPr/>
          <p:nvPr/>
        </p:nvSpPr>
        <p:spPr>
          <a:xfrm>
            <a:off x="7572375" y="3467100"/>
            <a:ext cx="8382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86650" y="298715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Emphasis on the Reactive Aspect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881349" y="1015059"/>
            <a:ext cx="772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Only the</a:t>
            </a:r>
            <a:r>
              <a:rPr lang="en-US" sz="2000" dirty="0"/>
              <a:t> </a:t>
            </a:r>
            <a:r>
              <a:rPr lang="en-US" sz="2000" dirty="0" smtClean="0"/>
              <a:t>“receive” events are shown on the edges.</a:t>
            </a:r>
          </a:p>
          <a:p>
            <a:r>
              <a:rPr lang="en-US" sz="2000" dirty="0" smtClean="0"/>
              <a:t>Sending occurs within the states.</a:t>
            </a:r>
          </a:p>
        </p:txBody>
      </p:sp>
      <p:sp>
        <p:nvSpPr>
          <p:cNvPr id="10" name="Oval 9"/>
          <p:cNvSpPr/>
          <p:nvPr/>
        </p:nvSpPr>
        <p:spPr>
          <a:xfrm>
            <a:off x="6069621" y="2303839"/>
            <a:ext cx="485775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9436" y="2303838"/>
            <a:ext cx="485775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5726721" y="2546726"/>
            <a:ext cx="3429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84256" y="19345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83916" y="2856187"/>
            <a:ext cx="10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B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7"/>
            <a:endCxn id="11" idx="1"/>
          </p:cNvCxnSpPr>
          <p:nvPr/>
        </p:nvCxnSpPr>
        <p:spPr>
          <a:xfrm flipV="1">
            <a:off x="6484256" y="2374978"/>
            <a:ext cx="9063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10" idx="5"/>
          </p:cNvCxnSpPr>
          <p:nvPr/>
        </p:nvCxnSpPr>
        <p:spPr>
          <a:xfrm flipH="1">
            <a:off x="6484256" y="2718473"/>
            <a:ext cx="90632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54059" y="1993204"/>
            <a:ext cx="485775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2"/>
          </p:cNvCxnSpPr>
          <p:nvPr/>
        </p:nvCxnSpPr>
        <p:spPr>
          <a:xfrm>
            <a:off x="1111159" y="2236091"/>
            <a:ext cx="3429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8701" y="2971738"/>
            <a:ext cx="208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 A</a:t>
            </a:r>
          </a:p>
          <a:p>
            <a:pPr algn="ctr"/>
            <a:r>
              <a:rPr lang="en-US" dirty="0" smtClean="0"/>
              <a:t>(hidden in the state)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56173" y="2033924"/>
            <a:ext cx="10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B</a:t>
            </a:r>
            <a:endParaRPr lang="en-US" dirty="0"/>
          </a:p>
        </p:txBody>
      </p:sp>
      <p:cxnSp>
        <p:nvCxnSpPr>
          <p:cNvPr id="41" name="Curved Connector 40"/>
          <p:cNvCxnSpPr>
            <a:stCxn id="34" idx="7"/>
            <a:endCxn id="34" idx="5"/>
          </p:cNvCxnSpPr>
          <p:nvPr/>
        </p:nvCxnSpPr>
        <p:spPr>
          <a:xfrm rot="16200000" flipH="1">
            <a:off x="1696946" y="2236091"/>
            <a:ext cx="343495" cy="12700"/>
          </a:xfrm>
          <a:prstGeom prst="curvedConnector5">
            <a:avLst>
              <a:gd name="adj1" fmla="val -44367"/>
              <a:gd name="adj2" fmla="val 3179118"/>
              <a:gd name="adj3" fmla="val 1443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696946" y="2681219"/>
            <a:ext cx="0" cy="366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3984177" y="2417758"/>
            <a:ext cx="838200" cy="242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81349" y="4001862"/>
            <a:ext cx="5815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External events come </a:t>
            </a:r>
            <a:r>
              <a:rPr lang="en-US" sz="2000" dirty="0"/>
              <a:t>from the input </a:t>
            </a:r>
            <a:r>
              <a:rPr lang="en-US" sz="2000" dirty="0" smtClean="0"/>
              <a:t>buffer;</a:t>
            </a:r>
            <a:endParaRPr lang="en-US" sz="2000" dirty="0"/>
          </a:p>
          <a:p>
            <a:r>
              <a:rPr lang="en-US" sz="2000" dirty="0" smtClean="0"/>
              <a:t>Internal </a:t>
            </a:r>
            <a:r>
              <a:rPr lang="en-US" sz="2000" dirty="0"/>
              <a:t>events </a:t>
            </a:r>
            <a:r>
              <a:rPr lang="en-US" sz="2000" dirty="0" smtClean="0"/>
              <a:t>are the result of </a:t>
            </a:r>
            <a:r>
              <a:rPr lang="en-US" sz="2000" dirty="0"/>
              <a:t>calling some </a:t>
            </a:r>
            <a:r>
              <a:rPr lang="en-US" sz="2000" dirty="0" smtClean="0"/>
              <a:t>function.</a:t>
            </a:r>
            <a:endParaRPr lang="en-US" sz="2000" dirty="0"/>
          </a:p>
        </p:txBody>
      </p:sp>
      <p:sp>
        <p:nvSpPr>
          <p:cNvPr id="50" name="Oval 49"/>
          <p:cNvSpPr/>
          <p:nvPr/>
        </p:nvSpPr>
        <p:spPr>
          <a:xfrm>
            <a:off x="1263559" y="5388412"/>
            <a:ext cx="485775" cy="485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50" idx="2"/>
          </p:cNvCxnSpPr>
          <p:nvPr/>
        </p:nvCxnSpPr>
        <p:spPr>
          <a:xfrm>
            <a:off x="920659" y="5631299"/>
            <a:ext cx="3429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65673" y="5429132"/>
            <a:ext cx="10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B</a:t>
            </a:r>
            <a:endParaRPr lang="en-US" dirty="0"/>
          </a:p>
        </p:txBody>
      </p:sp>
      <p:cxnSp>
        <p:nvCxnSpPr>
          <p:cNvPr id="53" name="Curved Connector 52"/>
          <p:cNvCxnSpPr>
            <a:stCxn id="50" idx="7"/>
            <a:endCxn id="50" idx="5"/>
          </p:cNvCxnSpPr>
          <p:nvPr/>
        </p:nvCxnSpPr>
        <p:spPr>
          <a:xfrm rot="16200000" flipH="1">
            <a:off x="1506446" y="5631299"/>
            <a:ext cx="343495" cy="12700"/>
          </a:xfrm>
          <a:prstGeom prst="curvedConnector5">
            <a:avLst>
              <a:gd name="adj1" fmla="val -44367"/>
              <a:gd name="adj2" fmla="val 3179118"/>
              <a:gd name="adj3" fmla="val 1443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438651" y="5127171"/>
            <a:ext cx="1046263" cy="338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438649" y="5798464"/>
            <a:ext cx="1046265" cy="308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-damiz\AppData\Local\Microsoft\Windows\Temporary Internet Files\Content.IE5\O7DGMJF6\MC90043383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77" y="4699512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4822377" y="5801058"/>
            <a:ext cx="2286000" cy="764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sz="95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95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95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Event</a:t>
            </a:r>
            <a:r>
              <a:rPr lang="en-US" sz="950" dirty="0">
                <a:latin typeface="Consolas"/>
                <a:ea typeface="Calibri"/>
                <a:cs typeface="Times New Roman"/>
              </a:rPr>
              <a:t> foo(</a:t>
            </a:r>
            <a:r>
              <a:rPr lang="en-US" sz="95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Bar</a:t>
            </a:r>
            <a:r>
              <a:rPr lang="en-US" sz="95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950" dirty="0" err="1">
                <a:latin typeface="Consolas"/>
                <a:ea typeface="Calibri"/>
                <a:cs typeface="Times New Roman"/>
              </a:rPr>
              <a:t>arg</a:t>
            </a:r>
            <a:r>
              <a:rPr lang="en-US" sz="950" dirty="0">
                <a:latin typeface="Consolas"/>
                <a:ea typeface="Calibri"/>
                <a:cs typeface="Times New Roman"/>
              </a:rPr>
              <a:t>)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latin typeface="Consolas"/>
                <a:ea typeface="Calibri"/>
                <a:cs typeface="Times New Roman"/>
              </a:rPr>
              <a:t>   …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latin typeface="Consolas"/>
                <a:ea typeface="Calibri"/>
                <a:cs typeface="Times New Roman"/>
              </a:rPr>
              <a:t>   </a:t>
            </a:r>
            <a:r>
              <a:rPr lang="en-US" sz="95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 </a:t>
            </a:r>
            <a:r>
              <a:rPr lang="en-US" sz="950" dirty="0">
                <a:latin typeface="Consolas"/>
                <a:ea typeface="Calibri"/>
                <a:cs typeface="Times New Roman"/>
              </a:rPr>
              <a:t>e;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950" dirty="0">
                <a:latin typeface="Consolas"/>
                <a:ea typeface="Calibri"/>
                <a:cs typeface="Times New Roman"/>
              </a:rPr>
              <a:t>}</a:t>
            </a:r>
            <a:endParaRPr lang="en-US" sz="11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63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Overview of the Talk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53" name="TextBox 52"/>
          <p:cNvSpPr txBox="1"/>
          <p:nvPr/>
        </p:nvSpPr>
        <p:spPr>
          <a:xfrm>
            <a:off x="1685401" y="2091841"/>
            <a:ext cx="566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Overview of the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project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*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1300647" y="2243751"/>
            <a:ext cx="201881" cy="17631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1300647" y="3208346"/>
            <a:ext cx="201881" cy="17631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00647" y="4185572"/>
            <a:ext cx="201881" cy="176319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5401" y="3065672"/>
            <a:ext cx="661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Compositional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verification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5401" y="4042898"/>
            <a:ext cx="566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Implementation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4378" y="6467475"/>
            <a:ext cx="309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* Thanks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Ethan for the slides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Communication Channels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grpSp>
        <p:nvGrpSpPr>
          <p:cNvPr id="44" name="Group 43"/>
          <p:cNvGrpSpPr/>
          <p:nvPr/>
        </p:nvGrpSpPr>
        <p:grpSpPr>
          <a:xfrm>
            <a:off x="1683873" y="4323039"/>
            <a:ext cx="4755589" cy="1203925"/>
            <a:chOff x="1183441" y="5009029"/>
            <a:chExt cx="4755589" cy="1203925"/>
          </a:xfrm>
        </p:grpSpPr>
        <p:sp>
          <p:nvSpPr>
            <p:cNvPr id="6" name="Oval 5"/>
            <p:cNvSpPr/>
            <p:nvPr/>
          </p:nvSpPr>
          <p:spPr>
            <a:xfrm>
              <a:off x="1526341" y="5345704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776156" y="5345703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endCxn id="6" idx="2"/>
            </p:cNvCxnSpPr>
            <p:nvPr/>
          </p:nvCxnSpPr>
          <p:spPr>
            <a:xfrm>
              <a:off x="1183441" y="5588591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73634" y="5009029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40636" y="5843622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</a:t>
              </a:r>
              <a:r>
                <a:rPr lang="en-US" dirty="0"/>
                <a:t>A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6" idx="7"/>
              <a:endCxn id="7" idx="1"/>
            </p:cNvCxnSpPr>
            <p:nvPr/>
          </p:nvCxnSpPr>
          <p:spPr>
            <a:xfrm flipV="1">
              <a:off x="1940976" y="5416843"/>
              <a:ext cx="9063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5"/>
            </p:cNvCxnSpPr>
            <p:nvPr/>
          </p:nvCxnSpPr>
          <p:spPr>
            <a:xfrm flipH="1">
              <a:off x="1940976" y="5760338"/>
              <a:ext cx="9063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013724" y="5345702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7" idx="7"/>
              <a:endCxn id="14" idx="1"/>
            </p:cNvCxnSpPr>
            <p:nvPr/>
          </p:nvCxnSpPr>
          <p:spPr>
            <a:xfrm flipV="1">
              <a:off x="3190791" y="5416842"/>
              <a:ext cx="8940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90791" y="5016748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cxnSp>
          <p:nvCxnSpPr>
            <p:cNvPr id="5" name="Curved Connector 4"/>
            <p:cNvCxnSpPr>
              <a:stCxn id="14" idx="7"/>
              <a:endCxn id="14" idx="5"/>
            </p:cNvCxnSpPr>
            <p:nvPr/>
          </p:nvCxnSpPr>
          <p:spPr>
            <a:xfrm rot="16200000" flipH="1">
              <a:off x="4256611" y="5588589"/>
              <a:ext cx="343495" cy="12700"/>
            </a:xfrm>
            <a:prstGeom prst="curvedConnector5">
              <a:avLst>
                <a:gd name="adj1" fmla="val -57044"/>
                <a:gd name="adj2" fmla="val 3264843"/>
                <a:gd name="adj3" fmla="val 16338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48540" y="5260022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48539" y="5538861"/>
              <a:ext cx="1090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</a:t>
              </a:r>
              <a:r>
                <a:rPr lang="en-US" dirty="0"/>
                <a:t>A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683873" y="1182091"/>
            <a:ext cx="5175645" cy="1853276"/>
            <a:chOff x="1218250" y="1158952"/>
            <a:chExt cx="5175645" cy="1853276"/>
          </a:xfrm>
        </p:grpSpPr>
        <p:sp>
          <p:nvSpPr>
            <p:cNvPr id="27" name="Rectangle 26"/>
            <p:cNvSpPr/>
            <p:nvPr/>
          </p:nvSpPr>
          <p:spPr>
            <a:xfrm>
              <a:off x="1218250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73422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28594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83766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38938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94110" y="1831143"/>
              <a:ext cx="555172" cy="5551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920255" y="2018922"/>
              <a:ext cx="168728" cy="16872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31717" y="2018922"/>
              <a:ext cx="168728" cy="168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157643" y="2018922"/>
              <a:ext cx="168728" cy="1687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endCxn id="31" idx="2"/>
            </p:cNvCxnSpPr>
            <p:nvPr/>
          </p:nvCxnSpPr>
          <p:spPr>
            <a:xfrm flipV="1">
              <a:off x="2051008" y="2386315"/>
              <a:ext cx="0" cy="4245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Left-Right Arrow 41"/>
            <p:cNvSpPr/>
            <p:nvPr/>
          </p:nvSpPr>
          <p:spPr>
            <a:xfrm>
              <a:off x="1950187" y="1158952"/>
              <a:ext cx="3794069" cy="446314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Unbounded FIFO channels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19327" y="2642896"/>
              <a:ext cx="4274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Look ahead to pick a specific message type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15111" y="3494624"/>
            <a:ext cx="8376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Unbounded channels can give a hard time to an explicit-state model checker.</a:t>
            </a:r>
          </a:p>
          <a:p>
            <a:r>
              <a:rPr lang="en-US" sz="2000" dirty="0" smtClean="0"/>
              <a:t>Fortunately, the proof (usually) requires only simple lemma about the channel: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163" y="5781133"/>
            <a:ext cx="7865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These lemmas (finite abstraction of the channel) are generated per event.</a:t>
            </a:r>
          </a:p>
          <a:p>
            <a:r>
              <a:rPr lang="en-US" sz="2000" dirty="0" smtClean="0"/>
              <a:t>No ordering between events</a:t>
            </a:r>
          </a:p>
          <a:p>
            <a:r>
              <a:rPr lang="en-US" sz="2000" dirty="0" smtClean="0"/>
              <a:t>Precision of the event is up to a bound.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1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Synchronous Product using Zing</a:t>
            </a:r>
            <a:endParaRPr lang="en-US" sz="32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grpSp>
        <p:nvGrpSpPr>
          <p:cNvPr id="16" name="Group 15"/>
          <p:cNvGrpSpPr/>
          <p:nvPr/>
        </p:nvGrpSpPr>
        <p:grpSpPr>
          <a:xfrm>
            <a:off x="947478" y="3206848"/>
            <a:ext cx="1105447" cy="1369755"/>
            <a:chOff x="5667086" y="3408106"/>
            <a:chExt cx="1105447" cy="1369755"/>
          </a:xfrm>
        </p:grpSpPr>
        <p:sp>
          <p:nvSpPr>
            <p:cNvPr id="17" name="Oval 16"/>
            <p:cNvSpPr/>
            <p:nvPr/>
          </p:nvSpPr>
          <p:spPr>
            <a:xfrm>
              <a:off x="6009986" y="340810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09984" y="4292086"/>
              <a:ext cx="485775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urved Connector 18"/>
            <p:cNvCxnSpPr>
              <a:stCxn id="17" idx="5"/>
              <a:endCxn id="18" idx="7"/>
            </p:cNvCxnSpPr>
            <p:nvPr/>
          </p:nvCxnSpPr>
          <p:spPr>
            <a:xfrm rot="5400000">
              <a:off x="6154378" y="4092982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8" idx="1"/>
              <a:endCxn id="17" idx="3"/>
            </p:cNvCxnSpPr>
            <p:nvPr/>
          </p:nvCxnSpPr>
          <p:spPr>
            <a:xfrm rot="5400000" flipH="1" flipV="1">
              <a:off x="5810883" y="4092983"/>
              <a:ext cx="540485" cy="2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7" idx="2"/>
            </p:cNvCxnSpPr>
            <p:nvPr/>
          </p:nvCxnSpPr>
          <p:spPr>
            <a:xfrm>
              <a:off x="5667086" y="3650993"/>
              <a:ext cx="3429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454817" y="38879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89510" y="390838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418110" y="1862161"/>
            <a:ext cx="56279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FA_1 {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run()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FA_1_state_0: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end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Barriers.A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FA_1_state_1;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FA_1_state_1: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end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Barriers.B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-&gt;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FA_1_state_0;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611" y="841248"/>
            <a:ext cx="7273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synchronous product is constructed lazily by the model checker.</a:t>
            </a:r>
          </a:p>
          <a:p>
            <a:r>
              <a:rPr lang="en-US" sz="2000" dirty="0" smtClean="0"/>
              <a:t>Barriers are used for the synchronization.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2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219202" y="5170714"/>
            <a:ext cx="1099457" cy="979715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4914" y="3701143"/>
            <a:ext cx="2122715" cy="740228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User Interacting with the Proof Infrastructure</a:t>
            </a:r>
            <a:endParaRPr lang="en-US" sz="32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3" name="TextBox 2"/>
          <p:cNvSpPr txBox="1"/>
          <p:nvPr/>
        </p:nvSpPr>
        <p:spPr>
          <a:xfrm>
            <a:off x="1477806" y="212682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S1</a:t>
            </a:r>
            <a:endParaRPr lang="en-US" sz="2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149714" y="3854994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S2</a:t>
            </a:r>
            <a:endParaRPr lang="en-US" sz="2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05898" y="3854994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S3</a:t>
            </a:r>
            <a:endParaRPr lang="en-US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65276" y="532840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</a:t>
            </a:r>
            <a:r>
              <a:rPr lang="en-US" sz="2000" i="1" dirty="0" smtClean="0"/>
              <a:t>4</a:t>
            </a:r>
            <a:endParaRPr lang="en-US" sz="2000" i="1" dirty="0"/>
          </a:p>
        </p:txBody>
      </p:sp>
      <p:cxnSp>
        <p:nvCxnSpPr>
          <p:cNvPr id="11" name="Straight Arrow Connector 10"/>
          <p:cNvCxnSpPr>
            <a:stCxn id="5" idx="0"/>
            <a:endCxn id="3" idx="2"/>
          </p:cNvCxnSpPr>
          <p:nvPr/>
        </p:nvCxnSpPr>
        <p:spPr>
          <a:xfrm flipV="1">
            <a:off x="1022464" y="2526936"/>
            <a:ext cx="671908" cy="1328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H="1" flipV="1">
            <a:off x="1694372" y="2526936"/>
            <a:ext cx="671908" cy="1328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4" idx="2"/>
          </p:cNvCxnSpPr>
          <p:nvPr/>
        </p:nvCxnSpPr>
        <p:spPr>
          <a:xfrm flipV="1">
            <a:off x="1681842" y="4255104"/>
            <a:ext cx="684438" cy="107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6" idx="2"/>
          </p:cNvCxnSpPr>
          <p:nvPr/>
        </p:nvCxnSpPr>
        <p:spPr>
          <a:xfrm flipH="1">
            <a:off x="1681842" y="5528456"/>
            <a:ext cx="216566" cy="200055"/>
          </a:xfrm>
          <a:prstGeom prst="curvedConnector4">
            <a:avLst>
              <a:gd name="adj1" fmla="val -105557"/>
              <a:gd name="adj2" fmla="val 21426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4" idx="1"/>
          </p:cNvCxnSpPr>
          <p:nvPr/>
        </p:nvCxnSpPr>
        <p:spPr>
          <a:xfrm>
            <a:off x="1239030" y="4055049"/>
            <a:ext cx="91068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382" y="1093857"/>
            <a:ext cx="2499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Dependency graph for</a:t>
            </a:r>
          </a:p>
          <a:p>
            <a:pPr algn="ctr"/>
            <a:r>
              <a:rPr lang="en-US" sz="2000" dirty="0"/>
              <a:t>t</a:t>
            </a:r>
            <a:r>
              <a:rPr lang="en-US" sz="2000" dirty="0" smtClean="0"/>
              <a:t>he specifications</a:t>
            </a:r>
            <a:endParaRPr lang="en-US" sz="2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612571" y="4441370"/>
            <a:ext cx="413657" cy="522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397789" y="5072742"/>
            <a:ext cx="628439" cy="4512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26228" y="48880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42657" y="1263133"/>
            <a:ext cx="49638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proof of a specification </a:t>
            </a:r>
            <a:r>
              <a:rPr lang="en-US" sz="2000" i="1" dirty="0" smtClean="0"/>
              <a:t>S</a:t>
            </a:r>
            <a:r>
              <a:rPr lang="en-US" sz="2000" dirty="0" smtClean="0"/>
              <a:t> can only use other specification if it depends on it.</a:t>
            </a:r>
          </a:p>
          <a:p>
            <a:r>
              <a:rPr lang="en-US" sz="2000" dirty="0" smtClean="0"/>
              <a:t>Within the strongly connected components (SCC), the compositional rule is applied.</a:t>
            </a:r>
          </a:p>
          <a:p>
            <a:endParaRPr lang="en-US" sz="2000" dirty="0" smtClean="0"/>
          </a:p>
          <a:p>
            <a:r>
              <a:rPr lang="en-US" sz="2000" dirty="0" smtClean="0"/>
              <a:t>In this example:</a:t>
            </a:r>
          </a:p>
          <a:p>
            <a:r>
              <a:rPr lang="en-US" sz="2000" i="1" dirty="0"/>
              <a:t>S1</a:t>
            </a:r>
            <a:r>
              <a:rPr lang="en-US" sz="2000" dirty="0"/>
              <a:t> cannot be used to prove itself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{</a:t>
            </a:r>
            <a:r>
              <a:rPr lang="en-US" sz="2000" i="1" dirty="0" smtClean="0"/>
              <a:t>S2</a:t>
            </a:r>
            <a:r>
              <a:rPr lang="en-US" sz="2000" dirty="0" smtClean="0"/>
              <a:t>,</a:t>
            </a:r>
            <a:r>
              <a:rPr lang="en-US" sz="2000" i="1" dirty="0" smtClean="0"/>
              <a:t>S3</a:t>
            </a:r>
            <a:r>
              <a:rPr lang="en-US" sz="2000" dirty="0" smtClean="0"/>
              <a:t>}, {</a:t>
            </a:r>
            <a:r>
              <a:rPr lang="en-US" sz="2000" i="1" dirty="0" smtClean="0"/>
              <a:t>S4</a:t>
            </a:r>
            <a:r>
              <a:rPr lang="en-US" sz="2000" dirty="0" smtClean="0"/>
              <a:t>} are weakened for their respective proof.</a:t>
            </a:r>
          </a:p>
          <a:p>
            <a:r>
              <a:rPr lang="en-US" sz="2000" dirty="0" smtClean="0"/>
              <a:t>{</a:t>
            </a:r>
            <a:r>
              <a:rPr lang="en-US" sz="2000" i="1" dirty="0" smtClean="0"/>
              <a:t>S2</a:t>
            </a:r>
            <a:r>
              <a:rPr lang="en-US" sz="2000" dirty="0" smtClean="0"/>
              <a:t>,</a:t>
            </a:r>
            <a:r>
              <a:rPr lang="en-US" sz="2000" i="1" dirty="0" smtClean="0"/>
              <a:t>S3</a:t>
            </a:r>
            <a:r>
              <a:rPr lang="en-US" sz="2000" dirty="0" smtClean="0"/>
              <a:t>} can use </a:t>
            </a:r>
            <a:r>
              <a:rPr lang="en-US" sz="2000" i="1" dirty="0" smtClean="0"/>
              <a:t>S1</a:t>
            </a:r>
            <a:r>
              <a:rPr lang="en-US" sz="2000" dirty="0" smtClean="0"/>
              <a:t> without weakening.</a:t>
            </a:r>
          </a:p>
          <a:p>
            <a:r>
              <a:rPr lang="en-US" sz="2000" i="1" dirty="0" smtClean="0"/>
              <a:t>S4</a:t>
            </a:r>
            <a:r>
              <a:rPr lang="en-US" sz="2000" dirty="0" smtClean="0"/>
              <a:t> </a:t>
            </a:r>
            <a:r>
              <a:rPr lang="en-US" sz="2000" dirty="0"/>
              <a:t>can use </a:t>
            </a:r>
            <a:r>
              <a:rPr lang="en-US" sz="2000" dirty="0" smtClean="0"/>
              <a:t>{</a:t>
            </a:r>
            <a:r>
              <a:rPr lang="en-US" sz="2000" i="1" dirty="0" smtClean="0"/>
              <a:t>S1</a:t>
            </a:r>
            <a:r>
              <a:rPr lang="en-US" sz="2000" dirty="0" smtClean="0"/>
              <a:t>,</a:t>
            </a:r>
            <a:r>
              <a:rPr lang="en-US" sz="2000" i="1" dirty="0" smtClean="0"/>
              <a:t>S2</a:t>
            </a:r>
            <a:r>
              <a:rPr lang="en-US" sz="2000" dirty="0" smtClean="0"/>
              <a:t>,</a:t>
            </a:r>
            <a:r>
              <a:rPr lang="en-US" sz="2000" i="1" dirty="0" smtClean="0"/>
              <a:t>S3</a:t>
            </a:r>
            <a:r>
              <a:rPr lang="en-US" sz="2000" dirty="0" smtClean="0"/>
              <a:t>} </a:t>
            </a:r>
            <a:r>
              <a:rPr lang="en-US" sz="2000" dirty="0"/>
              <a:t>without weakening.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system</a:t>
            </a:r>
            <a:r>
              <a:rPr lang="en-US" sz="2000" dirty="0" smtClean="0"/>
              <a:t> generates the proof obligation and the </a:t>
            </a:r>
            <a:r>
              <a:rPr lang="en-US" sz="2000" dirty="0" smtClean="0">
                <a:solidFill>
                  <a:srgbClr val="0000FF"/>
                </a:solidFill>
              </a:rPr>
              <a:t>user</a:t>
            </a:r>
            <a:r>
              <a:rPr lang="en-US" sz="2000" dirty="0" smtClean="0"/>
              <a:t> pick the left hand side of the lemma. For instance:</a:t>
            </a:r>
          </a:p>
          <a:p>
            <a:endParaRPr lang="en-US" sz="2000" dirty="0"/>
          </a:p>
          <a:p>
            <a:r>
              <a:rPr lang="en-US" sz="2000" i="1" dirty="0" smtClean="0">
                <a:solidFill>
                  <a:srgbClr val="0000FF"/>
                </a:solidFill>
              </a:rPr>
              <a:t>I</a:t>
            </a:r>
            <a:r>
              <a:rPr lang="en-US" sz="2000" dirty="0" smtClean="0"/>
              <a:t> || </a:t>
            </a:r>
            <a:r>
              <a:rPr lang="en-US" sz="2000" i="1" dirty="0" smtClean="0">
                <a:solidFill>
                  <a:srgbClr val="0000FF"/>
                </a:solidFill>
              </a:rPr>
              <a:t>S1</a:t>
            </a:r>
            <a:r>
              <a:rPr lang="en-US" sz="2000" dirty="0" smtClean="0"/>
              <a:t> || </a:t>
            </a:r>
            <a:r>
              <a:rPr lang="en-US" sz="2000" i="1" dirty="0" smtClean="0">
                <a:solidFill>
                  <a:srgbClr val="0000FF"/>
                </a:solidFill>
              </a:rPr>
              <a:t>S2</a:t>
            </a:r>
            <a:r>
              <a:rPr lang="en-US" sz="2000" dirty="0" smtClean="0"/>
              <a:t> || (</a:t>
            </a:r>
            <a:r>
              <a:rPr lang="en-US" sz="2000" i="1" dirty="0" smtClean="0">
                <a:solidFill>
                  <a:srgbClr val="FF0000"/>
                </a:solidFill>
              </a:rPr>
              <a:t>S4</a:t>
            </a:r>
            <a:r>
              <a:rPr lang="en-US" sz="2000" dirty="0" smtClean="0"/>
              <a:t> weakened by </a:t>
            </a:r>
            <a:r>
              <a:rPr lang="en-US" sz="2000" i="1" dirty="0" smtClean="0">
                <a:solidFill>
                  <a:srgbClr val="FF0000"/>
                </a:solidFill>
              </a:rPr>
              <a:t>E</a:t>
            </a:r>
            <a:r>
              <a:rPr lang="en-US" sz="2000" dirty="0" smtClean="0"/>
              <a:t>) refines </a:t>
            </a:r>
            <a:r>
              <a:rPr lang="en-US" sz="2000" i="1" dirty="0" smtClean="0">
                <a:solidFill>
                  <a:srgbClr val="FF0000"/>
                </a:solidFill>
              </a:rPr>
              <a:t>S4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4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Experiments</a:t>
            </a:r>
            <a:endParaRPr lang="en-US" sz="32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2" name="TextBox 1"/>
          <p:cNvSpPr txBox="1"/>
          <p:nvPr/>
        </p:nvSpPr>
        <p:spPr>
          <a:xfrm>
            <a:off x="881349" y="1545771"/>
            <a:ext cx="76639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applied the tool to: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Pingpong</a:t>
            </a:r>
            <a:r>
              <a:rPr lang="en-US" sz="2400" dirty="0" smtClean="0"/>
              <a:t> (and other similar examples)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GSM handover protocol [</a:t>
            </a:r>
            <a:r>
              <a:rPr lang="en-US" sz="2400" dirty="0" err="1" smtClean="0"/>
              <a:t>Orava</a:t>
            </a:r>
            <a:r>
              <a:rPr lang="en-US" sz="2400" dirty="0" smtClean="0"/>
              <a:t> and </a:t>
            </a:r>
            <a:r>
              <a:rPr lang="en-US" sz="2400" dirty="0" err="1" smtClean="0"/>
              <a:t>Parrow</a:t>
            </a:r>
            <a:r>
              <a:rPr lang="en-US" sz="2400" dirty="0" smtClean="0"/>
              <a:t>, 96]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G</a:t>
            </a:r>
            <a:r>
              <a:rPr lang="en-US" sz="2400" dirty="0" smtClean="0"/>
              <a:t>erman protocol [</a:t>
            </a:r>
            <a:r>
              <a:rPr lang="en-US" sz="2400" dirty="0" err="1" smtClean="0"/>
              <a:t>Pnueli</a:t>
            </a:r>
            <a:r>
              <a:rPr lang="en-US" sz="2400" dirty="0" smtClean="0"/>
              <a:t>, </a:t>
            </a:r>
            <a:r>
              <a:rPr lang="en-US" sz="2400" dirty="0" err="1" smtClean="0"/>
              <a:t>Ruah</a:t>
            </a:r>
            <a:r>
              <a:rPr lang="en-US" sz="2400" dirty="0" smtClean="0"/>
              <a:t>, and </a:t>
            </a:r>
            <a:r>
              <a:rPr lang="en-US" sz="2400" dirty="0" err="1" smtClean="0"/>
              <a:t>Zuck</a:t>
            </a:r>
            <a:r>
              <a:rPr lang="en-US" sz="2400" dirty="0" smtClean="0"/>
              <a:t>, 01]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The verification part is currently being integrated to the VS frontend and the verification of the USB 3.0 should start soon.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1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600" y="2421273"/>
            <a:ext cx="7924800" cy="1005829"/>
            <a:chOff x="609600" y="1600220"/>
            <a:chExt cx="7924800" cy="10058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0"/>
            <p:cNvGrpSpPr/>
            <p:nvPr/>
          </p:nvGrpSpPr>
          <p:grpSpPr>
            <a:xfrm>
              <a:off x="609600" y="1600220"/>
              <a:ext cx="7924800" cy="1005829"/>
              <a:chOff x="609600" y="4127188"/>
              <a:chExt cx="7924800" cy="56530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96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H="1">
                <a:off x="79248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19200" y="4127188"/>
                <a:ext cx="6705600" cy="5653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latin typeface="Calibri" pitchFamily="34" charset="0"/>
                    <a:cs typeface="Calibri" pitchFamily="34" charset="0"/>
                  </a:rPr>
                  <a:t>Thanks And Questions!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1644089"/>
              <a:ext cx="7924800" cy="870522"/>
              <a:chOff x="609600" y="4127188"/>
              <a:chExt cx="7924800" cy="56530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096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flipH="1">
                <a:off x="7924800" y="4127188"/>
                <a:ext cx="609600" cy="5653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5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34753" y="3855910"/>
            <a:ext cx="2566930" cy="253388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Zing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Bird’s Eye 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7" name="Oval 6"/>
          <p:cNvSpPr/>
          <p:nvPr/>
        </p:nvSpPr>
        <p:spPr>
          <a:xfrm>
            <a:off x="1128711" y="2247444"/>
            <a:ext cx="2566930" cy="253388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FORMULA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534" y="892370"/>
            <a:ext cx="2566930" cy="2533880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Visual Studio</a:t>
            </a:r>
            <a:endParaRPr lang="en-US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9365" y="1517166"/>
            <a:ext cx="394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Visual construction of state machines. Container for diagrams, specifications, and generated code.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663550" y="1748000"/>
            <a:ext cx="2897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69365" y="3200660"/>
            <a:ext cx="394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Evolvable semantics for state machines; implements static analysis.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939669" y="3409715"/>
            <a:ext cx="1621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9365" y="5121973"/>
            <a:ext cx="3944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Compositional model checking of large state machines.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052536" y="5280746"/>
            <a:ext cx="2508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7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Verification Technologies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2" name="TextBox 1"/>
          <p:cNvSpPr txBox="1"/>
          <p:nvPr/>
        </p:nvSpPr>
        <p:spPr>
          <a:xfrm>
            <a:off x="757524" y="1733549"/>
            <a:ext cx="741536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Formal Specification using FORUMLA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Define the meanings of your concepts by a concise set of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rules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Your rules yield instant static analysis; easily evolvable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Compositional Rule for Verification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Allow using the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specifications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ssumptions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estriction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on 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pecifications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Translation to Zing 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model checker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“Push button” verification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Provide a counterexample in case of error</a:t>
            </a:r>
          </a:p>
        </p:txBody>
      </p:sp>
    </p:spTree>
    <p:extLst>
      <p:ext uri="{BB962C8B-B14F-4D97-AF65-F5344CB8AC3E}">
        <p14:creationId xmlns:p14="http://schemas.microsoft.com/office/powerpoint/2010/main" val="3673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Modular and Layered Specifications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18" name="TextBox 17"/>
          <p:cNvSpPr txBox="1"/>
          <p:nvPr/>
        </p:nvSpPr>
        <p:spPr>
          <a:xfrm>
            <a:off x="-4" y="871922"/>
            <a:ext cx="912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Customizing the state machines to the programmer’s need:</a:t>
            </a:r>
          </a:p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Frontend and static analysis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1291" y="5259210"/>
            <a:ext cx="8439376" cy="1015663"/>
            <a:chOff x="285982" y="1611169"/>
            <a:chExt cx="8439376" cy="1015663"/>
          </a:xfrm>
        </p:grpSpPr>
        <p:sp>
          <p:nvSpPr>
            <p:cNvPr id="24" name="TextBox 23"/>
            <p:cNvSpPr txBox="1"/>
            <p:nvPr/>
          </p:nvSpPr>
          <p:spPr>
            <a:xfrm>
              <a:off x="3276195" y="1611169"/>
              <a:ext cx="54491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Basic machines </a:t>
              </a: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only have states, transitions and operations. Static checks for deadlock, non-determinism, and malformed operations. 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285982" y="1868810"/>
              <a:ext cx="2541128" cy="613455"/>
            </a:xfrm>
            <a:prstGeom prst="cube">
              <a:avLst>
                <a:gd name="adj" fmla="val 50105"/>
              </a:avLst>
            </a:prstGeom>
            <a:solidFill>
              <a:schemeClr val="tx1">
                <a:alpha val="9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54283" y="1770760"/>
              <a:ext cx="221908" cy="2062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  <a:effectLst>
              <a:reflection blurRad="6350" stA="50000" endA="3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751400" y="1694194"/>
              <a:ext cx="221908" cy="2062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  <a:effectLst>
              <a:reflection blurRad="6350" stA="50000" endA="3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Curved Connector 9"/>
            <p:cNvCxnSpPr>
              <a:stCxn id="31" idx="0"/>
              <a:endCxn id="34" idx="0"/>
            </p:cNvCxnSpPr>
            <p:nvPr/>
          </p:nvCxnSpPr>
          <p:spPr>
            <a:xfrm rot="5400000" flipH="1" flipV="1">
              <a:off x="1425512" y="1333919"/>
              <a:ext cx="76566" cy="797117"/>
            </a:xfrm>
            <a:prstGeom prst="curvedConnector3">
              <a:avLst>
                <a:gd name="adj1" fmla="val 269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62144" y="3852849"/>
            <a:ext cx="8134976" cy="962131"/>
            <a:chOff x="285982" y="3352479"/>
            <a:chExt cx="8134976" cy="962131"/>
          </a:xfrm>
        </p:grpSpPr>
        <p:sp>
          <p:nvSpPr>
            <p:cNvPr id="25" name="TextBox 24"/>
            <p:cNvSpPr txBox="1"/>
            <p:nvPr/>
          </p:nvSpPr>
          <p:spPr>
            <a:xfrm>
              <a:off x="3276196" y="3549965"/>
              <a:ext cx="51447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Call machines </a:t>
              </a: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extend basic machines with guarded calls to submachines.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Cube 40"/>
            <p:cNvSpPr/>
            <p:nvPr/>
          </p:nvSpPr>
          <p:spPr>
            <a:xfrm>
              <a:off x="285982" y="3701155"/>
              <a:ext cx="2541128" cy="613455"/>
            </a:xfrm>
            <a:prstGeom prst="cube">
              <a:avLst>
                <a:gd name="adj" fmla="val 50105"/>
              </a:avLst>
            </a:prstGeom>
            <a:solidFill>
              <a:schemeClr val="tx1">
                <a:alpha val="9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878964" y="3564267"/>
              <a:ext cx="199143" cy="188912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28090" y="3352479"/>
              <a:ext cx="354998" cy="383401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906017" y="3526842"/>
              <a:ext cx="199143" cy="1889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5" name="Curved Connector 54"/>
            <p:cNvCxnSpPr>
              <a:stCxn id="44" idx="0"/>
              <a:endCxn id="48" idx="0"/>
            </p:cNvCxnSpPr>
            <p:nvPr/>
          </p:nvCxnSpPr>
          <p:spPr>
            <a:xfrm rot="5400000" flipH="1" flipV="1">
              <a:off x="1386168" y="2944847"/>
              <a:ext cx="211788" cy="1027053"/>
            </a:xfrm>
            <a:prstGeom prst="curvedConnector3">
              <a:avLst>
                <a:gd name="adj1" fmla="val 20793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endCxn id="45" idx="0"/>
            </p:cNvCxnSpPr>
            <p:nvPr/>
          </p:nvCxnSpPr>
          <p:spPr>
            <a:xfrm rot="10800000" flipV="1">
              <a:off x="2005590" y="3458372"/>
              <a:ext cx="99571" cy="68469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62144" y="2079438"/>
            <a:ext cx="8604630" cy="1338792"/>
            <a:chOff x="285982" y="5129942"/>
            <a:chExt cx="8604630" cy="1338792"/>
          </a:xfrm>
        </p:grpSpPr>
        <p:sp>
          <p:nvSpPr>
            <p:cNvPr id="26" name="TextBox 25"/>
            <p:cNvSpPr txBox="1"/>
            <p:nvPr/>
          </p:nvSpPr>
          <p:spPr>
            <a:xfrm>
              <a:off x="3276196" y="5573302"/>
              <a:ext cx="56144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Full machines </a:t>
              </a:r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extend basic machines with other capabilities, such as “Whenever X do Foo()”.</a:t>
              </a:r>
              <a:endParaRPr lang="en-US" sz="20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85982" y="5129942"/>
              <a:ext cx="2541128" cy="1338792"/>
              <a:chOff x="204957" y="5129942"/>
              <a:chExt cx="2541128" cy="1338792"/>
            </a:xfrm>
          </p:grpSpPr>
          <p:sp>
            <p:nvSpPr>
              <p:cNvPr id="50" name="Cube 49"/>
              <p:cNvSpPr/>
              <p:nvPr/>
            </p:nvSpPr>
            <p:spPr>
              <a:xfrm>
                <a:off x="204957" y="5855279"/>
                <a:ext cx="2541128" cy="613455"/>
              </a:xfrm>
              <a:prstGeom prst="cube">
                <a:avLst>
                  <a:gd name="adj" fmla="val 50105"/>
                </a:avLst>
              </a:prstGeom>
              <a:solidFill>
                <a:schemeClr val="tx1">
                  <a:alpha val="93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777063" y="5129942"/>
                <a:ext cx="1344923" cy="703706"/>
                <a:chOff x="730763" y="4863717"/>
                <a:chExt cx="1445100" cy="991562"/>
              </a:xfrm>
              <a:effectLst>
                <a:reflection blurRad="6350" stA="52000" endA="300" endPos="35000" dir="5400000" sy="-100000" algn="bl" rotWithShape="0"/>
              </a:effectLst>
            </p:grpSpPr>
            <p:sp>
              <p:nvSpPr>
                <p:cNvPr id="52" name="Curved Left Arrow 51"/>
                <p:cNvSpPr/>
                <p:nvPr/>
              </p:nvSpPr>
              <p:spPr>
                <a:xfrm>
                  <a:off x="1475521" y="4917801"/>
                  <a:ext cx="700342" cy="937478"/>
                </a:xfrm>
                <a:prstGeom prst="curvedLeftArrow">
                  <a:avLst/>
                </a:prstGeom>
                <a:solidFill>
                  <a:srgbClr val="7030A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3" name="Curved Left Arrow 52"/>
                <p:cNvSpPr/>
                <p:nvPr/>
              </p:nvSpPr>
              <p:spPr>
                <a:xfrm flipH="1" flipV="1">
                  <a:off x="730763" y="4863717"/>
                  <a:ext cx="700342" cy="937478"/>
                </a:xfrm>
                <a:prstGeom prst="curvedLeftArrow">
                  <a:avLst/>
                </a:prstGeom>
                <a:solidFill>
                  <a:srgbClr val="7030A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1451646" y="5406530"/>
              <a:ext cx="199143" cy="18891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222134" y="529671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  <a:cs typeface="Calibri" pitchFamily="34" charset="0"/>
                </a:rPr>
                <a:t>X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1206" y="5296710"/>
              <a:ext cx="530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Foo</a:t>
              </a:r>
              <a:endParaRPr lang="en-US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8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Visual Editing And Code-Behind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/>
        </p:nvSpPr>
        <p:spPr>
          <a:xfrm>
            <a:off x="767049" y="1528647"/>
            <a:ext cx="76080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Diagrammatically construct state machines within Visual Studio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Behind diagrams are FORMULA specifications. Project results of static analysis back onto diagrams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Flexible and user extensible static analysis rules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Visual diffing of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tate machines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tc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State Machine Project in VS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/>
        </p:nvSpPr>
        <p:spPr>
          <a:xfrm>
            <a:off x="-4" y="871922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What the UI looks like: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31" y="1927950"/>
            <a:ext cx="5861576" cy="4660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85" y="4302902"/>
            <a:ext cx="3958632" cy="242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06" y="1658034"/>
            <a:ext cx="3544150" cy="259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2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Code Behind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/>
        </p:nvSpPr>
        <p:spPr>
          <a:xfrm>
            <a:off x="-4" y="871922"/>
            <a:ext cx="912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Can move between visual and textual specifications.</a:t>
            </a: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4" y="1654149"/>
            <a:ext cx="89344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0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07003"/>
            <a:ext cx="2052536" cy="52529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11810" y="0"/>
            <a:ext cx="8132189" cy="841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49" y="87088"/>
            <a:ext cx="826265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Static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" y="0"/>
            <a:ext cx="1028084" cy="841248"/>
          </a:xfrm>
          <a:prstGeom prst="rect">
            <a:avLst/>
          </a:prstGeom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" y="847380"/>
            <a:ext cx="6248400" cy="239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4"/>
          <a:stretch/>
        </p:blipFill>
        <p:spPr bwMode="auto">
          <a:xfrm>
            <a:off x="5230595" y="2063796"/>
            <a:ext cx="3913404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2719" y="3887655"/>
            <a:ext cx="8118510" cy="2379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00" dirty="0" err="1" smtClean="0">
                <a:latin typeface="Consolas"/>
                <a:ea typeface="Calibri"/>
                <a:cs typeface="Times New Roman"/>
              </a:rPr>
              <a:t>syncPath</a:t>
            </a:r>
            <a:r>
              <a:rPr lang="en-US" sz="13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::=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st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: State,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stp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: State).</a:t>
            </a:r>
            <a:endParaRPr lang="en-US" sz="13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 err="1">
                <a:latin typeface="Consolas"/>
                <a:ea typeface="Calibri"/>
                <a:cs typeface="Times New Roman"/>
              </a:rPr>
              <a:t>syncPath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(s, t)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:-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Transition(s, e, t),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e.kind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= internal, t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State;</a:t>
            </a:r>
            <a:endParaRPr lang="en-US" sz="13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Transition(s, e, t), e = Predicate(_), t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State;</a:t>
            </a:r>
            <a:endParaRPr lang="en-US" sz="13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syncPath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(s,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tp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), Transition(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tp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, e, t),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e.kind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= internal, t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State; </a:t>
            </a:r>
            <a:endParaRPr lang="en-US" sz="13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syncPath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(s,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tp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), Transition(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tp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, e, t), e = Predicate(_), t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State.</a:t>
            </a:r>
            <a:endParaRPr lang="en-US" sz="13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Check for deadlocks</a:t>
            </a:r>
            <a:endParaRPr lang="en-US" sz="13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>
                <a:latin typeface="Consolas"/>
                <a:ea typeface="Calibri"/>
                <a:cs typeface="Times New Roman"/>
              </a:rPr>
              <a:t>[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Format(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800000"/>
                </a:solidFill>
                <a:latin typeface="Consolas"/>
                <a:ea typeface="Calibri"/>
                <a:cs typeface="Times New Roman"/>
              </a:rPr>
              <a:t>detected state deadlock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)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]</a:t>
            </a:r>
            <a:endParaRPr lang="en-US" sz="13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 err="1">
                <a:latin typeface="Consolas"/>
                <a:ea typeface="Calibri"/>
                <a:cs typeface="Times New Roman"/>
              </a:rPr>
              <a:t>errDead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::=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(state: State).</a:t>
            </a:r>
            <a:endParaRPr lang="en-US" sz="13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 err="1">
                <a:latin typeface="Consolas"/>
                <a:ea typeface="Calibri"/>
                <a:cs typeface="Times New Roman"/>
              </a:rPr>
              <a:t>errDead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(s)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:-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syncPath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(s, s).</a:t>
            </a:r>
            <a:endParaRPr lang="en-US" sz="13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300" dirty="0" err="1">
                <a:latin typeface="Consolas"/>
                <a:ea typeface="Calibri"/>
                <a:cs typeface="Times New Roman"/>
              </a:rPr>
              <a:t>isError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:=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latin typeface="Consolas"/>
                <a:ea typeface="Calibri"/>
                <a:cs typeface="Times New Roman"/>
              </a:rPr>
              <a:t>errDead</a:t>
            </a:r>
            <a:r>
              <a:rPr lang="en-US" sz="1300" dirty="0">
                <a:latin typeface="Consolas"/>
                <a:ea typeface="Calibri"/>
                <a:cs typeface="Times New Roman"/>
              </a:rPr>
              <a:t>(_).</a:t>
            </a:r>
            <a:endParaRPr lang="en-US" sz="13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349" y="3411346"/>
            <a:ext cx="283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Code driving the analysis: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89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15486</TotalTime>
  <Words>1173</Words>
  <Application>Microsoft Office PowerPoint</Application>
  <PresentationFormat>On-screen Show (4:3)</PresentationFormat>
  <Paragraphs>301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Jackson;t-damiz@microsoft.com</dc:creator>
  <cp:lastModifiedBy>Damien Zufferey</cp:lastModifiedBy>
  <cp:revision>572</cp:revision>
  <dcterms:created xsi:type="dcterms:W3CDTF">2010-10-12T19:05:13Z</dcterms:created>
  <dcterms:modified xsi:type="dcterms:W3CDTF">2012-02-29T19:43:39Z</dcterms:modified>
</cp:coreProperties>
</file>