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3" r:id="rId2"/>
    <p:sldId id="386" r:id="rId3"/>
    <p:sldId id="453" r:id="rId4"/>
    <p:sldId id="441" r:id="rId5"/>
    <p:sldId id="455" r:id="rId6"/>
    <p:sldId id="456" r:id="rId7"/>
    <p:sldId id="458" r:id="rId8"/>
    <p:sldId id="442" r:id="rId9"/>
    <p:sldId id="459" r:id="rId10"/>
    <p:sldId id="443" r:id="rId11"/>
    <p:sldId id="444" r:id="rId12"/>
    <p:sldId id="445" r:id="rId13"/>
    <p:sldId id="448" r:id="rId14"/>
    <p:sldId id="457" r:id="rId15"/>
    <p:sldId id="452" r:id="rId16"/>
    <p:sldId id="440" r:id="rId17"/>
    <p:sldId id="446" r:id="rId18"/>
    <p:sldId id="447" r:id="rId19"/>
    <p:sldId id="451" r:id="rId20"/>
    <p:sldId id="43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55A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2915" autoAdjust="0"/>
  </p:normalViewPr>
  <p:slideViewPr>
    <p:cSldViewPr snapToGrid="0">
      <p:cViewPr>
        <p:scale>
          <a:sx n="87" d="100"/>
          <a:sy n="87" d="100"/>
        </p:scale>
        <p:origin x="-19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3616-4ED2-47CC-8F17-D52AA1C75B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B8D-C822-437C-8BA0-20A62BBB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6692-170F-4076-890D-1195EFF843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225D-28B9-4953-9E6A-275D6F5DD88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8606"/>
            <a:ext cx="9144000" cy="14596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939" y="1084062"/>
            <a:ext cx="8740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Towards Compositional Explicit State Model 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Checking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31521" y="3799036"/>
            <a:ext cx="455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</a:rPr>
              <a:t>Shaz Qadeer, </a:t>
            </a:r>
            <a:r>
              <a:rPr lang="en-US" sz="2400" dirty="0">
                <a:latin typeface="Arial Narrow" pitchFamily="34" charset="0"/>
              </a:rPr>
              <a:t>Ethan Jackson,</a:t>
            </a:r>
          </a:p>
          <a:p>
            <a:pPr algn="ctr"/>
            <a:r>
              <a:rPr lang="en-US" sz="2400" dirty="0" smtClean="0">
                <a:latin typeface="Arial Narrow" pitchFamily="34" charset="0"/>
              </a:rPr>
              <a:t>Research </a:t>
            </a:r>
            <a:r>
              <a:rPr lang="en-US" sz="2400" dirty="0">
                <a:latin typeface="Arial Narrow" pitchFamily="34" charset="0"/>
              </a:rPr>
              <a:t>in Software </a:t>
            </a:r>
            <a:r>
              <a:rPr lang="en-US" sz="2400" dirty="0" smtClean="0">
                <a:latin typeface="Arial Narrow" pitchFamily="34" charset="0"/>
              </a:rPr>
              <a:t>Engineering </a:t>
            </a:r>
          </a:p>
          <a:p>
            <a:pPr algn="ctr"/>
            <a:r>
              <a:rPr lang="en-US" sz="2400" dirty="0" smtClean="0">
                <a:latin typeface="Arial Narrow" pitchFamily="34" charset="0"/>
              </a:rPr>
              <a:t>Microsoft Research, Redmond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0828" y="3809923"/>
            <a:ext cx="455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 Narrow" pitchFamily="34" charset="0"/>
              </a:rPr>
              <a:t>Sriram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Rajamani</a:t>
            </a:r>
            <a:r>
              <a:rPr lang="en-US" sz="2400" dirty="0" smtClean="0">
                <a:latin typeface="Arial Narrow" pitchFamily="34" charset="0"/>
              </a:rPr>
              <a:t>, Ankush Desai,</a:t>
            </a:r>
            <a:endParaRPr lang="en-US" sz="2400" dirty="0">
              <a:latin typeface="Arial Narrow" pitchFamily="34" charset="0"/>
            </a:endParaRPr>
          </a:p>
          <a:p>
            <a:pPr algn="ctr"/>
            <a:r>
              <a:rPr lang="en-US" sz="2400" dirty="0">
                <a:latin typeface="Arial Narrow" pitchFamily="34" charset="0"/>
              </a:rPr>
              <a:t>Rigorous Software Engineering Microsoft </a:t>
            </a:r>
            <a:r>
              <a:rPr lang="en-US" sz="2400" dirty="0" smtClean="0">
                <a:latin typeface="Arial Narrow" pitchFamily="34" charset="0"/>
              </a:rPr>
              <a:t>Research, Bangalore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627" y="2876100"/>
            <a:ext cx="4559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</a:rPr>
              <a:t>Damien Zufferey</a:t>
            </a:r>
          </a:p>
          <a:p>
            <a:pPr algn="ctr"/>
            <a:r>
              <a:rPr lang="en-US" sz="2400" dirty="0" err="1" smtClean="0">
                <a:latin typeface="Arial Narrow" pitchFamily="34" charset="0"/>
              </a:rPr>
              <a:t>RiSE</a:t>
            </a:r>
            <a:r>
              <a:rPr lang="en-US" sz="2400" dirty="0" smtClean="0">
                <a:latin typeface="Arial Narrow" pitchFamily="34" charset="0"/>
              </a:rPr>
              <a:t> MSR / IST Austria</a:t>
            </a:r>
          </a:p>
        </p:txBody>
      </p:sp>
    </p:spTree>
    <p:extLst>
      <p:ext uri="{BB962C8B-B14F-4D97-AF65-F5344CB8AC3E}">
        <p14:creationId xmlns:p14="http://schemas.microsoft.com/office/powerpoint/2010/main" val="8425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does it works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514092" y="1307247"/>
            <a:ext cx="8327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idea: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i="1" dirty="0" smtClean="0"/>
              <a:t>S</a:t>
            </a:r>
            <a:r>
              <a:rPr lang="en-US" sz="2400" dirty="0" smtClean="0"/>
              <a:t> weakened by </a:t>
            </a:r>
            <a:r>
              <a:rPr lang="en-US" sz="2400" i="1" dirty="0"/>
              <a:t>E</a:t>
            </a:r>
            <a:r>
              <a:rPr lang="en-US" sz="2400" dirty="0" smtClean="0"/>
              <a:t>) means “assumes that </a:t>
            </a:r>
            <a:r>
              <a:rPr lang="en-US" sz="2400" i="1" dirty="0" smtClean="0"/>
              <a:t>S</a:t>
            </a:r>
            <a:r>
              <a:rPr lang="en-US" sz="2400" dirty="0" smtClean="0"/>
              <a:t> is true </a:t>
            </a:r>
            <a:r>
              <a:rPr lang="en-US" sz="2400" b="1" dirty="0" smtClean="0"/>
              <a:t>up to</a:t>
            </a:r>
            <a:r>
              <a:rPr lang="en-US" sz="2400" dirty="0" smtClean="0"/>
              <a:t> </a:t>
            </a:r>
            <a:r>
              <a:rPr lang="en-US" sz="2400" i="1" dirty="0" smtClean="0"/>
              <a:t>E”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4092" y="2562225"/>
                <a:ext cx="64829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Proof by induction on the trace:</a:t>
                </a:r>
              </a:p>
              <a:p>
                <a:endParaRPr lang="en-US" dirty="0"/>
              </a:p>
              <a:p>
                <a:r>
                  <a:rPr lang="en-US" sz="2400" dirty="0" smtClean="0"/>
                  <a:t>	Assuming that the trace is safe 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steps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we must show it is safe 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dirty="0" smtClean="0"/>
                  <a:t>steps.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2" y="2562225"/>
                <a:ext cx="6482993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410" t="-3292" r="-470" b="-8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357535" y="4308974"/>
            <a:ext cx="2409824" cy="1664438"/>
            <a:chOff x="5788031" y="4552933"/>
            <a:chExt cx="2409824" cy="1664438"/>
          </a:xfrm>
        </p:grpSpPr>
        <p:sp>
          <p:nvSpPr>
            <p:cNvPr id="10" name="Oval 9"/>
            <p:cNvSpPr/>
            <p:nvPr/>
          </p:nvSpPr>
          <p:spPr>
            <a:xfrm>
              <a:off x="6130931" y="4552933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30930" y="5731596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>
              <a:off x="5788031" y="4795819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  <a:endCxn id="11" idx="7"/>
            </p:cNvCxnSpPr>
            <p:nvPr/>
          </p:nvCxnSpPr>
          <p:spPr>
            <a:xfrm flipH="1">
              <a:off x="6545565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16706" y="52004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1" idx="1"/>
              <a:endCxn id="10" idx="3"/>
            </p:cNvCxnSpPr>
            <p:nvPr/>
          </p:nvCxnSpPr>
          <p:spPr>
            <a:xfrm flipV="1">
              <a:off x="6202070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88031" y="520048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712080" y="5127985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0" idx="6"/>
              <a:endCxn id="17" idx="1"/>
            </p:cNvCxnSpPr>
            <p:nvPr/>
          </p:nvCxnSpPr>
          <p:spPr>
            <a:xfrm>
              <a:off x="6616706" y="4795821"/>
              <a:ext cx="1166514" cy="403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7" idx="3"/>
            </p:cNvCxnSpPr>
            <p:nvPr/>
          </p:nvCxnSpPr>
          <p:spPr>
            <a:xfrm flipV="1">
              <a:off x="6616705" y="5542620"/>
              <a:ext cx="1166515" cy="4318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86822" y="45839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6822" y="58027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45995" y="4718489"/>
                <a:ext cx="46417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Does not prevent A from occurring</a:t>
                </a:r>
              </a:p>
              <a:p>
                <a:r>
                  <a:rPr lang="en-US" sz="2400" dirty="0" smtClean="0"/>
                  <a:t>at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. So an implementation</a:t>
                </a:r>
              </a:p>
              <a:p>
                <a:r>
                  <a:rPr lang="en-US" sz="2400" dirty="0" smtClean="0"/>
                  <a:t>machine must restrict A.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995" y="4718489"/>
                <a:ext cx="464172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969" t="-4061" r="-105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28985" y="6160442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weakening is done w.r.t. all </a:t>
            </a:r>
            <a:r>
              <a:rPr lang="en-US" sz="2400" i="1" dirty="0" smtClean="0"/>
              <a:t>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Pingpong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58" name="Group 57"/>
          <p:cNvGrpSpPr/>
          <p:nvPr/>
        </p:nvGrpSpPr>
        <p:grpSpPr>
          <a:xfrm>
            <a:off x="130742" y="3275535"/>
            <a:ext cx="2403736" cy="1924050"/>
            <a:chOff x="312938" y="2570678"/>
            <a:chExt cx="2403736" cy="1924050"/>
          </a:xfrm>
        </p:grpSpPr>
        <p:sp>
          <p:nvSpPr>
            <p:cNvPr id="3" name="Oval 2"/>
            <p:cNvSpPr/>
            <p:nvPr/>
          </p:nvSpPr>
          <p:spPr>
            <a:xfrm>
              <a:off x="1395414" y="2570678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95412" y="4008953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urved Connector 17"/>
            <p:cNvCxnSpPr>
              <a:stCxn id="3" idx="5"/>
              <a:endCxn id="9" idx="7"/>
            </p:cNvCxnSpPr>
            <p:nvPr/>
          </p:nvCxnSpPr>
          <p:spPr>
            <a:xfrm rot="5400000">
              <a:off x="1262658" y="3532702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1"/>
              <a:endCxn id="3" idx="3"/>
            </p:cNvCxnSpPr>
            <p:nvPr/>
          </p:nvCxnSpPr>
          <p:spPr>
            <a:xfrm rot="5400000" flipH="1" flipV="1">
              <a:off x="919163" y="3532702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3" idx="2"/>
            </p:cNvCxnSpPr>
            <p:nvPr/>
          </p:nvCxnSpPr>
          <p:spPr>
            <a:xfrm>
              <a:off x="1052514" y="2813565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81189" y="335756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938" y="3357562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162" y="3275535"/>
            <a:ext cx="2403739" cy="1924050"/>
            <a:chOff x="5802224" y="2570679"/>
            <a:chExt cx="2403739" cy="1924050"/>
          </a:xfrm>
        </p:grpSpPr>
        <p:sp>
          <p:nvSpPr>
            <p:cNvPr id="34" name="Oval 33"/>
            <p:cNvSpPr/>
            <p:nvPr/>
          </p:nvSpPr>
          <p:spPr>
            <a:xfrm>
              <a:off x="6629697" y="2570679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695" y="400895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/>
            <p:cNvCxnSpPr>
              <a:stCxn id="34" idx="5"/>
              <a:endCxn id="35" idx="7"/>
            </p:cNvCxnSpPr>
            <p:nvPr/>
          </p:nvCxnSpPr>
          <p:spPr>
            <a:xfrm rot="5400000">
              <a:off x="6496941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1"/>
              <a:endCxn id="34" idx="3"/>
            </p:cNvCxnSpPr>
            <p:nvPr/>
          </p:nvCxnSpPr>
          <p:spPr>
            <a:xfrm rot="5400000" flipH="1" flipV="1">
              <a:off x="6153446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2"/>
            </p:cNvCxnSpPr>
            <p:nvPr/>
          </p:nvCxnSpPr>
          <p:spPr>
            <a:xfrm>
              <a:off x="6286797" y="2813566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15472" y="3357563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02224" y="33480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36020" y="1898183"/>
            <a:ext cx="2396915" cy="1224439"/>
            <a:chOff x="2671763" y="1528762"/>
            <a:chExt cx="2396915" cy="1224439"/>
          </a:xfrm>
        </p:grpSpPr>
        <p:sp>
          <p:nvSpPr>
            <p:cNvPr id="41" name="Oval 40"/>
            <p:cNvSpPr/>
            <p:nvPr/>
          </p:nvSpPr>
          <p:spPr>
            <a:xfrm>
              <a:off x="3014663" y="1898095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2903" y="1898094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endCxn id="41" idx="2"/>
            </p:cNvCxnSpPr>
            <p:nvPr/>
          </p:nvCxnSpPr>
          <p:spPr>
            <a:xfrm>
              <a:off x="2671763" y="2140981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7"/>
              <a:endCxn id="42" idx="1"/>
            </p:cNvCxnSpPr>
            <p:nvPr/>
          </p:nvCxnSpPr>
          <p:spPr>
            <a:xfrm flipV="1">
              <a:off x="3429298" y="1969234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3"/>
              <a:endCxn id="41" idx="5"/>
            </p:cNvCxnSpPr>
            <p:nvPr/>
          </p:nvCxnSpPr>
          <p:spPr>
            <a:xfrm flipH="1">
              <a:off x="3429298" y="2312729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623927" y="152876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63552" y="2383869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94421" y="5244096"/>
            <a:ext cx="2396915" cy="1224439"/>
            <a:chOff x="2671763" y="4800601"/>
            <a:chExt cx="2396915" cy="1224439"/>
          </a:xfrm>
        </p:grpSpPr>
        <p:sp>
          <p:nvSpPr>
            <p:cNvPr id="49" name="Oval 48"/>
            <p:cNvSpPr/>
            <p:nvPr/>
          </p:nvSpPr>
          <p:spPr>
            <a:xfrm>
              <a:off x="3014663" y="5169934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82903" y="5169933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2"/>
            </p:cNvCxnSpPr>
            <p:nvPr/>
          </p:nvCxnSpPr>
          <p:spPr>
            <a:xfrm>
              <a:off x="2671763" y="5412820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7"/>
              <a:endCxn id="50" idx="1"/>
            </p:cNvCxnSpPr>
            <p:nvPr/>
          </p:nvCxnSpPr>
          <p:spPr>
            <a:xfrm flipV="1">
              <a:off x="3429298" y="5241073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3"/>
              <a:endCxn id="49" idx="5"/>
            </p:cNvCxnSpPr>
            <p:nvPr/>
          </p:nvCxnSpPr>
          <p:spPr>
            <a:xfrm flipH="1">
              <a:off x="3429298" y="5584568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623927" y="480060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63552" y="5655708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9515" y="1557147"/>
            <a:ext cx="3278674" cy="2958473"/>
            <a:chOff x="5679515" y="1847362"/>
            <a:chExt cx="3278674" cy="2958473"/>
          </a:xfrm>
        </p:grpSpPr>
        <p:sp>
          <p:nvSpPr>
            <p:cNvPr id="61" name="Oval 60"/>
            <p:cNvSpPr/>
            <p:nvPr/>
          </p:nvSpPr>
          <p:spPr>
            <a:xfrm>
              <a:off x="7112905" y="1847362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624810" y="3026027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1" idx="2"/>
            </p:cNvCxnSpPr>
            <p:nvPr/>
          </p:nvCxnSpPr>
          <p:spPr>
            <a:xfrm>
              <a:off x="6770005" y="2090248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5"/>
              <a:endCxn id="62" idx="0"/>
            </p:cNvCxnSpPr>
            <p:nvPr/>
          </p:nvCxnSpPr>
          <p:spPr>
            <a:xfrm>
              <a:off x="7527540" y="2261997"/>
              <a:ext cx="340158" cy="7640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4"/>
              <a:endCxn id="68" idx="7"/>
            </p:cNvCxnSpPr>
            <p:nvPr/>
          </p:nvCxnSpPr>
          <p:spPr>
            <a:xfrm flipH="1">
              <a:off x="7553670" y="3511802"/>
              <a:ext cx="314028" cy="879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867698" y="2333137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67698" y="4021868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139035" y="4320060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627130" y="3026028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68" idx="1"/>
              <a:endCxn id="77" idx="4"/>
            </p:cNvCxnSpPr>
            <p:nvPr/>
          </p:nvCxnSpPr>
          <p:spPr>
            <a:xfrm flipH="1" flipV="1">
              <a:off x="6870018" y="3511803"/>
              <a:ext cx="340157" cy="879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0"/>
              <a:endCxn id="61" idx="3"/>
            </p:cNvCxnSpPr>
            <p:nvPr/>
          </p:nvCxnSpPr>
          <p:spPr>
            <a:xfrm flipV="1">
              <a:off x="6870018" y="2261997"/>
              <a:ext cx="314027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934519" y="395150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79515" y="2333312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63286" y="101694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Implementations</a:t>
            </a:r>
          </a:p>
          <a:p>
            <a:pPr algn="ctr"/>
            <a:r>
              <a:rPr lang="en-US" sz="2400" dirty="0" smtClean="0"/>
              <a:t>(machines and channels)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6467888" y="1016942"/>
            <a:ext cx="17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Specification</a:t>
            </a:r>
            <a:endParaRPr lang="en-US" sz="2400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375301" y="1371600"/>
            <a:ext cx="73000" cy="540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411801" y="4784172"/>
            <a:ext cx="3546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44142" y="4939192"/>
            <a:ext cx="3332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prove 4 lemmas:</a:t>
            </a:r>
          </a:p>
          <a:p>
            <a:endParaRPr lang="en-US" dirty="0" smtClean="0"/>
          </a:p>
          <a:p>
            <a:r>
              <a:rPr lang="en-US" i="1" dirty="0" smtClean="0"/>
              <a:t>I’</a:t>
            </a:r>
            <a:r>
              <a:rPr lang="en-US" dirty="0" smtClean="0"/>
              <a:t>    || (</a:t>
            </a:r>
            <a:r>
              <a:rPr lang="en-US" i="1" dirty="0" smtClean="0"/>
              <a:t>S</a:t>
            </a:r>
            <a:r>
              <a:rPr lang="en-US" dirty="0" smtClean="0"/>
              <a:t> weakened by </a:t>
            </a:r>
            <a:r>
              <a:rPr lang="en-US" i="1" dirty="0" smtClean="0"/>
              <a:t>Send A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I’’</a:t>
            </a:r>
            <a:r>
              <a:rPr lang="en-US" dirty="0" smtClean="0"/>
              <a:t>   ||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weakened by </a:t>
            </a:r>
            <a:r>
              <a:rPr lang="en-US" i="1" dirty="0" smtClean="0"/>
              <a:t>Receive </a:t>
            </a:r>
            <a:r>
              <a:rPr lang="en-US" i="1" dirty="0"/>
              <a:t>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i="1" dirty="0" smtClean="0"/>
              <a:t>I’’’</a:t>
            </a:r>
            <a:r>
              <a:rPr lang="en-US" b="1" dirty="0" smtClean="0"/>
              <a:t>  || </a:t>
            </a:r>
            <a:r>
              <a:rPr lang="en-US" b="1" dirty="0"/>
              <a:t>(</a:t>
            </a:r>
            <a:r>
              <a:rPr lang="en-US" b="1" i="1" dirty="0"/>
              <a:t>S</a:t>
            </a:r>
            <a:r>
              <a:rPr lang="en-US" b="1" dirty="0"/>
              <a:t> weakened by </a:t>
            </a:r>
            <a:r>
              <a:rPr lang="en-US" b="1" i="1" dirty="0"/>
              <a:t>Send </a:t>
            </a:r>
            <a:r>
              <a:rPr lang="en-US" b="1" i="1" dirty="0" smtClean="0"/>
              <a:t>B</a:t>
            </a:r>
            <a:r>
              <a:rPr lang="en-US" b="1" dirty="0" smtClean="0"/>
              <a:t>)</a:t>
            </a:r>
          </a:p>
          <a:p>
            <a:r>
              <a:rPr lang="en-US" i="1" dirty="0" smtClean="0"/>
              <a:t>I’’’’</a:t>
            </a:r>
            <a:r>
              <a:rPr lang="en-US" dirty="0" smtClean="0"/>
              <a:t> ||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weakened by </a:t>
            </a:r>
            <a:r>
              <a:rPr lang="en-US" i="1" dirty="0" smtClean="0"/>
              <a:t>Receive 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Pingpong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56" name="Group 55"/>
          <p:cNvGrpSpPr/>
          <p:nvPr/>
        </p:nvGrpSpPr>
        <p:grpSpPr>
          <a:xfrm>
            <a:off x="1044947" y="1359424"/>
            <a:ext cx="2403739" cy="1924050"/>
            <a:chOff x="5802224" y="2570679"/>
            <a:chExt cx="2403739" cy="1924050"/>
          </a:xfrm>
        </p:grpSpPr>
        <p:sp>
          <p:nvSpPr>
            <p:cNvPr id="34" name="Oval 33"/>
            <p:cNvSpPr/>
            <p:nvPr/>
          </p:nvSpPr>
          <p:spPr>
            <a:xfrm>
              <a:off x="6629697" y="2570679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695" y="400895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/>
            <p:cNvCxnSpPr>
              <a:stCxn id="34" idx="5"/>
              <a:endCxn id="35" idx="7"/>
            </p:cNvCxnSpPr>
            <p:nvPr/>
          </p:nvCxnSpPr>
          <p:spPr>
            <a:xfrm rot="5400000">
              <a:off x="6496941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1"/>
              <a:endCxn id="34" idx="3"/>
            </p:cNvCxnSpPr>
            <p:nvPr/>
          </p:nvCxnSpPr>
          <p:spPr>
            <a:xfrm rot="5400000" flipH="1" flipV="1">
              <a:off x="6153446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2"/>
            </p:cNvCxnSpPr>
            <p:nvPr/>
          </p:nvCxnSpPr>
          <p:spPr>
            <a:xfrm>
              <a:off x="6286797" y="2813566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15472" y="3357563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02224" y="33480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87917" y="2239251"/>
            <a:ext cx="3278674" cy="2958473"/>
            <a:chOff x="5679515" y="1847362"/>
            <a:chExt cx="3278674" cy="2958473"/>
          </a:xfrm>
        </p:grpSpPr>
        <p:sp>
          <p:nvSpPr>
            <p:cNvPr id="69" name="Oval 68"/>
            <p:cNvSpPr/>
            <p:nvPr/>
          </p:nvSpPr>
          <p:spPr>
            <a:xfrm>
              <a:off x="7112905" y="1847362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624810" y="3026027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endCxn id="69" idx="2"/>
            </p:cNvCxnSpPr>
            <p:nvPr/>
          </p:nvCxnSpPr>
          <p:spPr>
            <a:xfrm>
              <a:off x="6770005" y="2090248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5"/>
              <a:endCxn id="70" idx="0"/>
            </p:cNvCxnSpPr>
            <p:nvPr/>
          </p:nvCxnSpPr>
          <p:spPr>
            <a:xfrm>
              <a:off x="7527540" y="2261997"/>
              <a:ext cx="340158" cy="7640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0" idx="4"/>
              <a:endCxn id="76" idx="7"/>
            </p:cNvCxnSpPr>
            <p:nvPr/>
          </p:nvCxnSpPr>
          <p:spPr>
            <a:xfrm flipH="1">
              <a:off x="7553670" y="3511802"/>
              <a:ext cx="314028" cy="879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867698" y="2333137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67698" y="4021868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139035" y="4320060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627130" y="3026028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6" idx="1"/>
              <a:endCxn id="78" idx="4"/>
            </p:cNvCxnSpPr>
            <p:nvPr/>
          </p:nvCxnSpPr>
          <p:spPr>
            <a:xfrm flipH="1" flipV="1">
              <a:off x="6870018" y="3511803"/>
              <a:ext cx="340157" cy="879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0"/>
              <a:endCxn id="69" idx="3"/>
            </p:cNvCxnSpPr>
            <p:nvPr/>
          </p:nvCxnSpPr>
          <p:spPr>
            <a:xfrm flipV="1">
              <a:off x="6870018" y="2261997"/>
              <a:ext cx="314027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934519" y="395150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9515" y="2333312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9402" y="3660725"/>
            <a:ext cx="3318009" cy="2959247"/>
            <a:chOff x="953277" y="3660725"/>
            <a:chExt cx="3318009" cy="2959247"/>
          </a:xfrm>
        </p:grpSpPr>
        <p:sp>
          <p:nvSpPr>
            <p:cNvPr id="61" name="Oval 60"/>
            <p:cNvSpPr/>
            <p:nvPr/>
          </p:nvSpPr>
          <p:spPr>
            <a:xfrm>
              <a:off x="2386667" y="3660725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85511" y="4839391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1" idx="2"/>
            </p:cNvCxnSpPr>
            <p:nvPr/>
          </p:nvCxnSpPr>
          <p:spPr>
            <a:xfrm>
              <a:off x="2043767" y="3903611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5"/>
              <a:endCxn id="62" idx="0"/>
            </p:cNvCxnSpPr>
            <p:nvPr/>
          </p:nvCxnSpPr>
          <p:spPr>
            <a:xfrm>
              <a:off x="2801302" y="4075360"/>
              <a:ext cx="1227097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4"/>
              <a:endCxn id="68" idx="7"/>
            </p:cNvCxnSpPr>
            <p:nvPr/>
          </p:nvCxnSpPr>
          <p:spPr>
            <a:xfrm flipH="1">
              <a:off x="2814366" y="5325166"/>
              <a:ext cx="1214033" cy="880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312910" y="412745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41460" y="5835231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399731" y="6134197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87431" y="4839391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68" idx="1"/>
              <a:endCxn id="77" idx="4"/>
            </p:cNvCxnSpPr>
            <p:nvPr/>
          </p:nvCxnSpPr>
          <p:spPr>
            <a:xfrm flipH="1" flipV="1">
              <a:off x="1330319" y="5325166"/>
              <a:ext cx="1140552" cy="880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0"/>
              <a:endCxn id="61" idx="3"/>
            </p:cNvCxnSpPr>
            <p:nvPr/>
          </p:nvCxnSpPr>
          <p:spPr>
            <a:xfrm flipV="1">
              <a:off x="1330319" y="4075360"/>
              <a:ext cx="1127488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208281" y="576486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3277" y="4146675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386665" y="4839391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8" idx="0"/>
              <a:endCxn id="87" idx="4"/>
            </p:cNvCxnSpPr>
            <p:nvPr/>
          </p:nvCxnSpPr>
          <p:spPr>
            <a:xfrm flipH="1" flipV="1">
              <a:off x="2629553" y="5325166"/>
              <a:ext cx="13066" cy="809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7" idx="6"/>
              <a:endCxn id="87" idx="2"/>
            </p:cNvCxnSpPr>
            <p:nvPr/>
          </p:nvCxnSpPr>
          <p:spPr>
            <a:xfrm>
              <a:off x="1573206" y="5082279"/>
              <a:ext cx="813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1" idx="4"/>
              <a:endCxn id="87" idx="0"/>
            </p:cNvCxnSpPr>
            <p:nvPr/>
          </p:nvCxnSpPr>
          <p:spPr>
            <a:xfrm flipH="1">
              <a:off x="2629553" y="4146500"/>
              <a:ext cx="2" cy="692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2" idx="2"/>
              <a:endCxn id="87" idx="6"/>
            </p:cNvCxnSpPr>
            <p:nvPr/>
          </p:nvCxnSpPr>
          <p:spPr>
            <a:xfrm flipH="1">
              <a:off x="2872440" y="5082279"/>
              <a:ext cx="9130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801481" y="5396016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44348" y="468444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3566" y="444155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5239" y="512145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43375" y="3422600"/>
            <a:ext cx="132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refines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219202" y="5431978"/>
            <a:ext cx="1099457" cy="979715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4914" y="3962407"/>
            <a:ext cx="2122715" cy="740228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(Non-)Compositional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1477806" y="238809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S1</a:t>
            </a:r>
            <a:endParaRPr lang="en-US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149714" y="411625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S2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5898" y="411625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S3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65276" y="558966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i="1" dirty="0" smtClean="0"/>
              <a:t>4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5" idx="0"/>
            <a:endCxn id="3" idx="2"/>
          </p:cNvCxnSpPr>
          <p:nvPr/>
        </p:nvCxnSpPr>
        <p:spPr>
          <a:xfrm flipV="1">
            <a:off x="1022464" y="2788200"/>
            <a:ext cx="671908" cy="132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H="1" flipV="1">
            <a:off x="1694372" y="2788200"/>
            <a:ext cx="671908" cy="132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4" idx="2"/>
          </p:cNvCxnSpPr>
          <p:nvPr/>
        </p:nvCxnSpPr>
        <p:spPr>
          <a:xfrm flipV="1">
            <a:off x="1681842" y="4516368"/>
            <a:ext cx="684438" cy="107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6" idx="2"/>
          </p:cNvCxnSpPr>
          <p:nvPr/>
        </p:nvCxnSpPr>
        <p:spPr>
          <a:xfrm flipH="1">
            <a:off x="1681842" y="5789720"/>
            <a:ext cx="216566" cy="200055"/>
          </a:xfrm>
          <a:prstGeom prst="curvedConnector4">
            <a:avLst>
              <a:gd name="adj1" fmla="val -105557"/>
              <a:gd name="adj2" fmla="val 2142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4" idx="1"/>
          </p:cNvCxnSpPr>
          <p:nvPr/>
        </p:nvCxnSpPr>
        <p:spPr>
          <a:xfrm>
            <a:off x="1239030" y="4316313"/>
            <a:ext cx="9106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382" y="1333349"/>
            <a:ext cx="2499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Dependency graph for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he specifications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12571" y="4702634"/>
            <a:ext cx="413657" cy="52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97789" y="5334006"/>
            <a:ext cx="628439" cy="45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26228" y="514934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42657" y="1263133"/>
            <a:ext cx="49638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rule generalizes to more than one spec.</a:t>
            </a:r>
          </a:p>
          <a:p>
            <a:r>
              <a:rPr lang="en-US" sz="2000" dirty="0" smtClean="0"/>
              <a:t>However, it </a:t>
            </a:r>
            <a:r>
              <a:rPr lang="en-US" sz="2000" dirty="0" smtClean="0"/>
              <a:t>tends </a:t>
            </a:r>
            <a:r>
              <a:rPr lang="en-US" sz="2000" dirty="0" smtClean="0"/>
              <a:t>to generates many lemmas.</a:t>
            </a:r>
          </a:p>
          <a:p>
            <a:r>
              <a:rPr lang="en-US" sz="2000" dirty="0" smtClean="0"/>
              <a:t>We want to apply it only when it is needed.</a:t>
            </a:r>
          </a:p>
          <a:p>
            <a:endParaRPr lang="en-US" sz="2000" dirty="0"/>
          </a:p>
          <a:p>
            <a:r>
              <a:rPr lang="en-US" sz="2000" dirty="0" smtClean="0"/>
              <a:t>We use a dependency graph of specification.</a:t>
            </a:r>
          </a:p>
          <a:p>
            <a:r>
              <a:rPr lang="en-US" sz="2000" dirty="0" smtClean="0"/>
              <a:t>The LHS of a lemma for some </a:t>
            </a:r>
            <a:r>
              <a:rPr lang="en-US" sz="2000" i="1" dirty="0" smtClean="0"/>
              <a:t>S</a:t>
            </a:r>
            <a:r>
              <a:rPr lang="en-US" sz="2000" dirty="0" smtClean="0"/>
              <a:t> can only use other specification if </a:t>
            </a:r>
            <a:r>
              <a:rPr lang="en-US" sz="2000" i="1" dirty="0" smtClean="0"/>
              <a:t>S</a:t>
            </a:r>
            <a:r>
              <a:rPr lang="en-US" sz="2000" dirty="0" smtClean="0"/>
              <a:t> depends on it.</a:t>
            </a:r>
          </a:p>
          <a:p>
            <a:endParaRPr lang="en-US" sz="2000" dirty="0" smtClean="0"/>
          </a:p>
          <a:p>
            <a:r>
              <a:rPr lang="en-US" sz="2000" dirty="0" smtClean="0"/>
              <a:t>Within the strongly connected components (SCC), the compositional rule is applied.</a:t>
            </a:r>
          </a:p>
          <a:p>
            <a:endParaRPr lang="en-US" sz="2000" dirty="0"/>
          </a:p>
          <a:p>
            <a:r>
              <a:rPr lang="en-US" sz="2000" dirty="0" smtClean="0"/>
              <a:t>For the acyclic </a:t>
            </a:r>
            <a:r>
              <a:rPr lang="en-US" sz="2000" dirty="0" smtClean="0"/>
              <a:t>part the dependencies can be assumed without modification.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254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219202" y="5431978"/>
            <a:ext cx="1099457" cy="979715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4914" y="3962407"/>
            <a:ext cx="2122715" cy="740228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(Non-)Compositional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1477806" y="238809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S1</a:t>
            </a:r>
            <a:endParaRPr lang="en-US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149714" y="411625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S2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5898" y="411625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S3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65276" y="558966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i="1" dirty="0" smtClean="0"/>
              <a:t>4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5" idx="0"/>
            <a:endCxn id="3" idx="2"/>
          </p:cNvCxnSpPr>
          <p:nvPr/>
        </p:nvCxnSpPr>
        <p:spPr>
          <a:xfrm flipV="1">
            <a:off x="1022464" y="2788200"/>
            <a:ext cx="671908" cy="132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H="1" flipV="1">
            <a:off x="1694372" y="2788200"/>
            <a:ext cx="671908" cy="132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4" idx="2"/>
          </p:cNvCxnSpPr>
          <p:nvPr/>
        </p:nvCxnSpPr>
        <p:spPr>
          <a:xfrm flipV="1">
            <a:off x="1681842" y="4516368"/>
            <a:ext cx="684438" cy="107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6" idx="2"/>
          </p:cNvCxnSpPr>
          <p:nvPr/>
        </p:nvCxnSpPr>
        <p:spPr>
          <a:xfrm flipH="1">
            <a:off x="1681842" y="5789720"/>
            <a:ext cx="216566" cy="200055"/>
          </a:xfrm>
          <a:prstGeom prst="curvedConnector4">
            <a:avLst>
              <a:gd name="adj1" fmla="val -105557"/>
              <a:gd name="adj2" fmla="val 2142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4" idx="1"/>
          </p:cNvCxnSpPr>
          <p:nvPr/>
        </p:nvCxnSpPr>
        <p:spPr>
          <a:xfrm>
            <a:off x="1239030" y="4316313"/>
            <a:ext cx="9106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382" y="1333349"/>
            <a:ext cx="2499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Dependency graph for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he specifications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42657" y="1263133"/>
            <a:ext cx="49638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the graph means:</a:t>
            </a:r>
          </a:p>
          <a:p>
            <a:r>
              <a:rPr lang="en-US" sz="2000" i="1" dirty="0" smtClean="0"/>
              <a:t>S1</a:t>
            </a:r>
            <a:r>
              <a:rPr lang="en-US" sz="2000" dirty="0" smtClean="0"/>
              <a:t> do not use any other spec.</a:t>
            </a:r>
          </a:p>
          <a:p>
            <a:r>
              <a:rPr lang="en-US" sz="2000" dirty="0" smtClean="0"/>
              <a:t>{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 uses {</a:t>
            </a:r>
            <a:r>
              <a:rPr lang="en-US" sz="2000" i="1" dirty="0" smtClean="0"/>
              <a:t>S1</a:t>
            </a:r>
            <a:r>
              <a:rPr lang="en-US" sz="2000" dirty="0" smtClean="0"/>
              <a:t>,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}.</a:t>
            </a:r>
            <a:endParaRPr lang="en-US" sz="2000" dirty="0"/>
          </a:p>
          <a:p>
            <a:r>
              <a:rPr lang="en-US" sz="2000" i="1" dirty="0" smtClean="0"/>
              <a:t>S4</a:t>
            </a:r>
            <a:r>
              <a:rPr lang="en-US" sz="2000" dirty="0" smtClean="0"/>
              <a:t> uses {S2,S4}.</a:t>
            </a:r>
          </a:p>
          <a:p>
            <a:endParaRPr lang="en-US" sz="2000" dirty="0"/>
          </a:p>
          <a:p>
            <a:r>
              <a:rPr lang="en-US" sz="2000" dirty="0" smtClean="0"/>
              <a:t>{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 and </a:t>
            </a:r>
            <a:r>
              <a:rPr lang="en-US" sz="2000" i="1" dirty="0" smtClean="0"/>
              <a:t>S4</a:t>
            </a:r>
            <a:r>
              <a:rPr lang="en-US" sz="2000" dirty="0" smtClean="0"/>
              <a:t> are weakened for their respective lemmas.</a:t>
            </a:r>
          </a:p>
          <a:p>
            <a:r>
              <a:rPr lang="en-US" sz="2000" dirty="0" smtClean="0"/>
              <a:t>{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 can use </a:t>
            </a:r>
            <a:r>
              <a:rPr lang="en-US" sz="2000" i="1" dirty="0" smtClean="0"/>
              <a:t>S1</a:t>
            </a:r>
            <a:r>
              <a:rPr lang="en-US" sz="2000" dirty="0" smtClean="0"/>
              <a:t> without weakening.</a:t>
            </a:r>
          </a:p>
          <a:p>
            <a:r>
              <a:rPr lang="en-US" sz="2000" i="1" dirty="0" smtClean="0"/>
              <a:t>S4</a:t>
            </a:r>
            <a:r>
              <a:rPr lang="en-US" sz="2000" dirty="0" smtClean="0"/>
              <a:t> </a:t>
            </a:r>
            <a:r>
              <a:rPr lang="en-US" sz="2000" dirty="0"/>
              <a:t>can use </a:t>
            </a:r>
            <a:r>
              <a:rPr lang="en-US" sz="2000" dirty="0" smtClean="0"/>
              <a:t>{</a:t>
            </a:r>
            <a:r>
              <a:rPr lang="en-US" sz="2000" i="1" dirty="0" smtClean="0"/>
              <a:t>S1</a:t>
            </a:r>
            <a:r>
              <a:rPr lang="en-US" sz="2000" dirty="0" smtClean="0"/>
              <a:t>,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 </a:t>
            </a:r>
            <a:r>
              <a:rPr lang="en-US" sz="2000" dirty="0"/>
              <a:t>without weakening.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system</a:t>
            </a:r>
            <a:r>
              <a:rPr lang="en-US" sz="2000" dirty="0" smtClean="0"/>
              <a:t> generates the proof obligations and the </a:t>
            </a:r>
            <a:r>
              <a:rPr lang="en-US" sz="2000" dirty="0" smtClean="0">
                <a:solidFill>
                  <a:srgbClr val="0000FF"/>
                </a:solidFill>
              </a:rPr>
              <a:t>user</a:t>
            </a:r>
            <a:r>
              <a:rPr lang="en-US" sz="2000" dirty="0" smtClean="0"/>
              <a:t> pick the LHS for each lemma.</a:t>
            </a:r>
          </a:p>
          <a:p>
            <a:endParaRPr lang="en-US" sz="2000" dirty="0" smtClean="0"/>
          </a:p>
          <a:p>
            <a:r>
              <a:rPr lang="en-US" sz="2000" dirty="0" smtClean="0"/>
              <a:t>For example:</a:t>
            </a:r>
            <a:endParaRPr lang="en-US" sz="2000" dirty="0"/>
          </a:p>
          <a:p>
            <a:r>
              <a:rPr lang="en-US" sz="2000" i="1" dirty="0" smtClean="0">
                <a:solidFill>
                  <a:srgbClr val="0000FF"/>
                </a:solidFill>
              </a:rPr>
              <a:t>I</a:t>
            </a:r>
            <a:r>
              <a:rPr lang="en-US" sz="2000" dirty="0" smtClean="0"/>
              <a:t> || </a:t>
            </a:r>
            <a:r>
              <a:rPr lang="en-US" sz="2000" i="1" dirty="0" smtClean="0">
                <a:solidFill>
                  <a:srgbClr val="0000FF"/>
                </a:solidFill>
              </a:rPr>
              <a:t>S1</a:t>
            </a:r>
            <a:r>
              <a:rPr lang="en-US" sz="2000" dirty="0" smtClean="0"/>
              <a:t> || </a:t>
            </a:r>
            <a:r>
              <a:rPr lang="en-US" sz="2000" i="1" dirty="0" smtClean="0">
                <a:solidFill>
                  <a:srgbClr val="0000FF"/>
                </a:solidFill>
              </a:rPr>
              <a:t>S2</a:t>
            </a:r>
            <a:r>
              <a:rPr lang="en-US" sz="2000" dirty="0" smtClean="0"/>
              <a:t> || (</a:t>
            </a:r>
            <a:r>
              <a:rPr lang="en-US" sz="2000" i="1" dirty="0" smtClean="0">
                <a:solidFill>
                  <a:srgbClr val="FF0000"/>
                </a:solidFill>
              </a:rPr>
              <a:t>S4</a:t>
            </a:r>
            <a:r>
              <a:rPr lang="en-US" sz="2000" dirty="0" smtClean="0"/>
              <a:t> weakened by </a:t>
            </a:r>
            <a:r>
              <a:rPr lang="en-US" sz="2000" i="1" dirty="0" smtClean="0">
                <a:solidFill>
                  <a:srgbClr val="FF0000"/>
                </a:solidFill>
              </a:rPr>
              <a:t>E</a:t>
            </a:r>
            <a:r>
              <a:rPr lang="en-US" sz="2000" dirty="0" smtClean="0"/>
              <a:t>) refines </a:t>
            </a:r>
            <a:r>
              <a:rPr lang="en-US" sz="2000" i="1" dirty="0" smtClean="0">
                <a:solidFill>
                  <a:srgbClr val="FF0000"/>
                </a:solidFill>
              </a:rPr>
              <a:t>S4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5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Semantic gap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1164378" y="1912152"/>
            <a:ext cx="6597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Matching the semantics of the machine to the automata used in the compositional rules: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Asynchronous message-passing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Unbounded mailboxes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03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695574" y="1428750"/>
            <a:ext cx="22955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Machines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5574" y="3324225"/>
            <a:ext cx="2343151" cy="542925"/>
          </a:xfrm>
          <a:prstGeom prst="rect">
            <a:avLst/>
          </a:prstGeom>
          <a:gradFill>
            <a:gsLst>
              <a:gs pos="0">
                <a:schemeClr val="tx2">
                  <a:lumMod val="80000"/>
                  <a:lumOff val="20000"/>
                </a:schemeClr>
              </a:gs>
              <a:gs pos="100000">
                <a:srgbClr val="B355AF">
                  <a:lumMod val="84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Extended Machines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7425" y="3343275"/>
            <a:ext cx="1276350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3257549" y="5372100"/>
            <a:ext cx="1219200" cy="12382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Zing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619500" y="2085975"/>
            <a:ext cx="390525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181600" y="3467100"/>
            <a:ext cx="7810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3648073" y="4057650"/>
            <a:ext cx="390525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ent Arrow 13"/>
          <p:cNvSpPr/>
          <p:nvPr/>
        </p:nvSpPr>
        <p:spPr>
          <a:xfrm rot="10800000">
            <a:off x="4381499" y="4057650"/>
            <a:ext cx="2324100" cy="552450"/>
          </a:xfrm>
          <a:prstGeom prst="bentArrow">
            <a:avLst>
              <a:gd name="adj1" fmla="val 1637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4875" y="4667250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Lemma to prove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24075" y="4425435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3"/>
          </p:cNvCxnSpPr>
          <p:nvPr/>
        </p:nvCxnSpPr>
        <p:spPr>
          <a:xfrm>
            <a:off x="4476749" y="5991225"/>
            <a:ext cx="704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2609850" y="5991225"/>
            <a:ext cx="647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9225" y="5810250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04975" y="5810250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10" y="2162175"/>
            <a:ext cx="276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Compiling complex features into simpler ones, etc.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5584" y="2705100"/>
            <a:ext cx="190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the proof</a:t>
            </a:r>
          </a:p>
          <a:p>
            <a:pPr algn="ctr"/>
            <a:r>
              <a:rPr lang="en-US" dirty="0" smtClean="0"/>
              <a:t>obligations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7572375" y="3467100"/>
            <a:ext cx="838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6650" y="298715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Emphasis on the Reactive Aspect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881349" y="1015059"/>
            <a:ext cx="772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the</a:t>
            </a:r>
            <a:r>
              <a:rPr lang="en-US" sz="2000" dirty="0"/>
              <a:t> </a:t>
            </a:r>
            <a:r>
              <a:rPr lang="en-US" sz="2000" dirty="0" smtClean="0"/>
              <a:t>“receive” events are shown on the edges.</a:t>
            </a:r>
          </a:p>
          <a:p>
            <a:r>
              <a:rPr lang="en-US" sz="2000" dirty="0" smtClean="0"/>
              <a:t>Sending occurs within the states.</a:t>
            </a:r>
          </a:p>
        </p:txBody>
      </p:sp>
      <p:sp>
        <p:nvSpPr>
          <p:cNvPr id="10" name="Oval 9"/>
          <p:cNvSpPr/>
          <p:nvPr/>
        </p:nvSpPr>
        <p:spPr>
          <a:xfrm>
            <a:off x="6069621" y="2303839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19436" y="2303838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5726721" y="2546726"/>
            <a:ext cx="3429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4256" y="19345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3916" y="2856187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7"/>
            <a:endCxn id="11" idx="1"/>
          </p:cNvCxnSpPr>
          <p:nvPr/>
        </p:nvCxnSpPr>
        <p:spPr>
          <a:xfrm flipV="1">
            <a:off x="6484256" y="2374978"/>
            <a:ext cx="9063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0" idx="5"/>
          </p:cNvCxnSpPr>
          <p:nvPr/>
        </p:nvCxnSpPr>
        <p:spPr>
          <a:xfrm flipH="1">
            <a:off x="6484256" y="2718473"/>
            <a:ext cx="9063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54059" y="1993204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endCxn id="34" idx="2"/>
          </p:cNvCxnSpPr>
          <p:nvPr/>
        </p:nvCxnSpPr>
        <p:spPr>
          <a:xfrm>
            <a:off x="1111159" y="2236091"/>
            <a:ext cx="3429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8701" y="2971738"/>
            <a:ext cx="208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A</a:t>
            </a:r>
          </a:p>
          <a:p>
            <a:pPr algn="ctr"/>
            <a:r>
              <a:rPr lang="en-US" dirty="0" smtClean="0"/>
              <a:t>(hidden in the state)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6173" y="2033924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</a:t>
            </a:r>
            <a:endParaRPr lang="en-US" dirty="0"/>
          </a:p>
        </p:txBody>
      </p:sp>
      <p:cxnSp>
        <p:nvCxnSpPr>
          <p:cNvPr id="41" name="Curved Connector 40"/>
          <p:cNvCxnSpPr>
            <a:stCxn id="34" idx="7"/>
            <a:endCxn id="34" idx="5"/>
          </p:cNvCxnSpPr>
          <p:nvPr/>
        </p:nvCxnSpPr>
        <p:spPr>
          <a:xfrm rot="16200000" flipH="1">
            <a:off x="1696946" y="2236091"/>
            <a:ext cx="343495" cy="12700"/>
          </a:xfrm>
          <a:prstGeom prst="curvedConnector5">
            <a:avLst>
              <a:gd name="adj1" fmla="val -44367"/>
              <a:gd name="adj2" fmla="val 3179118"/>
              <a:gd name="adj3" fmla="val 1443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96946" y="2681219"/>
            <a:ext cx="0" cy="366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3984177" y="2417758"/>
            <a:ext cx="838200" cy="242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81349" y="4001862"/>
            <a:ext cx="581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External events come </a:t>
            </a:r>
            <a:r>
              <a:rPr lang="en-US" sz="2000" dirty="0"/>
              <a:t>from the input </a:t>
            </a:r>
            <a:r>
              <a:rPr lang="en-US" sz="2000" dirty="0" smtClean="0"/>
              <a:t>buffer;</a:t>
            </a:r>
            <a:endParaRPr lang="en-US" sz="2000" dirty="0"/>
          </a:p>
          <a:p>
            <a:r>
              <a:rPr lang="en-US" sz="2000" dirty="0" smtClean="0"/>
              <a:t>Internal </a:t>
            </a:r>
            <a:r>
              <a:rPr lang="en-US" sz="2000" dirty="0"/>
              <a:t>events </a:t>
            </a:r>
            <a:r>
              <a:rPr lang="en-US" sz="2000" dirty="0" smtClean="0"/>
              <a:t>are the result of </a:t>
            </a:r>
            <a:r>
              <a:rPr lang="en-US" sz="2000" dirty="0"/>
              <a:t>calling some </a:t>
            </a:r>
            <a:r>
              <a:rPr lang="en-US" sz="2000" dirty="0" smtClean="0"/>
              <a:t>function.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1263559" y="5388412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>
            <a:off x="920659" y="5631299"/>
            <a:ext cx="3429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5673" y="5429132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</a:t>
            </a:r>
            <a:endParaRPr lang="en-US" dirty="0"/>
          </a:p>
        </p:txBody>
      </p:sp>
      <p:cxnSp>
        <p:nvCxnSpPr>
          <p:cNvPr id="53" name="Curved Connector 52"/>
          <p:cNvCxnSpPr>
            <a:stCxn id="50" idx="7"/>
            <a:endCxn id="50" idx="5"/>
          </p:cNvCxnSpPr>
          <p:nvPr/>
        </p:nvCxnSpPr>
        <p:spPr>
          <a:xfrm rot="16200000" flipH="1">
            <a:off x="1506446" y="5631299"/>
            <a:ext cx="343495" cy="12700"/>
          </a:xfrm>
          <a:prstGeom prst="curvedConnector5">
            <a:avLst>
              <a:gd name="adj1" fmla="val -44367"/>
              <a:gd name="adj2" fmla="val 3179118"/>
              <a:gd name="adj3" fmla="val 1443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438651" y="5127171"/>
            <a:ext cx="1046263" cy="33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438649" y="5798464"/>
            <a:ext cx="1046265" cy="308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-damiz\AppData\Local\Microsoft\Windows\Temporary Internet Files\Content.IE5\O7DGMJF6\MC90043383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7" y="4699512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4822377" y="5801058"/>
            <a:ext cx="2286000" cy="764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Event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 foo(</a:t>
            </a:r>
            <a:r>
              <a:rPr lang="en-US" sz="95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Bar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950" dirty="0" err="1">
                <a:latin typeface="Consolas"/>
                <a:ea typeface="Calibri"/>
                <a:cs typeface="Times New Roman"/>
              </a:rPr>
              <a:t>arg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)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latin typeface="Consolas"/>
                <a:ea typeface="Calibri"/>
                <a:cs typeface="Times New Roman"/>
              </a:rPr>
              <a:t>   …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latin typeface="Consolas"/>
                <a:ea typeface="Calibri"/>
                <a:cs typeface="Times New Roman"/>
              </a:rPr>
              <a:t>   </a:t>
            </a:r>
            <a:r>
              <a:rPr lang="en-US" sz="95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e;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latin typeface="Consolas"/>
                <a:ea typeface="Calibri"/>
                <a:cs typeface="Times New Roman"/>
              </a:rPr>
              <a:t>}</a:t>
            </a:r>
            <a:endParaRPr lang="en-US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63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Communication Channels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44" name="Group 43"/>
          <p:cNvGrpSpPr/>
          <p:nvPr/>
        </p:nvGrpSpPr>
        <p:grpSpPr>
          <a:xfrm>
            <a:off x="1683873" y="4323039"/>
            <a:ext cx="4755589" cy="1203925"/>
            <a:chOff x="1183441" y="5009029"/>
            <a:chExt cx="4755589" cy="1203925"/>
          </a:xfrm>
        </p:grpSpPr>
        <p:sp>
          <p:nvSpPr>
            <p:cNvPr id="6" name="Oval 5"/>
            <p:cNvSpPr/>
            <p:nvPr/>
          </p:nvSpPr>
          <p:spPr>
            <a:xfrm>
              <a:off x="1526341" y="534570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776156" y="5345703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1183441" y="5588591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73634" y="5009029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0636" y="5843622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</a:t>
              </a:r>
              <a:r>
                <a:rPr lang="en-US" dirty="0"/>
                <a:t>A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1940976" y="5416843"/>
              <a:ext cx="9063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5"/>
            </p:cNvCxnSpPr>
            <p:nvPr/>
          </p:nvCxnSpPr>
          <p:spPr>
            <a:xfrm flipH="1">
              <a:off x="1940976" y="5760338"/>
              <a:ext cx="9063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13724" y="5345702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cxnSp>
          <p:nvCxnSpPr>
            <p:cNvPr id="15" name="Straight Arrow Connector 14"/>
            <p:cNvCxnSpPr>
              <a:stCxn id="7" idx="7"/>
              <a:endCxn id="14" idx="1"/>
            </p:cNvCxnSpPr>
            <p:nvPr/>
          </p:nvCxnSpPr>
          <p:spPr>
            <a:xfrm flipV="1">
              <a:off x="3190791" y="5416842"/>
              <a:ext cx="8940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90791" y="5016748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cxnSp>
          <p:nvCxnSpPr>
            <p:cNvPr id="5" name="Curved Connector 4"/>
            <p:cNvCxnSpPr>
              <a:stCxn id="14" idx="7"/>
              <a:endCxn id="14" idx="5"/>
            </p:cNvCxnSpPr>
            <p:nvPr/>
          </p:nvCxnSpPr>
          <p:spPr>
            <a:xfrm rot="16200000" flipH="1">
              <a:off x="4256611" y="5588589"/>
              <a:ext cx="343495" cy="12700"/>
            </a:xfrm>
            <a:prstGeom prst="curvedConnector5">
              <a:avLst>
                <a:gd name="adj1" fmla="val -57044"/>
                <a:gd name="adj2" fmla="val 3264843"/>
                <a:gd name="adj3" fmla="val 16338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48540" y="526002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48539" y="5538861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</a:t>
              </a:r>
              <a:r>
                <a:rPr lang="en-US" dirty="0"/>
                <a:t>A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83873" y="1182091"/>
            <a:ext cx="5175645" cy="1853276"/>
            <a:chOff x="1218250" y="1158952"/>
            <a:chExt cx="5175645" cy="1853276"/>
          </a:xfrm>
        </p:grpSpPr>
        <p:sp>
          <p:nvSpPr>
            <p:cNvPr id="27" name="Rectangle 26"/>
            <p:cNvSpPr/>
            <p:nvPr/>
          </p:nvSpPr>
          <p:spPr>
            <a:xfrm>
              <a:off x="1218250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3422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28594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83766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38938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94110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920255" y="2018922"/>
              <a:ext cx="168728" cy="16872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31717" y="2018922"/>
              <a:ext cx="168728" cy="168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57643" y="2018922"/>
              <a:ext cx="168728" cy="168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1" idx="2"/>
            </p:cNvCxnSpPr>
            <p:nvPr/>
          </p:nvCxnSpPr>
          <p:spPr>
            <a:xfrm flipV="1">
              <a:off x="2051008" y="2386315"/>
              <a:ext cx="0" cy="424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eft-Right Arrow 41"/>
            <p:cNvSpPr/>
            <p:nvPr/>
          </p:nvSpPr>
          <p:spPr>
            <a:xfrm>
              <a:off x="1950187" y="1158952"/>
              <a:ext cx="3794069" cy="446314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Unbounded FIFO channels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19327" y="2642896"/>
              <a:ext cx="427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 ahead to pick a specific message type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5111" y="3494624"/>
            <a:ext cx="8376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Unbounded channels can give a hard time to an explicit-state model checker.</a:t>
            </a:r>
          </a:p>
          <a:p>
            <a:r>
              <a:rPr lang="en-US" sz="2000" dirty="0" smtClean="0"/>
              <a:t>Fortunately, the proof (usually) requires only simple lemma about the channel: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3" y="5781133"/>
            <a:ext cx="7865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lemmas (finite abstraction of the channel) are generated per event.</a:t>
            </a:r>
          </a:p>
          <a:p>
            <a:r>
              <a:rPr lang="en-US" sz="2000" dirty="0" smtClean="0"/>
              <a:t>No ordering between events</a:t>
            </a:r>
          </a:p>
          <a:p>
            <a:r>
              <a:rPr lang="en-US" sz="2000" dirty="0" smtClean="0"/>
              <a:t>Precision of the event is up to a bound.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1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Synchronous Product using Zing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16" name="Group 15"/>
          <p:cNvGrpSpPr/>
          <p:nvPr/>
        </p:nvGrpSpPr>
        <p:grpSpPr>
          <a:xfrm>
            <a:off x="947478" y="3206848"/>
            <a:ext cx="1105447" cy="1369755"/>
            <a:chOff x="5667086" y="3408106"/>
            <a:chExt cx="1105447" cy="1369755"/>
          </a:xfrm>
        </p:grpSpPr>
        <p:sp>
          <p:nvSpPr>
            <p:cNvPr id="17" name="Oval 16"/>
            <p:cNvSpPr/>
            <p:nvPr/>
          </p:nvSpPr>
          <p:spPr>
            <a:xfrm>
              <a:off x="6009986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09984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urved Connector 18"/>
            <p:cNvCxnSpPr>
              <a:stCxn id="17" idx="5"/>
              <a:endCxn id="18" idx="7"/>
            </p:cNvCxnSpPr>
            <p:nvPr/>
          </p:nvCxnSpPr>
          <p:spPr>
            <a:xfrm rot="5400000">
              <a:off x="6154378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8" idx="1"/>
              <a:endCxn id="17" idx="3"/>
            </p:cNvCxnSpPr>
            <p:nvPr/>
          </p:nvCxnSpPr>
          <p:spPr>
            <a:xfrm rot="5400000" flipH="1" flipV="1">
              <a:off x="5810883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7" idx="2"/>
            </p:cNvCxnSpPr>
            <p:nvPr/>
          </p:nvCxnSpPr>
          <p:spPr>
            <a:xfrm>
              <a:off x="5667086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54817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9510" y="39083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418110" y="1862161"/>
            <a:ext cx="56279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FA_1 {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run()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FA_1_state_0: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end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Barriers.A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FA_1_state_1;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FA_1_state_1: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end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Barriers.B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FA_1_state_0;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11" y="841248"/>
            <a:ext cx="7273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synchronous product is constructed lazily by the model checker.</a:t>
            </a:r>
          </a:p>
          <a:p>
            <a:r>
              <a:rPr lang="en-US" sz="2000" dirty="0" smtClean="0"/>
              <a:t>Barriers are used for the synchronization.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2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5" name="Group 4"/>
          <p:cNvGrpSpPr/>
          <p:nvPr/>
        </p:nvGrpSpPr>
        <p:grpSpPr>
          <a:xfrm>
            <a:off x="1313428" y="4291199"/>
            <a:ext cx="6982847" cy="461665"/>
            <a:chOff x="1313428" y="3065672"/>
            <a:chExt cx="6982847" cy="461665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1300647" y="3208346"/>
              <a:ext cx="201881" cy="1763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5401" y="3065672"/>
              <a:ext cx="6610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(Non-)Compositional verification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13428" y="5273016"/>
            <a:ext cx="6036223" cy="461665"/>
            <a:chOff x="1313428" y="4042898"/>
            <a:chExt cx="6036223" cy="461665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1300647" y="4185572"/>
              <a:ext cx="201881" cy="1763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5401" y="4042898"/>
              <a:ext cx="5664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Semantic gap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70174" y="2327565"/>
            <a:ext cx="6982847" cy="461665"/>
            <a:chOff x="1270174" y="1574329"/>
            <a:chExt cx="6982847" cy="461665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1257393" y="1717003"/>
              <a:ext cx="201881" cy="1763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47" y="1574329"/>
              <a:ext cx="6610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Automata, parallel composition, and properties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0174" y="3309382"/>
            <a:ext cx="6982847" cy="461665"/>
            <a:chOff x="1270174" y="2325443"/>
            <a:chExt cx="6982847" cy="461665"/>
          </a:xfrm>
        </p:grpSpPr>
        <p:sp>
          <p:nvSpPr>
            <p:cNvPr id="15" name="Isosceles Triangle 14"/>
            <p:cNvSpPr/>
            <p:nvPr/>
          </p:nvSpPr>
          <p:spPr>
            <a:xfrm rot="5400000">
              <a:off x="1257393" y="2468117"/>
              <a:ext cx="201881" cy="1763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2147" y="2325443"/>
              <a:ext cx="6610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Compositional rule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70174" y="1345748"/>
            <a:ext cx="6982847" cy="461665"/>
            <a:chOff x="1270174" y="1574329"/>
            <a:chExt cx="6982847" cy="461665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1257393" y="1717003"/>
              <a:ext cx="201881" cy="1763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2147" y="1574329"/>
              <a:ext cx="6610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2421273"/>
            <a:ext cx="7924800" cy="1005829"/>
            <a:chOff x="609600" y="1600220"/>
            <a:chExt cx="7924800" cy="10058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609600" y="1600220"/>
              <a:ext cx="7924800" cy="1005829"/>
              <a:chOff x="609600" y="4127188"/>
              <a:chExt cx="7924800" cy="5653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H="1">
                <a:off x="79248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19200" y="4127188"/>
                <a:ext cx="6705600" cy="5653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atin typeface="Calibri" pitchFamily="34" charset="0"/>
                    <a:cs typeface="Calibri" pitchFamily="34" charset="0"/>
                  </a:rPr>
                  <a:t>Thanks And Questions!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1644089"/>
              <a:ext cx="7924800" cy="870522"/>
              <a:chOff x="609600" y="4127188"/>
              <a:chExt cx="7924800" cy="56530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096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H="1">
                <a:off x="79248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5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Motivation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81349" y="1077686"/>
                <a:ext cx="789253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Consider an automaton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states.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A reachability question can be answered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[</a:t>
                </a:r>
                <a:r>
                  <a:rPr lang="en-US" sz="2400" dirty="0" err="1" smtClean="0"/>
                  <a:t>logspace</a:t>
                </a:r>
                <a:r>
                  <a:rPr lang="en-US" sz="2400" dirty="0" smtClean="0"/>
                  <a:t> complexity]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Problem: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automata running in parallel</a:t>
                </a:r>
              </a:p>
              <a:p>
                <a:r>
                  <a:rPr lang="en-US" sz="2400" dirty="0" smtClean="0"/>
                  <a:t>The complexity becomes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Can we do better </a:t>
                </a:r>
                <a:r>
                  <a:rPr lang="en-US" sz="2400" b="1" dirty="0" smtClean="0"/>
                  <a:t>?</a:t>
                </a:r>
              </a:p>
              <a:p>
                <a:r>
                  <a:rPr lang="en-US" sz="2400" dirty="0" smtClean="0"/>
                  <a:t>Check </a:t>
                </a:r>
                <a:r>
                  <a:rPr lang="en-US" sz="2400" dirty="0"/>
                  <a:t>one part at the time </a:t>
                </a:r>
                <a:r>
                  <a:rPr lang="en-US" sz="2400" dirty="0" smtClean="0"/>
                  <a:t>and assume </a:t>
                </a:r>
                <a:r>
                  <a:rPr lang="en-US" sz="2400" dirty="0"/>
                  <a:t>the rest is </a:t>
                </a:r>
                <a:r>
                  <a:rPr lang="en-US" sz="2400" dirty="0" smtClean="0"/>
                  <a:t>correct!</a:t>
                </a:r>
                <a:endParaRPr lang="en-US" sz="2400" dirty="0"/>
              </a:p>
              <a:p>
                <a:r>
                  <a:rPr lang="en-US" sz="2400" dirty="0" smtClean="0"/>
                  <a:t>The complexity goes down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Compositional verification tells us how we can achieve this.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49" y="1077686"/>
                <a:ext cx="7892537" cy="5632311"/>
              </a:xfrm>
              <a:prstGeom prst="rect">
                <a:avLst/>
              </a:prstGeom>
              <a:blipFill rotWithShape="1">
                <a:blip r:embed="rId4"/>
                <a:stretch>
                  <a:fillRect l="-1236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Automata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714373" y="1504950"/>
            <a:ext cx="80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Automata</a:t>
            </a:r>
            <a:r>
              <a:rPr lang="en-US" sz="2400" dirty="0" smtClean="0"/>
              <a:t> are used for implementation and specification.</a:t>
            </a:r>
            <a:endParaRPr lang="en-US" sz="24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6683248" y="3701896"/>
            <a:ext cx="1105447" cy="1369755"/>
            <a:chOff x="5667086" y="3408106"/>
            <a:chExt cx="1105447" cy="1369755"/>
          </a:xfrm>
        </p:grpSpPr>
        <p:sp>
          <p:nvSpPr>
            <p:cNvPr id="20" name="Oval 19"/>
            <p:cNvSpPr/>
            <p:nvPr/>
          </p:nvSpPr>
          <p:spPr>
            <a:xfrm>
              <a:off x="6009986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009984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/>
            <p:cNvCxnSpPr>
              <a:stCxn id="20" idx="5"/>
              <a:endCxn id="21" idx="7"/>
            </p:cNvCxnSpPr>
            <p:nvPr/>
          </p:nvCxnSpPr>
          <p:spPr>
            <a:xfrm rot="5400000">
              <a:off x="6154378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1"/>
              <a:endCxn id="20" idx="3"/>
            </p:cNvCxnSpPr>
            <p:nvPr/>
          </p:nvCxnSpPr>
          <p:spPr>
            <a:xfrm rot="5400000" flipH="1" flipV="1">
              <a:off x="5810883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2"/>
            </p:cNvCxnSpPr>
            <p:nvPr/>
          </p:nvCxnSpPr>
          <p:spPr>
            <a:xfrm>
              <a:off x="5667086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54817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9510" y="39083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40431" y="3911603"/>
                <a:ext cx="23357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(</m:t>
                      </m:r>
                      <m:r>
                        <a:rPr lang="en-US" sz="4000" b="0" i="1" smtClean="0">
                          <a:latin typeface="Cambria Math"/>
                        </a:rPr>
                        <m:t>𝑆</m:t>
                      </m:r>
                      <m:r>
                        <a:rPr lang="en-US" sz="4000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Σ</m:t>
                      </m:r>
                      <m:r>
                        <a:rPr lang="en-US" sz="4000" b="0" i="1" smtClean="0">
                          <a:latin typeface="Cambria Math"/>
                        </a:rPr>
                        <m:t>, </m:t>
                      </m:r>
                      <m:r>
                        <a:rPr lang="en-US" sz="4000" b="0" i="1" smtClean="0">
                          <a:latin typeface="Cambria Math"/>
                        </a:rPr>
                        <m:t>𝛿</m:t>
                      </m:r>
                      <m:r>
                        <a:rPr lang="en-US" sz="4000" b="0" i="1" smtClean="0">
                          <a:latin typeface="Cambria Math"/>
                        </a:rPr>
                        <m:t>, </m:t>
                      </m:r>
                      <m:r>
                        <a:rPr lang="en-US" sz="4000" b="0" i="1" smtClean="0">
                          <a:latin typeface="Cambria Math"/>
                        </a:rPr>
                        <m:t>𝑖</m:t>
                      </m:r>
                      <m:r>
                        <a:rPr lang="en-US" sz="4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31" y="3911603"/>
                <a:ext cx="2335704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9513" y="2723284"/>
            <a:ext cx="146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Set of states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41874" y="525531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Alphabet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7470" y="3037400"/>
                <a:ext cx="2939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Transitions: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𝛿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0" i="1" smtClean="0"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Σ</m:t>
                    </m:r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70" y="3037400"/>
                <a:ext cx="2939266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2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02664" y="5255311"/>
            <a:ext cx="1343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 state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580002" y="3123394"/>
            <a:ext cx="430552" cy="783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1908824" y="4619489"/>
            <a:ext cx="566950" cy="635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3284175" y="3437510"/>
            <a:ext cx="592928" cy="52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</p:cNvCxnSpPr>
          <p:nvPr/>
        </p:nvCxnSpPr>
        <p:spPr>
          <a:xfrm flipH="1" flipV="1">
            <a:off x="3547981" y="4619489"/>
            <a:ext cx="126534" cy="635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08982" y="5355771"/>
                <a:ext cx="13349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Σ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{ A, B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82" y="5355771"/>
                <a:ext cx="1334981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411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6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Parallel composition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714375" y="1536184"/>
            <a:ext cx="3483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Parallel composition is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synchronous product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(trace intersection)</a:t>
            </a:r>
            <a:endParaRPr lang="en-US" sz="24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603249" y="2139202"/>
            <a:ext cx="1105447" cy="1369755"/>
            <a:chOff x="5667086" y="3408106"/>
            <a:chExt cx="1105447" cy="1369755"/>
          </a:xfrm>
        </p:grpSpPr>
        <p:sp>
          <p:nvSpPr>
            <p:cNvPr id="20" name="Oval 19"/>
            <p:cNvSpPr/>
            <p:nvPr/>
          </p:nvSpPr>
          <p:spPr>
            <a:xfrm>
              <a:off x="6009986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09984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20" idx="5"/>
              <a:endCxn id="21" idx="7"/>
            </p:cNvCxnSpPr>
            <p:nvPr/>
          </p:nvCxnSpPr>
          <p:spPr>
            <a:xfrm rot="5400000">
              <a:off x="6154378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1"/>
              <a:endCxn id="20" idx="3"/>
            </p:cNvCxnSpPr>
            <p:nvPr/>
          </p:nvCxnSpPr>
          <p:spPr>
            <a:xfrm rot="5400000" flipH="1" flipV="1">
              <a:off x="5810883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2"/>
            </p:cNvCxnSpPr>
            <p:nvPr/>
          </p:nvCxnSpPr>
          <p:spPr>
            <a:xfrm>
              <a:off x="5667086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54817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9510" y="39083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57293" y="2118794"/>
            <a:ext cx="1105447" cy="1369755"/>
            <a:chOff x="7513517" y="3408106"/>
            <a:chExt cx="1105447" cy="1369755"/>
          </a:xfrm>
        </p:grpSpPr>
        <p:sp>
          <p:nvSpPr>
            <p:cNvPr id="46" name="Oval 45"/>
            <p:cNvSpPr/>
            <p:nvPr/>
          </p:nvSpPr>
          <p:spPr>
            <a:xfrm>
              <a:off x="7856417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856415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urved Connector 47"/>
            <p:cNvCxnSpPr>
              <a:stCxn id="46" idx="5"/>
              <a:endCxn id="47" idx="7"/>
            </p:cNvCxnSpPr>
            <p:nvPr/>
          </p:nvCxnSpPr>
          <p:spPr>
            <a:xfrm rot="5400000">
              <a:off x="8000809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47" idx="1"/>
              <a:endCxn id="46" idx="3"/>
            </p:cNvCxnSpPr>
            <p:nvPr/>
          </p:nvCxnSpPr>
          <p:spPr>
            <a:xfrm rot="5400000" flipH="1" flipV="1">
              <a:off x="7657314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2"/>
            </p:cNvCxnSpPr>
            <p:nvPr/>
          </p:nvCxnSpPr>
          <p:spPr>
            <a:xfrm>
              <a:off x="7513517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301248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35941" y="39083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24593" y="4616826"/>
            <a:ext cx="2281707" cy="1737332"/>
            <a:chOff x="5731260" y="4865427"/>
            <a:chExt cx="2281707" cy="1737332"/>
          </a:xfrm>
        </p:grpSpPr>
        <p:sp>
          <p:nvSpPr>
            <p:cNvPr id="54" name="Oval 53"/>
            <p:cNvSpPr/>
            <p:nvPr/>
          </p:nvSpPr>
          <p:spPr>
            <a:xfrm>
              <a:off x="6670551" y="4990117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670549" y="611698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urved Connector 55"/>
            <p:cNvCxnSpPr>
              <a:stCxn id="54" idx="4"/>
              <a:endCxn id="55" idx="0"/>
            </p:cNvCxnSpPr>
            <p:nvPr/>
          </p:nvCxnSpPr>
          <p:spPr>
            <a:xfrm rot="5400000">
              <a:off x="6592892" y="5796437"/>
              <a:ext cx="641092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1"/>
            </p:cNvCxnSpPr>
            <p:nvPr/>
          </p:nvCxnSpPr>
          <p:spPr>
            <a:xfrm>
              <a:off x="6534671" y="4865427"/>
              <a:ext cx="207020" cy="195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24310" y="554498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81091" y="510656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527192" y="5544985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731260" y="554498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55" idx="6"/>
              <a:endCxn id="66" idx="3"/>
            </p:cNvCxnSpPr>
            <p:nvPr/>
          </p:nvCxnSpPr>
          <p:spPr>
            <a:xfrm flipV="1">
              <a:off x="7156324" y="5959620"/>
              <a:ext cx="442008" cy="4002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6" idx="1"/>
              <a:endCxn id="54" idx="6"/>
            </p:cNvCxnSpPr>
            <p:nvPr/>
          </p:nvCxnSpPr>
          <p:spPr>
            <a:xfrm flipH="1" flipV="1">
              <a:off x="7156326" y="5233005"/>
              <a:ext cx="442006" cy="383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5" idx="2"/>
              <a:endCxn id="67" idx="5"/>
            </p:cNvCxnSpPr>
            <p:nvPr/>
          </p:nvCxnSpPr>
          <p:spPr>
            <a:xfrm flipH="1" flipV="1">
              <a:off x="6145895" y="5959619"/>
              <a:ext cx="524654" cy="4002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7" idx="7"/>
              <a:endCxn id="54" idx="2"/>
            </p:cNvCxnSpPr>
            <p:nvPr/>
          </p:nvCxnSpPr>
          <p:spPr>
            <a:xfrm flipV="1">
              <a:off x="6145895" y="5233005"/>
              <a:ext cx="524656" cy="3831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188390" y="61169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87661" y="51065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82693" y="61169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3061" y="3604522"/>
                <a:ext cx="1842620" cy="935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groupCh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      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groupCh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groupCh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1" y="3604522"/>
                <a:ext cx="1842620" cy="935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7153" y="5335898"/>
                <a:ext cx="1905522" cy="935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groupCh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∉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groupCh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3" y="5335898"/>
                <a:ext cx="1905522" cy="935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56134" y="5335898"/>
                <a:ext cx="1873333" cy="935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∉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groupCh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groupCh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134" y="5335898"/>
                <a:ext cx="1873333" cy="9357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7153" y="3178556"/>
            <a:ext cx="232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Shared transition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2524" y="4811393"/>
            <a:ext cx="2091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Local transition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05595" y="153691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95" y="1536916"/>
                <a:ext cx="4231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1756" y="1536916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56" y="1536916"/>
                <a:ext cx="44307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6641" y="4001717"/>
                <a:ext cx="942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||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41" y="4001717"/>
                <a:ext cx="942822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540198" y="1112437"/>
            <a:ext cx="8258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Specifications</a:t>
            </a:r>
            <a:r>
              <a:rPr lang="en-US" sz="2400" dirty="0" smtClean="0"/>
              <a:t> are monitors that define the set of allowed traces.</a:t>
            </a:r>
          </a:p>
          <a:p>
            <a:r>
              <a:rPr lang="en-US" sz="2400" dirty="0" smtClean="0"/>
              <a:t>An implementation is correct if it refines the specifications.</a:t>
            </a:r>
          </a:p>
          <a:p>
            <a:r>
              <a:rPr lang="en-US" sz="2400" b="1" dirty="0" smtClean="0"/>
              <a:t>Refinement</a:t>
            </a:r>
            <a:r>
              <a:rPr lang="en-US" sz="2400" dirty="0" smtClean="0"/>
              <a:t> is trace inclusion.</a:t>
            </a:r>
            <a:endParaRPr lang="en-US" sz="24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116694" y="2756011"/>
            <a:ext cx="1105447" cy="1369755"/>
            <a:chOff x="7513517" y="3408106"/>
            <a:chExt cx="1105447" cy="1369755"/>
          </a:xfrm>
        </p:grpSpPr>
        <p:sp>
          <p:nvSpPr>
            <p:cNvPr id="46" name="Oval 45"/>
            <p:cNvSpPr/>
            <p:nvPr/>
          </p:nvSpPr>
          <p:spPr>
            <a:xfrm>
              <a:off x="7856417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856415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urved Connector 47"/>
            <p:cNvCxnSpPr>
              <a:stCxn id="46" idx="5"/>
              <a:endCxn id="47" idx="7"/>
            </p:cNvCxnSpPr>
            <p:nvPr/>
          </p:nvCxnSpPr>
          <p:spPr>
            <a:xfrm rot="5400000">
              <a:off x="8000809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47" idx="1"/>
              <a:endCxn id="46" idx="3"/>
            </p:cNvCxnSpPr>
            <p:nvPr/>
          </p:nvCxnSpPr>
          <p:spPr>
            <a:xfrm rot="5400000" flipH="1" flipV="1">
              <a:off x="7657314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2"/>
            </p:cNvCxnSpPr>
            <p:nvPr/>
          </p:nvCxnSpPr>
          <p:spPr>
            <a:xfrm>
              <a:off x="7513517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301248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35941" y="39083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9" name="Curved Connector 8"/>
          <p:cNvCxnSpPr>
            <a:stCxn id="46" idx="0"/>
            <a:endCxn id="46" idx="6"/>
          </p:cNvCxnSpPr>
          <p:nvPr/>
        </p:nvCxnSpPr>
        <p:spPr>
          <a:xfrm rot="16200000" flipH="1">
            <a:off x="5702481" y="2756012"/>
            <a:ext cx="242888" cy="242887"/>
          </a:xfrm>
          <a:prstGeom prst="curvedConnector4">
            <a:avLst>
              <a:gd name="adj1" fmla="val -94117"/>
              <a:gd name="adj2" fmla="val 1941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52397" y="22861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91895" y="3019306"/>
                <a:ext cx="676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95" y="3019306"/>
                <a:ext cx="67678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04500" y="4760543"/>
            <a:ext cx="76468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a </a:t>
            </a:r>
            <a:r>
              <a:rPr lang="en-US" sz="2200" b="1" dirty="0" smtClean="0"/>
              <a:t>reachability</a:t>
            </a:r>
            <a:r>
              <a:rPr lang="en-US" sz="2200" dirty="0" smtClean="0"/>
              <a:t> question we can create a monitor that is respected </a:t>
            </a:r>
            <a:r>
              <a:rPr lang="en-US" sz="2200" dirty="0" err="1" smtClean="0"/>
              <a:t>iff</a:t>
            </a:r>
            <a:r>
              <a:rPr lang="en-US" sz="2200" dirty="0" smtClean="0"/>
              <a:t> the target is not reachable. A monitor enforces a safety property and reachability is the “dual” of safety.</a:t>
            </a:r>
          </a:p>
          <a:p>
            <a:endParaRPr lang="en-US" sz="2200" dirty="0"/>
          </a:p>
          <a:p>
            <a:r>
              <a:rPr lang="en-US" sz="2200" dirty="0" smtClean="0"/>
              <a:t>On the other hand, we are </a:t>
            </a:r>
            <a:r>
              <a:rPr lang="en-US" sz="2200" b="1" dirty="0" smtClean="0"/>
              <a:t>not checking </a:t>
            </a:r>
            <a:r>
              <a:rPr lang="en-US" sz="2200" b="1" dirty="0" err="1" smtClean="0"/>
              <a:t>liveness</a:t>
            </a:r>
            <a:r>
              <a:rPr lang="en-US" sz="2200" dirty="0" smtClean="0"/>
              <a:t> properties.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392669" y="2756010"/>
            <a:ext cx="1624436" cy="1369755"/>
            <a:chOff x="2392669" y="2756010"/>
            <a:chExt cx="1624436" cy="1369755"/>
          </a:xfrm>
        </p:grpSpPr>
        <p:sp>
          <p:nvSpPr>
            <p:cNvPr id="20" name="Oval 19"/>
            <p:cNvSpPr/>
            <p:nvPr/>
          </p:nvSpPr>
          <p:spPr>
            <a:xfrm>
              <a:off x="2978458" y="2756010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31330" y="3639989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0" idx="2"/>
            </p:cNvCxnSpPr>
            <p:nvPr/>
          </p:nvCxnSpPr>
          <p:spPr>
            <a:xfrm>
              <a:off x="2635558" y="2998897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15360" y="307359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0708" y="317064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392669" y="3639990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20" idx="5"/>
              <a:endCxn id="21" idx="0"/>
            </p:cNvCxnSpPr>
            <p:nvPr/>
          </p:nvCxnSpPr>
          <p:spPr>
            <a:xfrm>
              <a:off x="3393093" y="3170645"/>
              <a:ext cx="381125" cy="4693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1" idx="2"/>
              <a:endCxn id="100" idx="6"/>
            </p:cNvCxnSpPr>
            <p:nvPr/>
          </p:nvCxnSpPr>
          <p:spPr>
            <a:xfrm flipH="1">
              <a:off x="2878444" y="3882877"/>
              <a:ext cx="6528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0" idx="0"/>
              <a:endCxn id="20" idx="3"/>
            </p:cNvCxnSpPr>
            <p:nvPr/>
          </p:nvCxnSpPr>
          <p:spPr>
            <a:xfrm flipV="1">
              <a:off x="2635557" y="3170645"/>
              <a:ext cx="414041" cy="469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081742" y="35295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7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Compositional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8338" y="1117741"/>
                <a:ext cx="8176277" cy="4890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 be a specification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 smtClean="0"/>
                  <a:t> a set of implementation machines.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We want to prove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≼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b="0" dirty="0" smtClean="0"/>
                  <a:t>   (hard to do).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On the other hand,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/>
                      </a:rPr>
                      <m:t>||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≼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 is trivially valid.</a:t>
                </a:r>
              </a:p>
              <a:p>
                <a:r>
                  <a:rPr lang="en-US" sz="2400" dirty="0" smtClean="0"/>
                  <a:t>But it does not say anything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Compositional verification tells us how we can do:</a:t>
                </a:r>
              </a:p>
              <a:p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sz="2400" i="1">
                              <a:latin typeface="Cambria Math"/>
                            </a:rPr>
                            <m:t>||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≼</m:t>
                          </m:r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r>
                            <a:rPr lang="en-US" sz="2400" i="1">
                              <a:latin typeface="Cambria Math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sz="2400" i="1">
                              <a:latin typeface="Cambria Math"/>
                            </a:rPr>
                            <m:t>||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≼</m:t>
                          </m:r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′′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sz="2400" i="1">
                              <a:latin typeface="Cambria Math"/>
                            </a:rPr>
                            <m:t>||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′′′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≼</m:t>
                          </m:r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r>
                            <a:rPr lang="en-US" sz="2400" i="1">
                              <a:latin typeface="Cambria Math"/>
                            </a:rPr>
                            <m:t>      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≼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 are parts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 smtClean="0"/>
                  <a:t> are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8" y="1117741"/>
                <a:ext cx="8176277" cy="4890891"/>
              </a:xfrm>
              <a:prstGeom prst="rect">
                <a:avLst/>
              </a:prstGeom>
              <a:blipFill rotWithShape="1">
                <a:blip r:embed="rId4"/>
                <a:stretch>
                  <a:fillRect l="-1118" t="-996" r="-224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Simple hierarchical case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11623" y="1119485"/>
                <a:ext cx="7624805" cy="531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Some of you may know compositional verification under the name “assume-guarantee reasoning”.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Consider the following proof rule:</a:t>
                </a:r>
              </a:p>
              <a:p>
                <a:endParaRPr lang="en-US" sz="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≼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≼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≼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endParaRPr lang="en-US" sz="800" dirty="0" smtClean="0"/>
              </a:p>
              <a:p>
                <a:r>
                  <a:rPr lang="en-US" sz="2000" dirty="0" smtClean="0"/>
                  <a:t>Correct because: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sz="2000" dirty="0" smtClean="0"/>
                  <a:t> is monotonic,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≼</m:t>
                    </m:r>
                  </m:oMath>
                </a14:m>
                <a:r>
                  <a:rPr lang="en-US" sz="2000" dirty="0" smtClean="0"/>
                  <a:t> is transitive.</a:t>
                </a:r>
                <a:endParaRPr lang="en-US" sz="20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More complex version of the rule might look like:</a:t>
                </a:r>
              </a:p>
              <a:p>
                <a:endParaRPr lang="en-US" sz="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i="1">
                              <a:latin typeface="Cambria Math"/>
                            </a:rPr>
                            <m:t>||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≼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i="1">
                              <a:latin typeface="Cambria Math"/>
                            </a:rPr>
                            <m:t>||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≼</m:t>
                          </m:r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800" dirty="0" smtClean="0"/>
              </a:p>
              <a:p>
                <a:r>
                  <a:rPr lang="en-US" sz="2000" dirty="0" smtClean="0"/>
                  <a:t>Not general: restrictions on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s.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23" y="1119485"/>
                <a:ext cx="7624805" cy="5312865"/>
              </a:xfrm>
              <a:prstGeom prst="rect">
                <a:avLst/>
              </a:prstGeom>
              <a:blipFill rotWithShape="1">
                <a:blip r:embed="rId4"/>
                <a:stretch>
                  <a:fillRect l="-1199" t="-918" r="-2078" b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29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compositional </a:t>
            </a:r>
            <a:r>
              <a:rPr lang="en-US" sz="3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11624" y="1119485"/>
                <a:ext cx="712105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Given a spec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, and a set of implementation machines </a:t>
                </a:r>
                <a:r>
                  <a:rPr lang="en-US" sz="2400" i="1" dirty="0" smtClean="0"/>
                  <a:t>I</a:t>
                </a:r>
                <a:r>
                  <a:rPr lang="en-US" sz="2400" dirty="0" smtClean="0"/>
                  <a:t>: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If	for all </a:t>
                </a:r>
                <a:r>
                  <a:rPr lang="en-US" sz="2400" i="1" dirty="0"/>
                  <a:t>E</a:t>
                </a:r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z="2400" dirty="0" smtClean="0"/>
                  <a:t> of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there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⊆</m:t>
                    </m:r>
                    <m:r>
                      <a:rPr lang="en-US" sz="2400" b="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 smtClean="0"/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||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weakened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by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≼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Then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𝐼</m:t>
                    </m:r>
                    <m:r>
                      <a:rPr lang="en-US" sz="2400" b="0" i="1" dirty="0" smtClean="0">
                        <a:latin typeface="Cambria Math"/>
                      </a:rPr>
                      <m:t>≼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24" y="1119485"/>
                <a:ext cx="7121052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1284" t="-2116" r="-428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625605" y="4552933"/>
            <a:ext cx="485775" cy="485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25604" y="5731596"/>
            <a:ext cx="485775" cy="485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1282705" y="4795819"/>
            <a:ext cx="3429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5"/>
            <a:endCxn id="11" idx="7"/>
          </p:cNvCxnSpPr>
          <p:nvPr/>
        </p:nvCxnSpPr>
        <p:spPr>
          <a:xfrm flipH="1">
            <a:off x="2040239" y="4967568"/>
            <a:ext cx="1" cy="835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1380" y="52004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1"/>
            <a:endCxn id="10" idx="3"/>
          </p:cNvCxnSpPr>
          <p:nvPr/>
        </p:nvCxnSpPr>
        <p:spPr>
          <a:xfrm flipV="1">
            <a:off x="1696744" y="4967568"/>
            <a:ext cx="1" cy="835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2705" y="52004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276600" y="5186207"/>
            <a:ext cx="199072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Weaken by 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88031" y="4552933"/>
            <a:ext cx="2409824" cy="1664438"/>
            <a:chOff x="5788031" y="4552933"/>
            <a:chExt cx="2409824" cy="1664438"/>
          </a:xfrm>
        </p:grpSpPr>
        <p:sp>
          <p:nvSpPr>
            <p:cNvPr id="30" name="Oval 29"/>
            <p:cNvSpPr/>
            <p:nvPr/>
          </p:nvSpPr>
          <p:spPr>
            <a:xfrm>
              <a:off x="6130931" y="4552933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130930" y="5731596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0" idx="2"/>
            </p:cNvCxnSpPr>
            <p:nvPr/>
          </p:nvCxnSpPr>
          <p:spPr>
            <a:xfrm>
              <a:off x="5788031" y="4795819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5"/>
              <a:endCxn id="31" idx="7"/>
            </p:cNvCxnSpPr>
            <p:nvPr/>
          </p:nvCxnSpPr>
          <p:spPr>
            <a:xfrm flipH="1">
              <a:off x="6545565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16706" y="52004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1" idx="1"/>
              <a:endCxn id="30" idx="3"/>
            </p:cNvCxnSpPr>
            <p:nvPr/>
          </p:nvCxnSpPr>
          <p:spPr>
            <a:xfrm flipV="1">
              <a:off x="6202070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88031" y="520048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7712080" y="5127985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30" idx="6"/>
              <a:endCxn id="39" idx="1"/>
            </p:cNvCxnSpPr>
            <p:nvPr/>
          </p:nvCxnSpPr>
          <p:spPr>
            <a:xfrm>
              <a:off x="6616706" y="4795821"/>
              <a:ext cx="1166514" cy="403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6"/>
              <a:endCxn id="39" idx="3"/>
            </p:cNvCxnSpPr>
            <p:nvPr/>
          </p:nvCxnSpPr>
          <p:spPr>
            <a:xfrm flipV="1">
              <a:off x="6616705" y="5542620"/>
              <a:ext cx="1166515" cy="4318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86822" y="45839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86822" y="58027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57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16196</TotalTime>
  <Words>1300</Words>
  <Application>Microsoft Office PowerPoint</Application>
  <PresentationFormat>On-screen Show (4:3)</PresentationFormat>
  <Paragraphs>305</Paragraphs>
  <Slides>20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Jackson;t-damiz@microsoft.com</dc:creator>
  <cp:lastModifiedBy>Damien Zufferey</cp:lastModifiedBy>
  <cp:revision>611</cp:revision>
  <dcterms:created xsi:type="dcterms:W3CDTF">2010-10-12T19:05:13Z</dcterms:created>
  <dcterms:modified xsi:type="dcterms:W3CDTF">2012-06-05T01:35:40Z</dcterms:modified>
</cp:coreProperties>
</file>