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2" r:id="rId3"/>
    <p:sldId id="293" r:id="rId4"/>
    <p:sldId id="281" r:id="rId5"/>
    <p:sldId id="294" r:id="rId6"/>
    <p:sldId id="286" r:id="rId7"/>
    <p:sldId id="267" r:id="rId8"/>
    <p:sldId id="279" r:id="rId9"/>
    <p:sldId id="290" r:id="rId10"/>
    <p:sldId id="258" r:id="rId11"/>
    <p:sldId id="291" r:id="rId12"/>
    <p:sldId id="292" r:id="rId13"/>
    <p:sldId id="288" r:id="rId14"/>
    <p:sldId id="259" r:id="rId15"/>
    <p:sldId id="297" r:id="rId16"/>
    <p:sldId id="289" r:id="rId17"/>
    <p:sldId id="277" r:id="rId18"/>
    <p:sldId id="268" r:id="rId19"/>
    <p:sldId id="270" r:id="rId20"/>
    <p:sldId id="272" r:id="rId21"/>
    <p:sldId id="262" r:id="rId22"/>
    <p:sldId id="298" r:id="rId23"/>
    <p:sldId id="296" r:id="rId24"/>
    <p:sldId id="263" r:id="rId25"/>
    <p:sldId id="295" r:id="rId26"/>
    <p:sldId id="264" r:id="rId27"/>
    <p:sldId id="266" r:id="rId28"/>
    <p:sldId id="265" r:id="rId29"/>
    <p:sldId id="269" r:id="rId30"/>
    <p:sldId id="271" r:id="rId31"/>
    <p:sldId id="273" r:id="rId32"/>
    <p:sldId id="280" r:id="rId33"/>
    <p:sldId id="274" r:id="rId34"/>
    <p:sldId id="275" r:id="rId35"/>
    <p:sldId id="278" r:id="rId36"/>
    <p:sldId id="276" r:id="rId37"/>
    <p:sldId id="261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87518" autoAdjust="0"/>
  </p:normalViewPr>
  <p:slideViewPr>
    <p:cSldViewPr snapToGrid="0">
      <p:cViewPr varScale="1">
        <p:scale>
          <a:sx n="81" d="100"/>
          <a:sy n="81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97E3F-2E06-47A3-A160-522F7D833023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E9A0E-35BB-42BB-88D8-9414D675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7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CADE paper: </a:t>
            </a:r>
            <a:endParaRPr lang="en-US" dirty="0" smtClean="0"/>
          </a:p>
          <a:p>
            <a:r>
              <a:rPr lang="en-US" baseline="0" dirty="0" smtClean="0"/>
              <a:t>    -</a:t>
            </a:r>
            <a:r>
              <a:rPr lang="en-US" dirty="0" smtClean="0"/>
              <a:t>made </a:t>
            </a:r>
            <a:r>
              <a:rPr lang="en-US" dirty="0" smtClean="0"/>
              <a:t>it work in</a:t>
            </a:r>
            <a:r>
              <a:rPr lang="en-US" baseline="0" dirty="0" smtClean="0"/>
              <a:t> </a:t>
            </a:r>
            <a:r>
              <a:rPr lang="en-US" baseline="0" dirty="0" smtClean="0"/>
              <a:t>practice</a:t>
            </a:r>
          </a:p>
          <a:p>
            <a:r>
              <a:rPr lang="en-US" baseline="0" dirty="0" smtClean="0"/>
              <a:t>    -made </a:t>
            </a:r>
            <a:r>
              <a:rPr lang="en-US" baseline="0" dirty="0" smtClean="0"/>
              <a:t>it work with 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poly #terms</a:t>
            </a:r>
            <a:r>
              <a:rPr lang="en-US" baseline="0" dirty="0" smtClean="0"/>
              <a:t>  to be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9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give three recipe</a:t>
            </a:r>
            <a:r>
              <a:rPr lang="en-US" baseline="0" dirty="0" smtClean="0"/>
              <a:t> to handle data that fits well into the decision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2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2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1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r>
              <a:rPr lang="en-US" baseline="0" dirty="0" smtClean="0"/>
              <a:t> are for individual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4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frame reasoning for free if uses separation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2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 predicate: tree</a:t>
            </a:r>
            <a:r>
              <a:rPr lang="en-US" baseline="0" dirty="0" smtClean="0"/>
              <a:t> with hole (unfolding fall apart, does not follow the induction structure)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9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Magic wand for</a:t>
            </a:r>
            <a:r>
              <a:rPr lang="en-US" baseline="0" dirty="0" smtClean="0"/>
              <a:t> free, because of completeness we don’t need to worry about the induction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an </a:t>
            </a:r>
            <a:r>
              <a:rPr lang="en-US" dirty="0" err="1" smtClean="0"/>
              <a:t>SMt</a:t>
            </a:r>
            <a:r>
              <a:rPr lang="en-US" dirty="0" smtClean="0"/>
              <a:t>-based technique</a:t>
            </a:r>
            <a:r>
              <a:rPr lang="en-US" baseline="0" dirty="0" smtClean="0"/>
              <a:t>, we need to reduce SL to FOL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Precise = footprint uniquely defined</a:t>
            </a:r>
          </a:p>
          <a:p>
            <a:r>
              <a:rPr lang="en-US" dirty="0" smtClean="0"/>
              <a:t>GRIT = graph</a:t>
            </a:r>
            <a:r>
              <a:rPr lang="en-US" baseline="0" dirty="0" smtClean="0"/>
              <a:t> reach and inverted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the different parts of</a:t>
            </a:r>
            <a:r>
              <a:rPr lang="en-US" baseline="0" dirty="0" smtClean="0"/>
              <a:t> the logic: </a:t>
            </a:r>
            <a:r>
              <a:rPr lang="en-US" baseline="0" dirty="0" err="1" smtClean="0"/>
              <a:t>preds</a:t>
            </a:r>
            <a:r>
              <a:rPr lang="en-US" baseline="0" dirty="0" smtClean="0"/>
              <a:t>, reach, sets,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9A0E-35BB-42BB-88D8-9414D675C8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4DF4-3C3A-4B82-B6FE-92A3F82F583A}" type="datetime1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1D66-4F51-410D-B933-94FC56A0DB1E}" type="datetime1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2488-C60D-4BC7-A32D-108F9C6E33F3}" type="datetime1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0600-CA6E-45FE-8CA6-2D6F9C097AF3}" type="datetime1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3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C6A-C36E-42EB-9A68-D35FA71DE974}" type="datetime1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E55-65AC-40D2-BF3D-FEC80C098072}" type="datetime1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65E7-9470-4A02-BDBE-B9104DF80D0A}" type="datetime1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0BAB-36B6-4B9D-AD5E-2E833CC8878C}" type="datetime1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6A9C-1E1B-4FE6-A5A0-030169310FA1}" type="datetime1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F73-0525-4374-9D03-DBA17CED2360}" type="datetime1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0B2-8C3A-4303-8BE5-6CE228044E5D}" type="datetime1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FDC8-5C5B-4808-BE5E-26A9BB1E5521}" type="datetime1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01C5-D72A-4D43-83E3-6AC3C546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6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1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nyu.edu/wies/software/grasshopp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s.nyu.edu/wies/software/grasshopper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7305"/>
            <a:ext cx="9144000" cy="2387600"/>
          </a:xfrm>
        </p:spPr>
        <p:txBody>
          <a:bodyPr/>
          <a:lstStyle/>
          <a:p>
            <a:r>
              <a:rPr lang="en-US" dirty="0" smtClean="0"/>
              <a:t>Automating Separation Logic with Trees and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783586"/>
            <a:ext cx="23559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Ruzica</a:t>
            </a:r>
            <a:r>
              <a:rPr lang="en-US" sz="3200" dirty="0" smtClean="0"/>
              <a:t> </a:t>
            </a:r>
            <a:r>
              <a:rPr lang="en-US" sz="3200" dirty="0" err="1" smtClean="0"/>
              <a:t>Piskac</a:t>
            </a:r>
            <a:endParaRPr lang="en-US" sz="3200" dirty="0" smtClean="0"/>
          </a:p>
          <a:p>
            <a:pPr algn="ctr"/>
            <a:r>
              <a:rPr lang="en-US" sz="2400" dirty="0" smtClean="0"/>
              <a:t>Yale University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753677" y="3783586"/>
            <a:ext cx="26846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Thomas </a:t>
            </a:r>
            <a:r>
              <a:rPr lang="en-US" sz="3200" dirty="0" err="1" smtClean="0"/>
              <a:t>Wies</a:t>
            </a:r>
            <a:endParaRPr lang="en-US" sz="3200" dirty="0" smtClean="0"/>
          </a:p>
          <a:p>
            <a:pPr algn="ctr"/>
            <a:r>
              <a:rPr lang="en-US" sz="2400" dirty="0" smtClean="0"/>
              <a:t>New York University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312034" y="3784881"/>
            <a:ext cx="30111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Damien </a:t>
            </a:r>
            <a:r>
              <a:rPr lang="en-US" sz="3200" b="1" dirty="0" err="1" smtClean="0"/>
              <a:t>Zufferey</a:t>
            </a:r>
            <a:endParaRPr lang="en-US" sz="3200" b="1" dirty="0" smtClean="0"/>
          </a:p>
          <a:p>
            <a:pPr algn="ctr"/>
            <a:r>
              <a:rPr lang="en-US" sz="2400" dirty="0" smtClean="0"/>
              <a:t>MIT CSAIL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84757" y="5629501"/>
            <a:ext cx="3222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CAV, 22.07.2014, Vienna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unfolding 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contains(root: Node,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(res: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tree(root);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tree(root);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Node := root;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curr.data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 smtClean="0">
                <a:ln w="0"/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invariant ???</a:t>
            </a:r>
            <a:r>
              <a:rPr lang="en-US" sz="1800" dirty="0" smtClean="0">
                <a:ln w="0"/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curr.data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curr.left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curr.data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curr.right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null)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32718" y="2626869"/>
            <a:ext cx="2421082" cy="2748850"/>
            <a:chOff x="8853055" y="2182430"/>
            <a:chExt cx="2421082" cy="2748850"/>
          </a:xfrm>
        </p:grpSpPr>
        <p:sp>
          <p:nvSpPr>
            <p:cNvPr id="4" name="Isosceles Triangle 3"/>
            <p:cNvSpPr/>
            <p:nvPr/>
          </p:nvSpPr>
          <p:spPr>
            <a:xfrm>
              <a:off x="8853055" y="2551762"/>
              <a:ext cx="2421082" cy="23795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746673" y="4110398"/>
              <a:ext cx="841664" cy="82088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72747" y="2182430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885216" y="374152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</a:t>
            </a:r>
            <a:r>
              <a:rPr lang="en-US" dirty="0"/>
              <a:t>procedure for a fragment of SL with trees and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“Low” complexity (NP-complete)</a:t>
            </a:r>
            <a:endParaRPr lang="en-US" dirty="0"/>
          </a:p>
          <a:p>
            <a:pPr lvl="1"/>
            <a:r>
              <a:rPr lang="en-US" dirty="0" smtClean="0"/>
              <a:t>SMT-based (allows </a:t>
            </a:r>
            <a:r>
              <a:rPr lang="en-US" dirty="0"/>
              <a:t>for combination with other </a:t>
            </a:r>
            <a:r>
              <a:rPr lang="en-US" dirty="0" smtClean="0"/>
              <a:t>theories)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Implemented in the </a:t>
            </a:r>
            <a:r>
              <a:rPr lang="en-US" dirty="0" err="1" smtClean="0"/>
              <a:t>GRASShopper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Functional correctness of tree based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unfolding 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contains(root: Node,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(res: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tree(root);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tree(root);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Node := root;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curr.data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 smtClean="0">
                <a:ln w="0"/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invariant </a:t>
            </a:r>
            <a:r>
              <a:rPr lang="en-US" sz="180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tree(</a:t>
            </a:r>
            <a:r>
              <a:rPr lang="en-US" sz="1800" dirty="0" err="1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 smtClean="0">
                <a:ln w="0"/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-**</a:t>
            </a:r>
            <a:r>
              <a:rPr lang="en-US" sz="1800" dirty="0" smtClean="0">
                <a:ln w="0"/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n w="0"/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tree(root)</a:t>
            </a:r>
            <a:r>
              <a:rPr lang="en-US" sz="1800" dirty="0" smtClean="0">
                <a:ln w="0"/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curr.data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curr.left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curr.data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curr.right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null)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32718" y="2626869"/>
            <a:ext cx="2421082" cy="2748850"/>
            <a:chOff x="8853055" y="2182430"/>
            <a:chExt cx="2421082" cy="2748850"/>
          </a:xfrm>
        </p:grpSpPr>
        <p:sp>
          <p:nvSpPr>
            <p:cNvPr id="4" name="Isosceles Triangle 3"/>
            <p:cNvSpPr/>
            <p:nvPr/>
          </p:nvSpPr>
          <p:spPr>
            <a:xfrm>
              <a:off x="8853055" y="2551762"/>
              <a:ext cx="2421082" cy="23795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746673" y="4110398"/>
              <a:ext cx="841664" cy="82088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72747" y="2182430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885216" y="374152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68759" y="2996201"/>
            <a:ext cx="27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“Russian dolls” operator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10970" y="3459296"/>
            <a:ext cx="991517" cy="541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SL to First Order Logic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 to First Order </a:t>
            </a:r>
            <a:r>
              <a:rPr lang="en-US" dirty="0"/>
              <a:t>Logic [</a:t>
            </a:r>
            <a:r>
              <a:rPr lang="en-US" dirty="0" err="1" smtClean="0"/>
              <a:t>Piskac</a:t>
            </a:r>
            <a:r>
              <a:rPr lang="en-US" dirty="0" smtClean="0"/>
              <a:t> et al. 13]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5859" y="2027213"/>
            <a:ext cx="132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formula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73872" y="2826327"/>
            <a:ext cx="447774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275859" y="2617650"/>
            <a:ext cx="342900" cy="5195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1033" y="2617650"/>
            <a:ext cx="342900" cy="5195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3872" y="3177905"/>
            <a:ext cx="1515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structure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5760" y="3177905"/>
            <a:ext cx="148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footprint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2385" y="2027213"/>
            <a:ext cx="50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102385" y="3177905"/>
            <a:ext cx="73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4845132"/>
            <a:ext cx="535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entailment queries: </a:t>
            </a:r>
            <a:r>
              <a:rPr lang="en-US" sz="2800" dirty="0" smtClean="0">
                <a:solidFill>
                  <a:srgbClr val="FF0000"/>
                </a:solidFill>
              </a:rPr>
              <a:t>negate only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4401811" y="4457078"/>
            <a:ext cx="398476" cy="37763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92013" y="3847266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reachability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81399" y="3847266"/>
            <a:ext cx="55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02843" y="1996897"/>
            <a:ext cx="2644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precise fragment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14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36945" y="3137196"/>
            <a:ext cx="3014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decidable fragment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833" y="5590662"/>
            <a:ext cx="775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provide a target logic, called GRIT, for SL of trees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0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31" grpId="0"/>
      <p:bldP spid="37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the Translation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3518" y="2276850"/>
                <a:ext cx="9704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𝑇𝑟𝑒𝑒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18" y="2276850"/>
                <a:ext cx="970496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12315" y="3666100"/>
                <a:ext cx="485959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315" y="3666100"/>
                <a:ext cx="4859599" cy="13849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0037" y="3666100"/>
                <a:ext cx="4061881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𝑇𝑟𝑒𝑒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𝑟𝑜𝑜𝑡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37" y="3666100"/>
                <a:ext cx="4061881" cy="26776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6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Procedure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Reachability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92116" y="1970810"/>
            <a:ext cx="3200400" cy="2597711"/>
            <a:chOff x="1914234" y="2209801"/>
            <a:chExt cx="3200400" cy="2597711"/>
          </a:xfrm>
        </p:grpSpPr>
        <p:sp>
          <p:nvSpPr>
            <p:cNvPr id="5" name="Oval 4"/>
            <p:cNvSpPr/>
            <p:nvPr/>
          </p:nvSpPr>
          <p:spPr bwMode="auto">
            <a:xfrm>
              <a:off x="3273134" y="2209801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  <a:latin typeface="Calibri"/>
                </a:rPr>
                <a:t>t</a:t>
              </a:r>
              <a:r>
                <a:rPr lang="en-US" sz="1800" baseline="-25000" dirty="0" smtClean="0">
                  <a:solidFill>
                    <a:schemeClr val="tx1"/>
                  </a:solidFill>
                  <a:latin typeface="Calibri"/>
                </a:rPr>
                <a:t>1</a:t>
              </a:r>
              <a:endParaRPr kumimoji="0" lang="en-US" sz="18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371434" y="3276601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200234" y="3276601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7"/>
            <p:cNvCxnSpPr>
              <a:stCxn id="5" idx="3"/>
              <a:endCxn id="6" idx="0"/>
            </p:cNvCxnSpPr>
            <p:nvPr/>
          </p:nvCxnSpPr>
          <p:spPr bwMode="auto">
            <a:xfrm rot="5400000">
              <a:off x="2631785" y="2568296"/>
              <a:ext cx="676555" cy="7400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5" idx="5"/>
              <a:endCxn id="7" idx="0"/>
            </p:cNvCxnSpPr>
            <p:nvPr/>
          </p:nvCxnSpPr>
          <p:spPr bwMode="auto">
            <a:xfrm rot="16200000" flipH="1">
              <a:off x="3707829" y="2555595"/>
              <a:ext cx="676555" cy="7654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Oval 9"/>
            <p:cNvSpPr/>
            <p:nvPr/>
          </p:nvSpPr>
          <p:spPr bwMode="auto">
            <a:xfrm>
              <a:off x="1914234" y="4343401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>
              <a:stCxn id="6" idx="3"/>
              <a:endCxn id="10" idx="0"/>
            </p:cNvCxnSpPr>
            <p:nvPr/>
          </p:nvCxnSpPr>
          <p:spPr bwMode="auto">
            <a:xfrm rot="5400000">
              <a:off x="1952335" y="3857346"/>
              <a:ext cx="676555" cy="295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2828634" y="4346856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6" idx="5"/>
              <a:endCxn id="12" idx="0"/>
            </p:cNvCxnSpPr>
            <p:nvPr/>
          </p:nvCxnSpPr>
          <p:spPr bwMode="auto">
            <a:xfrm rot="16200000" flipH="1">
              <a:off x="2569451" y="3859073"/>
              <a:ext cx="680010" cy="295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3743034" y="4346857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t</a:t>
              </a:r>
              <a:r>
                <a:rPr lang="en-US" sz="1800" baseline="-25000" dirty="0" smtClean="0">
                  <a:solidFill>
                    <a:schemeClr val="tx1"/>
                  </a:solidFill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mi8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7" idx="3"/>
              <a:endCxn id="14" idx="0"/>
            </p:cNvCxnSpPr>
            <p:nvPr/>
          </p:nvCxnSpPr>
          <p:spPr bwMode="auto">
            <a:xfrm rot="5400000">
              <a:off x="3779407" y="3859074"/>
              <a:ext cx="680011" cy="295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Oval 15"/>
            <p:cNvSpPr/>
            <p:nvPr/>
          </p:nvSpPr>
          <p:spPr bwMode="auto">
            <a:xfrm>
              <a:off x="4657434" y="4350312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Straight Arrow Connector 16"/>
            <p:cNvCxnSpPr>
              <a:stCxn id="7" idx="5"/>
              <a:endCxn id="16" idx="0"/>
            </p:cNvCxnSpPr>
            <p:nvPr/>
          </p:nvCxnSpPr>
          <p:spPr bwMode="auto">
            <a:xfrm rot="16200000" flipH="1">
              <a:off x="4396523" y="3860801"/>
              <a:ext cx="683466" cy="295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743468" y="2678669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668" y="373380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668" y="365760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71634" y="2667001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5518" y="3707369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04834" y="3708401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</a:t>
              </a: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558884" y="2667001"/>
              <a:ext cx="409575" cy="1689100"/>
            </a:xfrm>
            <a:custGeom>
              <a:avLst/>
              <a:gdLst>
                <a:gd name="connsiteX0" fmla="*/ 0 w 514350"/>
                <a:gd name="connsiteY0" fmla="*/ 0 h 1714500"/>
                <a:gd name="connsiteX1" fmla="*/ 469900 w 514350"/>
                <a:gd name="connsiteY1" fmla="*/ 774700 h 1714500"/>
                <a:gd name="connsiteX2" fmla="*/ 266700 w 514350"/>
                <a:gd name="connsiteY2" fmla="*/ 1714500 h 1714500"/>
                <a:gd name="connsiteX0" fmla="*/ 0 w 406400"/>
                <a:gd name="connsiteY0" fmla="*/ 0 h 1714500"/>
                <a:gd name="connsiteX1" fmla="*/ 361950 w 406400"/>
                <a:gd name="connsiteY1" fmla="*/ 774700 h 1714500"/>
                <a:gd name="connsiteX2" fmla="*/ 266700 w 406400"/>
                <a:gd name="connsiteY2" fmla="*/ 1714500 h 1714500"/>
                <a:gd name="connsiteX0" fmla="*/ 0 w 409575"/>
                <a:gd name="connsiteY0" fmla="*/ 0 h 1689100"/>
                <a:gd name="connsiteX1" fmla="*/ 361950 w 409575"/>
                <a:gd name="connsiteY1" fmla="*/ 774700 h 1689100"/>
                <a:gd name="connsiteX2" fmla="*/ 285750 w 409575"/>
                <a:gd name="connsiteY2" fmla="*/ 1689100 h 1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" h="1689100">
                  <a:moveTo>
                    <a:pt x="0" y="0"/>
                  </a:moveTo>
                  <a:cubicBezTo>
                    <a:pt x="212725" y="244475"/>
                    <a:pt x="314325" y="493183"/>
                    <a:pt x="361950" y="774700"/>
                  </a:cubicBezTo>
                  <a:cubicBezTo>
                    <a:pt x="409575" y="1056217"/>
                    <a:pt x="409575" y="1362075"/>
                    <a:pt x="285750" y="1689100"/>
                  </a:cubicBezTo>
                </a:path>
              </a:pathLst>
            </a:custGeom>
            <a:noFill/>
            <a:ln w="1905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85834" y="3276601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msy10"/>
                </a:rPr>
                <a:t>(</a:t>
              </a:r>
              <a:r>
                <a:rPr lang="en-US" sz="1800" dirty="0" err="1" smtClean="0"/>
                <a:t>l,r</a:t>
              </a:r>
              <a:r>
                <a:rPr lang="en-US" dirty="0">
                  <a:latin typeface="cmsy10"/>
                </a:rPr>
                <a:t>)</a:t>
              </a:r>
              <a:r>
                <a:rPr lang="en-US" sz="1800" baseline="30000" dirty="0" smtClean="0"/>
                <a:t>*</a:t>
              </a:r>
              <a:endParaRPr lang="en-US" sz="1800" dirty="0"/>
            </a:p>
          </p:txBody>
        </p:sp>
      </p:grpSp>
      <p:grpSp>
        <p:nvGrpSpPr>
          <p:cNvPr id="28" name="Group 56"/>
          <p:cNvGrpSpPr/>
          <p:nvPr/>
        </p:nvGrpSpPr>
        <p:grpSpPr>
          <a:xfrm>
            <a:off x="7076088" y="1970810"/>
            <a:ext cx="3200400" cy="2597711"/>
            <a:chOff x="5334000" y="1981200"/>
            <a:chExt cx="3200400" cy="2597711"/>
          </a:xfrm>
        </p:grpSpPr>
        <p:sp>
          <p:nvSpPr>
            <p:cNvPr id="29" name="Oval 28"/>
            <p:cNvSpPr/>
            <p:nvPr/>
          </p:nvSpPr>
          <p:spPr bwMode="auto">
            <a:xfrm>
              <a:off x="6692900" y="1981200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t</a:t>
              </a:r>
              <a:r>
                <a:rPr lang="en-US" sz="1800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791200" y="3048000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20000" y="3048000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0" idx="0"/>
            </p:cNvCxnSpPr>
            <p:nvPr/>
          </p:nvCxnSpPr>
          <p:spPr bwMode="auto">
            <a:xfrm rot="5400000">
              <a:off x="6051551" y="2339695"/>
              <a:ext cx="676555" cy="7400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33" name="Straight Arrow Connector 32"/>
            <p:cNvCxnSpPr>
              <a:stCxn id="29" idx="5"/>
              <a:endCxn id="31" idx="0"/>
            </p:cNvCxnSpPr>
            <p:nvPr/>
          </p:nvCxnSpPr>
          <p:spPr bwMode="auto">
            <a:xfrm rot="16200000" flipH="1">
              <a:off x="7127595" y="2326994"/>
              <a:ext cx="676555" cy="7654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5334000" y="4114800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Straight Arrow Connector 34"/>
            <p:cNvCxnSpPr>
              <a:stCxn id="30" idx="3"/>
              <a:endCxn id="34" idx="0"/>
            </p:cNvCxnSpPr>
            <p:nvPr/>
          </p:nvCxnSpPr>
          <p:spPr bwMode="auto">
            <a:xfrm rot="5400000">
              <a:off x="5372101" y="3628745"/>
              <a:ext cx="676555" cy="295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6" name="Oval 35"/>
            <p:cNvSpPr/>
            <p:nvPr/>
          </p:nvSpPr>
          <p:spPr bwMode="auto">
            <a:xfrm>
              <a:off x="6248400" y="4118255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" name="Straight Arrow Connector 36"/>
            <p:cNvCxnSpPr>
              <a:stCxn id="30" idx="5"/>
              <a:endCxn id="36" idx="0"/>
            </p:cNvCxnSpPr>
            <p:nvPr/>
          </p:nvCxnSpPr>
          <p:spPr bwMode="auto">
            <a:xfrm rot="16200000" flipH="1">
              <a:off x="5989217" y="3630472"/>
              <a:ext cx="680010" cy="295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7162800" y="4118256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t</a:t>
              </a:r>
              <a:r>
                <a:rPr lang="en-US" sz="1800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9" name="Straight Arrow Connector 38"/>
            <p:cNvCxnSpPr>
              <a:stCxn id="31" idx="3"/>
              <a:endCxn id="38" idx="0"/>
            </p:cNvCxnSpPr>
            <p:nvPr/>
          </p:nvCxnSpPr>
          <p:spPr bwMode="auto">
            <a:xfrm rot="5400000">
              <a:off x="7199173" y="3630473"/>
              <a:ext cx="680011" cy="295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Oval 39"/>
            <p:cNvSpPr/>
            <p:nvPr/>
          </p:nvSpPr>
          <p:spPr bwMode="auto">
            <a:xfrm>
              <a:off x="8077200" y="4121711"/>
              <a:ext cx="457200" cy="457200"/>
            </a:xfrm>
            <a:prstGeom prst="ellips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" name="Straight Arrow Connector 40"/>
            <p:cNvCxnSpPr>
              <a:stCxn id="31" idx="5"/>
              <a:endCxn id="40" idx="0"/>
            </p:cNvCxnSpPr>
            <p:nvPr/>
          </p:nvCxnSpPr>
          <p:spPr bwMode="auto">
            <a:xfrm rot="16200000" flipH="1">
              <a:off x="7816289" y="3632200"/>
              <a:ext cx="683466" cy="295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6096000" y="2450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10200" y="3505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13506" y="3505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65906" y="2438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1706" y="35237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24600" y="34798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endParaRPr lang="en-US" sz="1800" dirty="0" smtClean="0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7010400" y="2445311"/>
              <a:ext cx="409575" cy="1689100"/>
            </a:xfrm>
            <a:custGeom>
              <a:avLst/>
              <a:gdLst>
                <a:gd name="connsiteX0" fmla="*/ 0 w 514350"/>
                <a:gd name="connsiteY0" fmla="*/ 0 h 1714500"/>
                <a:gd name="connsiteX1" fmla="*/ 469900 w 514350"/>
                <a:gd name="connsiteY1" fmla="*/ 774700 h 1714500"/>
                <a:gd name="connsiteX2" fmla="*/ 266700 w 514350"/>
                <a:gd name="connsiteY2" fmla="*/ 1714500 h 1714500"/>
                <a:gd name="connsiteX0" fmla="*/ 0 w 406400"/>
                <a:gd name="connsiteY0" fmla="*/ 0 h 1714500"/>
                <a:gd name="connsiteX1" fmla="*/ 361950 w 406400"/>
                <a:gd name="connsiteY1" fmla="*/ 774700 h 1714500"/>
                <a:gd name="connsiteX2" fmla="*/ 266700 w 406400"/>
                <a:gd name="connsiteY2" fmla="*/ 1714500 h 1714500"/>
                <a:gd name="connsiteX0" fmla="*/ 0 w 409575"/>
                <a:gd name="connsiteY0" fmla="*/ 0 h 1689100"/>
                <a:gd name="connsiteX1" fmla="*/ 361950 w 409575"/>
                <a:gd name="connsiteY1" fmla="*/ 774700 h 1689100"/>
                <a:gd name="connsiteX2" fmla="*/ 285750 w 409575"/>
                <a:gd name="connsiteY2" fmla="*/ 1689100 h 1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" h="1689100">
                  <a:moveTo>
                    <a:pt x="0" y="0"/>
                  </a:moveTo>
                  <a:cubicBezTo>
                    <a:pt x="212725" y="244475"/>
                    <a:pt x="314325" y="493183"/>
                    <a:pt x="361950" y="774700"/>
                  </a:cubicBezTo>
                  <a:cubicBezTo>
                    <a:pt x="409575" y="1056217"/>
                    <a:pt x="409575" y="1362075"/>
                    <a:pt x="285750" y="168910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triangle" w="lg" len="lg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39646" y="3054911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msy10"/>
                </a:rPr>
                <a:t>p</a:t>
              </a:r>
              <a:r>
                <a:rPr lang="en-US" sz="1800" baseline="30000" dirty="0" smtClean="0"/>
                <a:t>*</a:t>
              </a:r>
              <a:endParaRPr lang="en-US" sz="1800" dirty="0"/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5455106" y="2849534"/>
            <a:ext cx="955964" cy="618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69400" y="5245076"/>
            <a:ext cx="10684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Reasoning using backward reachability [</a:t>
            </a:r>
            <a:r>
              <a:rPr lang="en-US" sz="2400" dirty="0" err="1" smtClean="0"/>
              <a:t>Balaban</a:t>
            </a:r>
            <a:r>
              <a:rPr lang="en-US" sz="2400" dirty="0" smtClean="0"/>
              <a:t> et </a:t>
            </a:r>
            <a:r>
              <a:rPr lang="en-US" sz="2400" dirty="0"/>
              <a:t>a</a:t>
            </a:r>
            <a:r>
              <a:rPr lang="en-US" sz="2400" dirty="0" smtClean="0"/>
              <a:t>l. 07]</a:t>
            </a:r>
          </a:p>
          <a:p>
            <a:r>
              <a:rPr lang="en-US" sz="2400" dirty="0" smtClean="0"/>
              <a:t>Allows us to use work on reachability </a:t>
            </a:r>
            <a:r>
              <a:rPr lang="en-US" sz="2400" dirty="0"/>
              <a:t>logics [</a:t>
            </a:r>
            <a:r>
              <a:rPr lang="en-US" sz="2400" dirty="0" err="1"/>
              <a:t>Rakamaric</a:t>
            </a:r>
            <a:r>
              <a:rPr lang="en-US" sz="2400" dirty="0"/>
              <a:t> et al. </a:t>
            </a:r>
            <a:r>
              <a:rPr lang="en-US" sz="2400" dirty="0" smtClean="0"/>
              <a:t>07, </a:t>
            </a:r>
            <a:r>
              <a:rPr lang="en-US" sz="2400" dirty="0" err="1"/>
              <a:t>Lahiri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 err="1" smtClean="0"/>
              <a:t>Qadeer</a:t>
            </a:r>
            <a:r>
              <a:rPr lang="en-US" sz="2400" dirty="0" smtClean="0"/>
              <a:t> 08]</a:t>
            </a:r>
          </a:p>
          <a:p>
            <a:r>
              <a:rPr lang="en-US" sz="2400" dirty="0" err="1" smtClean="0"/>
              <a:t>Axiomatization</a:t>
            </a:r>
            <a:r>
              <a:rPr lang="en-US" sz="2400" dirty="0" smtClean="0"/>
              <a:t> of </a:t>
            </a:r>
            <a:r>
              <a:rPr lang="en-US" sz="2400" i="1" dirty="0" smtClean="0"/>
              <a:t>Tree</a:t>
            </a:r>
            <a:r>
              <a:rPr lang="en-US" sz="2400" dirty="0" smtClean="0"/>
              <a:t> in </a:t>
            </a:r>
            <a:r>
              <a:rPr lang="en-US" sz="2400" dirty="0"/>
              <a:t>terms </a:t>
            </a:r>
            <a:r>
              <a:rPr lang="en-US" sz="2400" dirty="0" smtClean="0"/>
              <a:t>of reachability predicates, </a:t>
            </a:r>
            <a:r>
              <a:rPr lang="en-US" sz="2400" dirty="0"/>
              <a:t>based on [</a:t>
            </a:r>
            <a:r>
              <a:rPr lang="en-US" sz="2400" dirty="0" err="1"/>
              <a:t>Wies</a:t>
            </a:r>
            <a:r>
              <a:rPr lang="en-US" sz="2400" dirty="0"/>
              <a:t> et al. 11]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3238499" y="3227800"/>
            <a:ext cx="2857500" cy="2901573"/>
          </a:xfrm>
          <a:prstGeom prst="roundRect">
            <a:avLst>
              <a:gd name="adj" fmla="val 47576"/>
            </a:avLst>
          </a:prstGeom>
          <a:solidFill>
            <a:srgbClr val="B2B2B2">
              <a:alpha val="47843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Axioms: definition of the footprint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00408" y="2153288"/>
                <a:ext cx="479118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𝑟𝑜𝑜𝑡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408" y="2153288"/>
                <a:ext cx="479118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 bwMode="auto">
          <a:xfrm>
            <a:off x="4392698" y="3322582"/>
            <a:ext cx="457200" cy="457200"/>
          </a:xfrm>
          <a:prstGeom prst="ellips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</a:t>
            </a:r>
            <a:endParaRPr lang="en-US" sz="1800" baseline="-25000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90998" y="4389382"/>
            <a:ext cx="457200" cy="457200"/>
          </a:xfrm>
          <a:prstGeom prst="ellips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19798" y="4389382"/>
            <a:ext cx="457200" cy="457200"/>
          </a:xfrm>
          <a:prstGeom prst="ellips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7" idx="3"/>
            <a:endCxn id="8" idx="0"/>
          </p:cNvCxnSpPr>
          <p:nvPr/>
        </p:nvCxnSpPr>
        <p:spPr bwMode="auto">
          <a:xfrm rot="5400000">
            <a:off x="3751349" y="3681077"/>
            <a:ext cx="676555" cy="74005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cxnSp>
        <p:nvCxnSpPr>
          <p:cNvPr id="11" name="Straight Arrow Connector 10"/>
          <p:cNvCxnSpPr>
            <a:stCxn id="7" idx="5"/>
            <a:endCxn id="9" idx="0"/>
          </p:cNvCxnSpPr>
          <p:nvPr/>
        </p:nvCxnSpPr>
        <p:spPr bwMode="auto">
          <a:xfrm rot="16200000" flipH="1">
            <a:off x="4827393" y="3668376"/>
            <a:ext cx="676555" cy="76545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862598" y="5459638"/>
            <a:ext cx="457200" cy="457200"/>
          </a:xfrm>
          <a:prstGeom prst="ellips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sz="1800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9" idx="3"/>
            <a:endCxn id="16" idx="0"/>
          </p:cNvCxnSpPr>
          <p:nvPr/>
        </p:nvCxnSpPr>
        <p:spPr bwMode="auto">
          <a:xfrm rot="5400000">
            <a:off x="4898971" y="4971855"/>
            <a:ext cx="680011" cy="29555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013304" y="4846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</p:txBody>
      </p:sp>
      <p:sp>
        <p:nvSpPr>
          <p:cNvPr id="26" name="Freeform 25"/>
          <p:cNvSpPr/>
          <p:nvPr/>
        </p:nvSpPr>
        <p:spPr bwMode="auto">
          <a:xfrm>
            <a:off x="4710198" y="3786693"/>
            <a:ext cx="409575" cy="1689100"/>
          </a:xfrm>
          <a:custGeom>
            <a:avLst/>
            <a:gdLst>
              <a:gd name="connsiteX0" fmla="*/ 0 w 514350"/>
              <a:gd name="connsiteY0" fmla="*/ 0 h 1714500"/>
              <a:gd name="connsiteX1" fmla="*/ 469900 w 514350"/>
              <a:gd name="connsiteY1" fmla="*/ 774700 h 1714500"/>
              <a:gd name="connsiteX2" fmla="*/ 266700 w 514350"/>
              <a:gd name="connsiteY2" fmla="*/ 1714500 h 1714500"/>
              <a:gd name="connsiteX0" fmla="*/ 0 w 406400"/>
              <a:gd name="connsiteY0" fmla="*/ 0 h 1714500"/>
              <a:gd name="connsiteX1" fmla="*/ 361950 w 406400"/>
              <a:gd name="connsiteY1" fmla="*/ 774700 h 1714500"/>
              <a:gd name="connsiteX2" fmla="*/ 266700 w 406400"/>
              <a:gd name="connsiteY2" fmla="*/ 1714500 h 1714500"/>
              <a:gd name="connsiteX0" fmla="*/ 0 w 409575"/>
              <a:gd name="connsiteY0" fmla="*/ 0 h 1689100"/>
              <a:gd name="connsiteX1" fmla="*/ 361950 w 409575"/>
              <a:gd name="connsiteY1" fmla="*/ 774700 h 1689100"/>
              <a:gd name="connsiteX2" fmla="*/ 285750 w 409575"/>
              <a:gd name="connsiteY2" fmla="*/ 168910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1689100">
                <a:moveTo>
                  <a:pt x="0" y="0"/>
                </a:moveTo>
                <a:cubicBezTo>
                  <a:pt x="212725" y="244475"/>
                  <a:pt x="314325" y="493183"/>
                  <a:pt x="361950" y="774700"/>
                </a:cubicBezTo>
                <a:cubicBezTo>
                  <a:pt x="409575" y="1056217"/>
                  <a:pt x="409575" y="1362075"/>
                  <a:pt x="285750" y="1689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562728" y="5018593"/>
            <a:ext cx="457200" cy="457200"/>
          </a:xfrm>
          <a:prstGeom prst="ellips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034391" y="3881382"/>
            <a:ext cx="457200" cy="457200"/>
          </a:xfrm>
          <a:prstGeom prst="ellips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  <a:endParaRPr lang="en-US" sz="1800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rot="5400000">
            <a:off x="7680417" y="4530810"/>
            <a:ext cx="680011" cy="29555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548530" y="440128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</a:t>
            </a:r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Axioms: </a:t>
            </a:r>
            <a:r>
              <a:rPr lang="en-US" i="1" dirty="0" smtClean="0"/>
              <a:t>p</a:t>
            </a:r>
            <a:r>
              <a:rPr lang="en-US" dirty="0" smtClean="0"/>
              <a:t> inverse of </a:t>
            </a:r>
            <a:r>
              <a:rPr lang="en-US" i="1" dirty="0" smtClean="0"/>
              <a:t>l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0538" y="2028598"/>
                <a:ext cx="59509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38" y="2028598"/>
                <a:ext cx="5950924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 bwMode="auto">
          <a:xfrm flipH="1">
            <a:off x="5781387" y="4005036"/>
            <a:ext cx="6350" cy="77861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4821383" y="3329627"/>
            <a:ext cx="1413164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821383" y="4789995"/>
                <a:ext cx="1413164" cy="6754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 smtClean="0"/>
                  <a:t>null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383" y="4789995"/>
                <a:ext cx="1413164" cy="675409"/>
              </a:xfrm>
              <a:prstGeom prst="ellipse">
                <a:avLst/>
              </a:prstGeom>
              <a:blipFill rotWithShape="0">
                <a:blip r:embed="rId3"/>
                <a:stretch>
                  <a:fillRect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 bwMode="auto">
          <a:xfrm flipH="1" flipV="1">
            <a:off x="5196032" y="4005036"/>
            <a:ext cx="6350" cy="778610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4613" y="4132731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l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01767" y="4132731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</a:t>
            </a:r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extracting max element in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73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extract_max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(root: Node,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Node)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new_root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Node, max: Node)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c, m: Node;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c, m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extract_max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root);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c;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root, m;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root.left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root.parent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null;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(c != null)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c.parent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c, root;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7999903" y="4240096"/>
            <a:ext cx="284388" cy="5948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16" name="Isosceles Triangle 15"/>
          <p:cNvSpPr/>
          <p:nvPr/>
        </p:nvSpPr>
        <p:spPr>
          <a:xfrm>
            <a:off x="7501650" y="4834980"/>
            <a:ext cx="798405" cy="10954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7900853" y="4202414"/>
            <a:ext cx="291528" cy="565099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20881" y="2732186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8142097" y="3656904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8046617" y="3303686"/>
            <a:ext cx="237674" cy="4017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7447169" y="3303686"/>
            <a:ext cx="284388" cy="5948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15" name="Isosceles Triangle 14"/>
          <p:cNvSpPr/>
          <p:nvPr/>
        </p:nvSpPr>
        <p:spPr>
          <a:xfrm>
            <a:off x="6948916" y="3898570"/>
            <a:ext cx="798405" cy="10954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7348119" y="3266004"/>
            <a:ext cx="291528" cy="565099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8170163" y="3222905"/>
            <a:ext cx="273532" cy="427724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10822419" y="3681877"/>
            <a:ext cx="305644" cy="6158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37" name="Isosceles Triangle 36"/>
          <p:cNvSpPr/>
          <p:nvPr/>
        </p:nvSpPr>
        <p:spPr>
          <a:xfrm>
            <a:off x="10807977" y="4287237"/>
            <a:ext cx="798405" cy="10954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10923304" y="3654671"/>
            <a:ext cx="344175" cy="632566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275123" y="3120853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11068050" y="2829865"/>
            <a:ext cx="571500" cy="5715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10101411" y="3692353"/>
            <a:ext cx="284388" cy="5948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43" name="Isosceles Triangle 42"/>
          <p:cNvSpPr/>
          <p:nvPr/>
        </p:nvSpPr>
        <p:spPr>
          <a:xfrm>
            <a:off x="9603158" y="4287237"/>
            <a:ext cx="798405" cy="10954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10002361" y="3654671"/>
            <a:ext cx="291528" cy="565099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rved Down Arrow 8"/>
          <p:cNvSpPr/>
          <p:nvPr/>
        </p:nvSpPr>
        <p:spPr>
          <a:xfrm>
            <a:off x="8511291" y="1902758"/>
            <a:ext cx="1874508" cy="9065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Axioms: </a:t>
            </a:r>
            <a:r>
              <a:rPr lang="en-US" i="1" dirty="0" smtClean="0"/>
              <a:t>l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descendants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8109" y="2122117"/>
                <a:ext cx="115157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9" y="2122117"/>
                <a:ext cx="11515781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42535" y="3197610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054597" y="5434741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 bwMode="auto">
          <a:xfrm>
            <a:off x="1369848" y="3873019"/>
            <a:ext cx="12062" cy="156172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434949" y="4392270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</a:t>
            </a:r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5178188" y="3197610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5190250" y="5434741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26" idx="7"/>
            <a:endCxn id="20" idx="3"/>
          </p:cNvCxnSpPr>
          <p:nvPr/>
        </p:nvCxnSpPr>
        <p:spPr bwMode="auto">
          <a:xfrm flipV="1">
            <a:off x="4517746" y="3774108"/>
            <a:ext cx="756310" cy="415313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14757" y="3458352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l</a:t>
            </a:r>
            <a:endParaRPr lang="en-US" sz="2800" i="1" dirty="0"/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 bwMode="auto">
          <a:xfrm>
            <a:off x="5505501" y="3873019"/>
            <a:ext cx="12062" cy="156172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570602" y="4392270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</a:t>
            </a:r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26" name="Oval 25"/>
          <p:cNvSpPr/>
          <p:nvPr/>
        </p:nvSpPr>
        <p:spPr>
          <a:xfrm>
            <a:off x="3958988" y="4090510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7271450" y="3197610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7283512" y="5434741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30" idx="4"/>
            <a:endCxn id="31" idx="0"/>
          </p:cNvCxnSpPr>
          <p:nvPr/>
        </p:nvCxnSpPr>
        <p:spPr bwMode="auto">
          <a:xfrm>
            <a:off x="7598763" y="3873019"/>
            <a:ext cx="12062" cy="156172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663864" y="4392270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</a:t>
            </a:r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8502712" y="4090509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8" name="Straight Arrow Connector 37"/>
          <p:cNvCxnSpPr>
            <a:stCxn id="37" idx="1"/>
            <a:endCxn id="30" idx="5"/>
          </p:cNvCxnSpPr>
          <p:nvPr/>
        </p:nvCxnSpPr>
        <p:spPr bwMode="auto">
          <a:xfrm flipH="1" flipV="1">
            <a:off x="7830208" y="3774108"/>
            <a:ext cx="768372" cy="415312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57521" y="3458352"/>
            <a:ext cx="308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r</a:t>
            </a:r>
            <a:endParaRPr lang="en-US" sz="2800" i="1" dirty="0"/>
          </a:p>
        </p:txBody>
      </p:sp>
      <p:sp>
        <p:nvSpPr>
          <p:cNvPr id="40" name="Oval 39"/>
          <p:cNvSpPr/>
          <p:nvPr/>
        </p:nvSpPr>
        <p:spPr>
          <a:xfrm>
            <a:off x="10743587" y="4101200"/>
            <a:ext cx="856472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</a:t>
            </a:r>
            <a:r>
              <a:rPr lang="en-US" sz="2800" dirty="0" err="1" smtClean="0"/>
              <a:t>,y</a:t>
            </a:r>
            <a:endParaRPr lang="en-US" sz="2800" dirty="0"/>
          </a:p>
        </p:txBody>
      </p:sp>
      <p:cxnSp>
        <p:nvCxnSpPr>
          <p:cNvPr id="41" name="Straight Arrow Connector 40"/>
          <p:cNvCxnSpPr>
            <a:stCxn id="26" idx="5"/>
            <a:endCxn id="21" idx="1"/>
          </p:cNvCxnSpPr>
          <p:nvPr/>
        </p:nvCxnSpPr>
        <p:spPr bwMode="auto">
          <a:xfrm>
            <a:off x="4517746" y="4667008"/>
            <a:ext cx="768372" cy="86664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cxnSp>
        <p:nvCxnSpPr>
          <p:cNvPr id="44" name="Straight Arrow Connector 43"/>
          <p:cNvCxnSpPr>
            <a:stCxn id="37" idx="3"/>
            <a:endCxn id="31" idx="7"/>
          </p:cNvCxnSpPr>
          <p:nvPr/>
        </p:nvCxnSpPr>
        <p:spPr bwMode="auto">
          <a:xfrm flipH="1">
            <a:off x="7842270" y="4667007"/>
            <a:ext cx="756310" cy="86664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47" name="Right Arrow 46"/>
          <p:cNvSpPr/>
          <p:nvPr/>
        </p:nvSpPr>
        <p:spPr>
          <a:xfrm>
            <a:off x="2499356" y="4282079"/>
            <a:ext cx="1049481" cy="483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37688" y="3862278"/>
                <a:ext cx="10230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688" y="3862278"/>
                <a:ext cx="1023037" cy="13234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373683" y="3777186"/>
                <a:ext cx="10230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683" y="3777186"/>
                <a:ext cx="1023037" cy="13234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</a:t>
            </a:r>
            <a:r>
              <a:rPr lang="en-US" dirty="0"/>
              <a:t> </a:t>
            </a:r>
            <a:r>
              <a:rPr lang="en-US" dirty="0" smtClean="0"/>
              <a:t>on local </a:t>
            </a:r>
            <a:r>
              <a:rPr lang="en-US" dirty="0"/>
              <a:t>t</a:t>
            </a:r>
            <a:r>
              <a:rPr lang="en-US" dirty="0" smtClean="0"/>
              <a:t>heory </a:t>
            </a:r>
            <a:r>
              <a:rPr lang="en-US" dirty="0"/>
              <a:t>e</a:t>
            </a:r>
            <a:r>
              <a:rPr lang="en-US" dirty="0" smtClean="0"/>
              <a:t>xtensions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[</a:t>
            </a:r>
            <a:r>
              <a:rPr lang="en-US" dirty="0" err="1" smtClean="0"/>
              <a:t>Sofronie-Stokkermans</a:t>
            </a:r>
            <a:r>
              <a:rPr lang="en-US" dirty="0" smtClean="0"/>
              <a:t>, CADE’05]</a:t>
            </a:r>
          </a:p>
          <a:p>
            <a:pPr marL="0" indent="0">
              <a:buNone/>
            </a:pPr>
            <a:r>
              <a:rPr lang="en-US" dirty="0" smtClean="0"/>
              <a:t>Reasoning done on </a:t>
            </a:r>
            <a:r>
              <a:rPr lang="en-US" dirty="0" smtClean="0">
                <a:solidFill>
                  <a:srgbClr val="FF0000"/>
                </a:solidFill>
              </a:rPr>
              <a:t>partial models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39163" y="3113809"/>
            <a:ext cx="3733800" cy="2667000"/>
            <a:chOff x="4572000" y="2438400"/>
            <a:chExt cx="3733800" cy="2667000"/>
          </a:xfrm>
        </p:grpSpPr>
        <p:sp>
          <p:nvSpPr>
            <p:cNvPr id="5" name="Oval 4"/>
            <p:cNvSpPr/>
            <p:nvPr/>
          </p:nvSpPr>
          <p:spPr bwMode="auto">
            <a:xfrm>
              <a:off x="6248400" y="2438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10200" y="3505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086600" y="3505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572000" y="4724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223000" y="4724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Straight Arrow Connector 9"/>
            <p:cNvCxnSpPr>
              <a:stCxn id="6" idx="0"/>
              <a:endCxn id="5" idx="3"/>
            </p:cNvCxnSpPr>
            <p:nvPr/>
          </p:nvCxnSpPr>
          <p:spPr bwMode="auto">
            <a:xfrm rot="5400000" flipH="1" flipV="1">
              <a:off x="5581650" y="2782654"/>
              <a:ext cx="7415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0"/>
              <a:endCxn id="5" idx="5"/>
            </p:cNvCxnSpPr>
            <p:nvPr/>
          </p:nvCxnSpPr>
          <p:spPr bwMode="auto">
            <a:xfrm rot="16200000" flipV="1">
              <a:off x="6554554" y="2782654"/>
              <a:ext cx="7415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8" idx="0"/>
              <a:endCxn id="6" idx="3"/>
            </p:cNvCxnSpPr>
            <p:nvPr/>
          </p:nvCxnSpPr>
          <p:spPr bwMode="auto">
            <a:xfrm rot="5400000" flipH="1" flipV="1">
              <a:off x="4667250" y="3925654"/>
              <a:ext cx="8939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9" idx="0"/>
              <a:endCxn id="6" idx="5"/>
            </p:cNvCxnSpPr>
            <p:nvPr/>
          </p:nvCxnSpPr>
          <p:spPr bwMode="auto">
            <a:xfrm rot="16200000" flipV="1">
              <a:off x="5627454" y="3938354"/>
              <a:ext cx="893996" cy="6780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Curved Connector 33"/>
            <p:cNvCxnSpPr/>
            <p:nvPr/>
          </p:nvCxnSpPr>
          <p:spPr bwMode="auto">
            <a:xfrm flipV="1">
              <a:off x="4876800" y="3886200"/>
              <a:ext cx="647700" cy="876300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Curved Connector 33"/>
            <p:cNvCxnSpPr/>
            <p:nvPr/>
          </p:nvCxnSpPr>
          <p:spPr bwMode="auto">
            <a:xfrm rot="10800000">
              <a:off x="5715001" y="3886200"/>
              <a:ext cx="571500" cy="876300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hape 14"/>
            <p:cNvCxnSpPr>
              <a:stCxn id="6" idx="2"/>
              <a:endCxn id="8" idx="0"/>
            </p:cNvCxnSpPr>
            <p:nvPr/>
          </p:nvCxnSpPr>
          <p:spPr bwMode="auto">
            <a:xfrm rot="10800000" flipV="1">
              <a:off x="4762500" y="3695700"/>
              <a:ext cx="647700" cy="1028700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7924800" y="4724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/>
            <p:cNvCxnSpPr>
              <a:stCxn id="17" idx="0"/>
              <a:endCxn id="7" idx="5"/>
            </p:cNvCxnSpPr>
            <p:nvPr/>
          </p:nvCxnSpPr>
          <p:spPr bwMode="auto">
            <a:xfrm rot="16200000" flipV="1">
              <a:off x="7316554" y="3925654"/>
              <a:ext cx="8939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Curved Connector 33"/>
            <p:cNvCxnSpPr/>
            <p:nvPr/>
          </p:nvCxnSpPr>
          <p:spPr bwMode="auto">
            <a:xfrm rot="10800000">
              <a:off x="6515100" y="2781300"/>
              <a:ext cx="571500" cy="876300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hape 20"/>
            <p:cNvCxnSpPr>
              <a:stCxn id="5" idx="6"/>
              <a:endCxn id="7" idx="7"/>
            </p:cNvCxnSpPr>
            <p:nvPr/>
          </p:nvCxnSpPr>
          <p:spPr bwMode="auto">
            <a:xfrm>
              <a:off x="6629400" y="2628900"/>
              <a:ext cx="782404" cy="932096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urved Connector 33"/>
            <p:cNvCxnSpPr>
              <a:stCxn id="6" idx="1"/>
              <a:endCxn id="5" idx="2"/>
            </p:cNvCxnSpPr>
            <p:nvPr/>
          </p:nvCxnSpPr>
          <p:spPr bwMode="auto">
            <a:xfrm rot="5400000" flipH="1" flipV="1">
              <a:off x="5391150" y="2703746"/>
              <a:ext cx="932096" cy="782404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Curved Connector 33"/>
            <p:cNvCxnSpPr>
              <a:stCxn id="17" idx="2"/>
              <a:endCxn id="7" idx="4"/>
            </p:cNvCxnSpPr>
            <p:nvPr/>
          </p:nvCxnSpPr>
          <p:spPr bwMode="auto">
            <a:xfrm rot="10800000">
              <a:off x="7277100" y="3886200"/>
              <a:ext cx="647700" cy="1028700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hape 27"/>
            <p:cNvCxnSpPr>
              <a:stCxn id="7" idx="6"/>
              <a:endCxn id="17" idx="7"/>
            </p:cNvCxnSpPr>
            <p:nvPr/>
          </p:nvCxnSpPr>
          <p:spPr bwMode="auto">
            <a:xfrm>
              <a:off x="7467600" y="3695700"/>
              <a:ext cx="782404" cy="1084496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hape 30"/>
            <p:cNvCxnSpPr>
              <a:stCxn id="6" idx="6"/>
              <a:endCxn id="9" idx="7"/>
            </p:cNvCxnSpPr>
            <p:nvPr/>
          </p:nvCxnSpPr>
          <p:spPr bwMode="auto">
            <a:xfrm>
              <a:off x="5791200" y="3695700"/>
              <a:ext cx="757004" cy="1084496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hape 33"/>
            <p:cNvCxnSpPr>
              <a:stCxn id="5" idx="4"/>
              <a:endCxn id="6" idx="6"/>
            </p:cNvCxnSpPr>
            <p:nvPr/>
          </p:nvCxnSpPr>
          <p:spPr bwMode="auto">
            <a:xfrm rot="5400000">
              <a:off x="5676900" y="2933700"/>
              <a:ext cx="876300" cy="647700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112793" y="3113809"/>
            <a:ext cx="3733800" cy="2667000"/>
            <a:chOff x="228600" y="2438400"/>
            <a:chExt cx="3733800" cy="2667000"/>
          </a:xfrm>
        </p:grpSpPr>
        <p:sp>
          <p:nvSpPr>
            <p:cNvPr id="27" name="Oval 26"/>
            <p:cNvSpPr/>
            <p:nvPr/>
          </p:nvSpPr>
          <p:spPr bwMode="auto">
            <a:xfrm>
              <a:off x="1905000" y="2438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066800" y="3505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743200" y="3505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228600" y="4724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879600" y="4724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Arrow Connector 31"/>
            <p:cNvCxnSpPr>
              <a:stCxn id="28" idx="0"/>
              <a:endCxn id="27" idx="3"/>
            </p:cNvCxnSpPr>
            <p:nvPr/>
          </p:nvCxnSpPr>
          <p:spPr bwMode="auto">
            <a:xfrm rot="5400000" flipH="1" flipV="1">
              <a:off x="1238250" y="2782654"/>
              <a:ext cx="7415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29" idx="0"/>
              <a:endCxn id="27" idx="5"/>
            </p:cNvCxnSpPr>
            <p:nvPr/>
          </p:nvCxnSpPr>
          <p:spPr bwMode="auto">
            <a:xfrm rot="16200000" flipV="1">
              <a:off x="2211154" y="2782654"/>
              <a:ext cx="7415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30" idx="0"/>
              <a:endCxn id="28" idx="3"/>
            </p:cNvCxnSpPr>
            <p:nvPr/>
          </p:nvCxnSpPr>
          <p:spPr bwMode="auto">
            <a:xfrm rot="5400000" flipH="1" flipV="1">
              <a:off x="323850" y="3925654"/>
              <a:ext cx="8939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stCxn id="31" idx="0"/>
              <a:endCxn id="28" idx="5"/>
            </p:cNvCxnSpPr>
            <p:nvPr/>
          </p:nvCxnSpPr>
          <p:spPr bwMode="auto">
            <a:xfrm rot="16200000" flipV="1">
              <a:off x="1284054" y="3938354"/>
              <a:ext cx="893996" cy="6780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Curved Connector 33"/>
            <p:cNvCxnSpPr/>
            <p:nvPr/>
          </p:nvCxnSpPr>
          <p:spPr bwMode="auto">
            <a:xfrm flipV="1">
              <a:off x="533400" y="3886200"/>
              <a:ext cx="647700" cy="876300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Curved Connector 33"/>
            <p:cNvCxnSpPr/>
            <p:nvPr/>
          </p:nvCxnSpPr>
          <p:spPr bwMode="auto">
            <a:xfrm rot="10800000">
              <a:off x="1371601" y="3886200"/>
              <a:ext cx="571500" cy="876300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hape 47"/>
            <p:cNvCxnSpPr>
              <a:stCxn id="28" idx="2"/>
              <a:endCxn id="30" idx="0"/>
            </p:cNvCxnSpPr>
            <p:nvPr/>
          </p:nvCxnSpPr>
          <p:spPr bwMode="auto">
            <a:xfrm rot="10800000" flipV="1">
              <a:off x="419100" y="3695700"/>
              <a:ext cx="647700" cy="1028700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 bwMode="auto">
            <a:xfrm>
              <a:off x="3581400" y="4724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>
              <a:stCxn id="39" idx="0"/>
              <a:endCxn id="29" idx="5"/>
            </p:cNvCxnSpPr>
            <p:nvPr/>
          </p:nvCxnSpPr>
          <p:spPr bwMode="auto">
            <a:xfrm rot="16200000" flipV="1">
              <a:off x="2973154" y="3925654"/>
              <a:ext cx="8939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hape 55"/>
            <p:cNvCxnSpPr>
              <a:stCxn id="28" idx="6"/>
              <a:endCxn id="31" idx="7"/>
            </p:cNvCxnSpPr>
            <p:nvPr/>
          </p:nvCxnSpPr>
          <p:spPr bwMode="auto">
            <a:xfrm>
              <a:off x="1447800" y="3695700"/>
              <a:ext cx="757004" cy="1084496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4973015" y="3640640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9590998" y="2490734"/>
            <a:ext cx="1193800" cy="1215266"/>
            <a:chOff x="7010400" y="1866900"/>
            <a:chExt cx="1193800" cy="1215266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 flipV="1">
              <a:off x="7010400" y="2260600"/>
              <a:ext cx="1193800" cy="49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7442200" y="186690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*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10400" y="2675235"/>
              <a:ext cx="1193800" cy="49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7442200" y="22815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10400" y="3077170"/>
              <a:ext cx="1193800" cy="499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54900" y="268347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l,r</a:t>
              </a:r>
              <a:endParaRPr lang="en-US" dirty="0" smtClean="0"/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</a:t>
            </a:r>
            <a:r>
              <a:rPr lang="en-US" dirty="0"/>
              <a:t>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700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, e.g., lower </a:t>
                </a:r>
                <a:r>
                  <a:rPr lang="en-US" dirty="0"/>
                  <a:t>and upper </a:t>
                </a:r>
                <a:r>
                  <a:rPr lang="en-US" dirty="0" smtClean="0"/>
                  <a:t>bounds</a:t>
                </a:r>
              </a:p>
              <a:p>
                <a:r>
                  <a:rPr lang="en-US" dirty="0" smtClean="0"/>
                  <a:t>Already local, therefore fits into GRIT decision procedure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70063"/>
              </a:xfrm>
              <a:blipFill rotWithShape="0">
                <a:blip r:embed="rId3"/>
                <a:stretch>
                  <a:fillRect l="-1043" t="-7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87805" y="3286188"/>
            <a:ext cx="3733800" cy="2667000"/>
            <a:chOff x="228600" y="2438400"/>
            <a:chExt cx="3733800" cy="2667000"/>
          </a:xfrm>
        </p:grpSpPr>
        <p:sp>
          <p:nvSpPr>
            <p:cNvPr id="6" name="Oval 5"/>
            <p:cNvSpPr/>
            <p:nvPr/>
          </p:nvSpPr>
          <p:spPr bwMode="auto">
            <a:xfrm>
              <a:off x="1905000" y="2438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66800" y="3505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743200" y="3505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8600" y="4724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879600" y="4724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>
              <a:stCxn id="7" idx="0"/>
              <a:endCxn id="6" idx="3"/>
            </p:cNvCxnSpPr>
            <p:nvPr/>
          </p:nvCxnSpPr>
          <p:spPr bwMode="auto">
            <a:xfrm rot="5400000" flipH="1" flipV="1">
              <a:off x="1238250" y="2782654"/>
              <a:ext cx="7415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8" idx="0"/>
              <a:endCxn id="6" idx="5"/>
            </p:cNvCxnSpPr>
            <p:nvPr/>
          </p:nvCxnSpPr>
          <p:spPr bwMode="auto">
            <a:xfrm rot="16200000" flipV="1">
              <a:off x="2211154" y="2782654"/>
              <a:ext cx="7415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9" idx="0"/>
              <a:endCxn id="7" idx="3"/>
            </p:cNvCxnSpPr>
            <p:nvPr/>
          </p:nvCxnSpPr>
          <p:spPr bwMode="auto">
            <a:xfrm rot="5400000" flipH="1" flipV="1">
              <a:off x="323850" y="3925654"/>
              <a:ext cx="8939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10" idx="0"/>
              <a:endCxn id="7" idx="5"/>
            </p:cNvCxnSpPr>
            <p:nvPr/>
          </p:nvCxnSpPr>
          <p:spPr bwMode="auto">
            <a:xfrm rot="16200000" flipV="1">
              <a:off x="1284054" y="3938354"/>
              <a:ext cx="893996" cy="6780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Curved Connector 33"/>
            <p:cNvCxnSpPr/>
            <p:nvPr/>
          </p:nvCxnSpPr>
          <p:spPr bwMode="auto">
            <a:xfrm flipV="1">
              <a:off x="533400" y="3886200"/>
              <a:ext cx="647700" cy="876300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Curved Connector 33"/>
            <p:cNvCxnSpPr/>
            <p:nvPr/>
          </p:nvCxnSpPr>
          <p:spPr bwMode="auto">
            <a:xfrm rot="10800000">
              <a:off x="1371601" y="3886200"/>
              <a:ext cx="571500" cy="876300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hape 47"/>
            <p:cNvCxnSpPr>
              <a:stCxn id="7" idx="2"/>
              <a:endCxn id="9" idx="0"/>
            </p:cNvCxnSpPr>
            <p:nvPr/>
          </p:nvCxnSpPr>
          <p:spPr bwMode="auto">
            <a:xfrm rot="10800000" flipV="1">
              <a:off x="419100" y="3695700"/>
              <a:ext cx="647700" cy="1028700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 bwMode="auto">
            <a:xfrm>
              <a:off x="3581400" y="4724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Arrow Connector 18"/>
            <p:cNvCxnSpPr>
              <a:stCxn id="18" idx="0"/>
              <a:endCxn id="8" idx="5"/>
            </p:cNvCxnSpPr>
            <p:nvPr/>
          </p:nvCxnSpPr>
          <p:spPr bwMode="auto">
            <a:xfrm rot="16200000" flipV="1">
              <a:off x="2973154" y="3925654"/>
              <a:ext cx="893996" cy="7034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hape 55"/>
            <p:cNvCxnSpPr>
              <a:stCxn id="7" idx="6"/>
              <a:endCxn id="10" idx="7"/>
            </p:cNvCxnSpPr>
            <p:nvPr/>
          </p:nvCxnSpPr>
          <p:spPr bwMode="auto">
            <a:xfrm>
              <a:off x="1447800" y="3695700"/>
              <a:ext cx="757004" cy="1084496"/>
            </a:xfrm>
            <a:prstGeom prst="curved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347005" y="4216526"/>
            <a:ext cx="5835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Apply the axioms to each term in the formula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627460" y="5580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6080" y="5580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54460" y="4356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87723" y="3290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42062" y="4364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80262" y="5580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to be transitive (generalize to reachability)</a:t>
            </a:r>
          </a:p>
          <a:p>
            <a:pPr lvl="1"/>
            <a:r>
              <a:rPr lang="en-US" dirty="0" smtClean="0"/>
              <a:t>Sorted trees are ok</a:t>
            </a:r>
          </a:p>
          <a:p>
            <a:pPr lvl="1"/>
            <a:r>
              <a:rPr lang="en-US" dirty="0" smtClean="0"/>
              <a:t>Trees with height are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99508" y="3663800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4539817" y="3663800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6080126" y="3656639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620435" y="3663800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cxnSp>
        <p:nvCxnSpPr>
          <p:cNvPr id="12" name="Straight Arrow Connector 11"/>
          <p:cNvCxnSpPr>
            <a:stCxn id="6" idx="6"/>
            <a:endCxn id="8" idx="2"/>
          </p:cNvCxnSpPr>
          <p:nvPr/>
        </p:nvCxnSpPr>
        <p:spPr>
          <a:xfrm>
            <a:off x="3654134" y="4001505"/>
            <a:ext cx="88568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 flipV="1">
            <a:off x="5194443" y="3994344"/>
            <a:ext cx="885683" cy="716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6734752" y="3994344"/>
            <a:ext cx="885683" cy="716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999508" y="5245013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7620435" y="5245013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3654134" y="5582718"/>
            <a:ext cx="3966301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5332020" y="4607627"/>
            <a:ext cx="273132" cy="439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7284" y="4642654"/>
            <a:ext cx="27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Reasoning on partial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1020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content of a </a:t>
                </a:r>
                <a:r>
                  <a:rPr lang="en-US" dirty="0" smtClean="0"/>
                  <a:t>tree: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Introduce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𝑤𝑖𝑡𝑛𝑒𝑠𝑠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S</a:t>
                </a:r>
                <a:r>
                  <a:rPr lang="en-US" dirty="0" err="1" smtClean="0"/>
                  <a:t>kolem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fct</a:t>
                </a:r>
                <a:r>
                  <a:rPr lang="en-US" dirty="0" smtClean="0"/>
                  <a:t> with a local </a:t>
                </a:r>
                <a:r>
                  <a:rPr lang="en-US" dirty="0" err="1" smtClean="0"/>
                  <a:t>axiomatization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10204"/>
              </a:xfrm>
              <a:blipFill rotWithShape="0">
                <a:blip r:embed="rId3"/>
                <a:stretch>
                  <a:fillRect l="-1043" t="-5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25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05061" y="4335024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3050435" y="5593808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4359687" y="5593808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stCxn id="28" idx="0"/>
            <a:endCxn id="27" idx="3"/>
          </p:cNvCxnSpPr>
          <p:nvPr/>
        </p:nvCxnSpPr>
        <p:spPr>
          <a:xfrm flipV="1">
            <a:off x="3377748" y="4911522"/>
            <a:ext cx="423181" cy="68228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7" idx="5"/>
          </p:cNvCxnSpPr>
          <p:nvPr/>
        </p:nvCxnSpPr>
        <p:spPr>
          <a:xfrm flipH="1" flipV="1">
            <a:off x="4263819" y="4911522"/>
            <a:ext cx="423181" cy="68228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85991" y="3670766"/>
                <a:ext cx="21556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0, 2, 3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91" y="3670766"/>
                <a:ext cx="215565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02438" y="5562180"/>
                <a:ext cx="2360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𝑤𝑖𝑡𝑛𝑒𝑠𝑠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,3,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38" y="5562180"/>
                <a:ext cx="236064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7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59687" y="4376841"/>
                <a:ext cx="2360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𝑤𝑖𝑡𝑛𝑒𝑠𝑠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,2,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687" y="4376841"/>
                <a:ext cx="236064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1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70784" y="5700679"/>
                <a:ext cx="2360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𝑤𝑖𝑡𝑛𝑒𝑠𝑠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4" y="5700679"/>
                <a:ext cx="236064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1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338875" y="5010433"/>
                <a:ext cx="2360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𝑤𝑖𝑡𝑛𝑒𝑠𝑠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875" y="5010433"/>
                <a:ext cx="236064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77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864570" y="4376841"/>
            <a:ext cx="1027573" cy="6924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3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GRASShopper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://cs.nyu.edu/wies/software/grasshopper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Tested on tree data structures:</a:t>
            </a:r>
          </a:p>
          <a:p>
            <a:pPr lvl="1"/>
            <a:r>
              <a:rPr lang="en-US" dirty="0" smtClean="0"/>
              <a:t>binary search trees</a:t>
            </a:r>
          </a:p>
          <a:p>
            <a:pPr lvl="1"/>
            <a:r>
              <a:rPr lang="en-US" dirty="0" smtClean="0"/>
              <a:t>skew heaps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nion-find (inverted trees)</a:t>
            </a:r>
          </a:p>
          <a:p>
            <a:r>
              <a:rPr lang="en-US" dirty="0" smtClean="0"/>
              <a:t>Show memory safety and functional correctness for basic operations</a:t>
            </a:r>
          </a:p>
          <a:p>
            <a:pPr lvl="1"/>
            <a:r>
              <a:rPr lang="en-US" dirty="0" smtClean="0"/>
              <a:t>Operations: from 8 to 77 LOC, spec from 3 to 7 lines</a:t>
            </a:r>
          </a:p>
          <a:p>
            <a:pPr lvl="1"/>
            <a:r>
              <a:rPr lang="en-US" dirty="0" smtClean="0"/>
              <a:t>Solving time: median=3s, average = 33s, max = 361s</a:t>
            </a:r>
          </a:p>
          <a:p>
            <a:r>
              <a:rPr lang="en-US" dirty="0" smtClean="0"/>
              <a:t>Detailed results in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paper, we introduced:</a:t>
            </a:r>
          </a:p>
          <a:p>
            <a:r>
              <a:rPr lang="en-US" dirty="0" smtClean="0"/>
              <a:t>An NP-decision procedure for a fragment of SL with trees and data</a:t>
            </a:r>
          </a:p>
          <a:p>
            <a:r>
              <a:rPr lang="en-US" dirty="0" smtClean="0"/>
              <a:t>SMT-based decision procedure allows for combination with other theories</a:t>
            </a:r>
          </a:p>
          <a:p>
            <a:r>
              <a:rPr lang="en-US" dirty="0" smtClean="0"/>
              <a:t>Implemented in the </a:t>
            </a:r>
            <a:r>
              <a:rPr lang="en-US" dirty="0" err="1" smtClean="0"/>
              <a:t>GRASShopper</a:t>
            </a:r>
            <a:r>
              <a:rPr lang="en-US" dirty="0" smtClean="0"/>
              <a:t> tool</a:t>
            </a:r>
          </a:p>
          <a:p>
            <a:pPr lvl="1"/>
            <a:r>
              <a:rPr lang="en-US" dirty="0">
                <a:hlinkClick r:id="rId2"/>
              </a:rPr>
              <a:t>https://cs.nyu.edu/wies/software/grasshopper/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 inductive definitions of bounded tree-width [</a:t>
            </a:r>
            <a:r>
              <a:rPr lang="en-US" dirty="0" err="1" smtClean="0"/>
              <a:t>Iosif</a:t>
            </a:r>
            <a:r>
              <a:rPr lang="en-US" dirty="0" smtClean="0"/>
              <a:t> et al. 13]</a:t>
            </a:r>
          </a:p>
          <a:p>
            <a:r>
              <a:rPr lang="en-US" dirty="0" smtClean="0"/>
              <a:t>MSOL [Thatcher &amp; Wright 68, </a:t>
            </a:r>
            <a:r>
              <a:rPr lang="en-US" dirty="0" err="1" smtClean="0"/>
              <a:t>Klarlund</a:t>
            </a:r>
            <a:r>
              <a:rPr lang="en-US" dirty="0" smtClean="0"/>
              <a:t> &amp; </a:t>
            </a:r>
            <a:r>
              <a:rPr lang="en-US" dirty="0" err="1" smtClean="0"/>
              <a:t>Møller</a:t>
            </a:r>
            <a:r>
              <a:rPr lang="en-US" dirty="0" smtClean="0"/>
              <a:t> 01]</a:t>
            </a:r>
          </a:p>
          <a:p>
            <a:r>
              <a:rPr lang="en-US" dirty="0" smtClean="0"/>
              <a:t>Reachability and data</a:t>
            </a:r>
            <a:r>
              <a:rPr lang="en-US" dirty="0"/>
              <a:t>:</a:t>
            </a:r>
            <a:r>
              <a:rPr lang="en-US" dirty="0" smtClean="0"/>
              <a:t> [</a:t>
            </a:r>
            <a:r>
              <a:rPr lang="en-US" dirty="0" err="1" smtClean="0"/>
              <a:t>Bouajjani</a:t>
            </a:r>
            <a:r>
              <a:rPr lang="en-US" dirty="0" smtClean="0"/>
              <a:t> et al. 09, </a:t>
            </a:r>
            <a:r>
              <a:rPr lang="en-US" dirty="0" err="1" smtClean="0"/>
              <a:t>Madhusudan</a:t>
            </a:r>
            <a:r>
              <a:rPr lang="en-US" dirty="0" smtClean="0"/>
              <a:t> et al. 11]</a:t>
            </a:r>
          </a:p>
          <a:p>
            <a:r>
              <a:rPr lang="en-US" dirty="0" smtClean="0"/>
              <a:t>Tools for proving functional correctness of linked data structures: </a:t>
            </a:r>
            <a:r>
              <a:rPr lang="nl-NL" dirty="0"/>
              <a:t>Bedrock </a:t>
            </a:r>
            <a:r>
              <a:rPr lang="nl-NL" dirty="0" smtClean="0"/>
              <a:t>[</a:t>
            </a:r>
            <a:r>
              <a:rPr lang="en-US" dirty="0" err="1" smtClean="0"/>
              <a:t>Chlipala</a:t>
            </a:r>
            <a:r>
              <a:rPr lang="en-US" dirty="0" smtClean="0"/>
              <a:t> 13</a:t>
            </a:r>
            <a:r>
              <a:rPr lang="nl-NL" dirty="0" smtClean="0"/>
              <a:t>], </a:t>
            </a:r>
            <a:r>
              <a:rPr lang="nl-NL" dirty="0"/>
              <a:t>Dafny </a:t>
            </a:r>
            <a:r>
              <a:rPr lang="nl-NL" dirty="0" smtClean="0"/>
              <a:t>[</a:t>
            </a:r>
            <a:r>
              <a:rPr lang="en-US" dirty="0" err="1" smtClean="0"/>
              <a:t>Leino</a:t>
            </a:r>
            <a:r>
              <a:rPr lang="en-US" dirty="0" smtClean="0"/>
              <a:t> 13</a:t>
            </a:r>
            <a:r>
              <a:rPr lang="nl-NL" dirty="0" smtClean="0"/>
              <a:t>], </a:t>
            </a:r>
            <a:r>
              <a:rPr lang="nl-NL" dirty="0"/>
              <a:t>Jahob </a:t>
            </a:r>
            <a:r>
              <a:rPr lang="nl-NL" dirty="0" smtClean="0"/>
              <a:t>[</a:t>
            </a:r>
            <a:r>
              <a:rPr lang="en-US" dirty="0" smtClean="0"/>
              <a:t>Zee et al. 08</a:t>
            </a:r>
            <a:r>
              <a:rPr lang="nl-NL" dirty="0" smtClean="0"/>
              <a:t>], </a:t>
            </a:r>
            <a:r>
              <a:rPr lang="nl-NL" dirty="0"/>
              <a:t>HIP/SLEEK </a:t>
            </a:r>
            <a:r>
              <a:rPr lang="nl-NL" dirty="0" smtClean="0"/>
              <a:t>[</a:t>
            </a:r>
            <a:r>
              <a:rPr lang="en-US" dirty="0" smtClean="0"/>
              <a:t>Nguyen et al. 07</a:t>
            </a:r>
            <a:r>
              <a:rPr lang="nl-NL" dirty="0" smtClean="0"/>
              <a:t>], </a:t>
            </a:r>
            <a:r>
              <a:rPr lang="en-US" dirty="0"/>
              <a:t>and </a:t>
            </a:r>
            <a:r>
              <a:rPr lang="en-US" dirty="0" err="1"/>
              <a:t>VeriFast</a:t>
            </a:r>
            <a:r>
              <a:rPr lang="en-US" dirty="0"/>
              <a:t> </a:t>
            </a:r>
            <a:r>
              <a:rPr lang="en-US" dirty="0" smtClean="0"/>
              <a:t>[Jacobs et al. 11].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Axioms: no non-trivial cycles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70236" y="2132507"/>
                <a:ext cx="74515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236" y="2132507"/>
                <a:ext cx="745152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2" idx="5"/>
            <a:endCxn id="9" idx="7"/>
          </p:cNvCxnSpPr>
          <p:nvPr/>
        </p:nvCxnSpPr>
        <p:spPr bwMode="auto">
          <a:xfrm>
            <a:off x="3849634" y="4113942"/>
            <a:ext cx="0" cy="9827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2" name="Oval 1"/>
          <p:cNvSpPr/>
          <p:nvPr/>
        </p:nvSpPr>
        <p:spPr>
          <a:xfrm>
            <a:off x="3273136" y="3537444"/>
            <a:ext cx="675409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3273136" y="4997812"/>
            <a:ext cx="675409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9" idx="1"/>
            <a:endCxn id="2" idx="3"/>
          </p:cNvCxnSpPr>
          <p:nvPr/>
        </p:nvCxnSpPr>
        <p:spPr bwMode="auto">
          <a:xfrm flipV="1">
            <a:off x="3372047" y="4113942"/>
            <a:ext cx="0" cy="98278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15" name="Right Arrow 14"/>
          <p:cNvSpPr/>
          <p:nvPr/>
        </p:nvSpPr>
        <p:spPr>
          <a:xfrm>
            <a:off x="5368636" y="4277357"/>
            <a:ext cx="1049481" cy="483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25392" y="4092945"/>
            <a:ext cx="904868" cy="9048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sz="2800" dirty="0" err="1"/>
              <a:t>,</a:t>
            </a:r>
            <a:r>
              <a:rPr lang="en-US" sz="2800" dirty="0" err="1" smtClean="0"/>
              <a:t>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42177" y="434372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</a:t>
            </a:r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3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extracting max element in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73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extract_max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(root: Node,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Node)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new_root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Node, max: Node)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c, m: Node;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c, m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extract_max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root);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c;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root, m;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800" b="1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 := </a:t>
            </a:r>
            <a:r>
              <a:rPr lang="en-US" sz="1800" dirty="0" err="1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root.left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root.parent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null;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 != null) </a:t>
            </a:r>
            <a:r>
              <a:rPr lang="en-US" sz="1800" dirty="0" err="1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c.parent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c, root;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367358" y="5396841"/>
            <a:ext cx="571500" cy="5715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8736093" y="4801957"/>
            <a:ext cx="284388" cy="5948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16" name="Isosceles Triangle 15"/>
          <p:cNvSpPr/>
          <p:nvPr/>
        </p:nvSpPr>
        <p:spPr>
          <a:xfrm>
            <a:off x="8168958" y="5396841"/>
            <a:ext cx="936171" cy="12845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8637043" y="4764275"/>
            <a:ext cx="291528" cy="565099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357071" y="3294047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8878287" y="4218765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8782807" y="3865547"/>
            <a:ext cx="237674" cy="4017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9449787" y="4787548"/>
            <a:ext cx="284388" cy="5948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27" name="Isosceles Triangle 26"/>
          <p:cNvSpPr/>
          <p:nvPr/>
        </p:nvSpPr>
        <p:spPr>
          <a:xfrm>
            <a:off x="9368709" y="5382432"/>
            <a:ext cx="936171" cy="12845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9545267" y="4720745"/>
            <a:ext cx="291528" cy="565099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Axioms: nothing between parent and child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58800" y="2049380"/>
                <a:ext cx="78744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∨ 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800" y="2049380"/>
                <a:ext cx="787440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2" idx="4"/>
            <a:endCxn id="8" idx="7"/>
          </p:cNvCxnSpPr>
          <p:nvPr/>
        </p:nvCxnSpPr>
        <p:spPr bwMode="auto">
          <a:xfrm flipH="1">
            <a:off x="2862830" y="5066391"/>
            <a:ext cx="555449" cy="63611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2292010" y="3366462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2304072" y="5603593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2612544" y="4077772"/>
            <a:ext cx="18841" cy="1525821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58800" y="446707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l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1120" y="37548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</a:t>
            </a:r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3090966" y="4390982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</a:t>
            </a:r>
            <a:endParaRPr lang="en-US" sz="2800" dirty="0"/>
          </a:p>
        </p:txBody>
      </p:sp>
      <p:cxnSp>
        <p:nvCxnSpPr>
          <p:cNvPr id="15" name="Straight Arrow Connector 14"/>
          <p:cNvCxnSpPr>
            <a:stCxn id="7" idx="5"/>
            <a:endCxn id="12" idx="0"/>
          </p:cNvCxnSpPr>
          <p:nvPr/>
        </p:nvCxnSpPr>
        <p:spPr bwMode="auto">
          <a:xfrm>
            <a:off x="2850768" y="3942960"/>
            <a:ext cx="567511" cy="44802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18" name="Right Arrow 17"/>
          <p:cNvSpPr/>
          <p:nvPr/>
        </p:nvSpPr>
        <p:spPr>
          <a:xfrm>
            <a:off x="4645121" y="4519193"/>
            <a:ext cx="1049481" cy="483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34519" y="3366462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6446581" y="5603593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</a:t>
            </a:r>
            <a:endParaRPr lang="en-US" sz="28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 flipV="1">
            <a:off x="6755053" y="4077772"/>
            <a:ext cx="18841" cy="1525821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1309" y="446707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l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834345" y="4077772"/>
                <a:ext cx="10230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345" y="4077772"/>
                <a:ext cx="1023037" cy="13234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9" idx="5"/>
          </p:cNvCxnSpPr>
          <p:nvPr/>
        </p:nvCxnSpPr>
        <p:spPr bwMode="auto">
          <a:xfrm>
            <a:off x="6993277" y="3942960"/>
            <a:ext cx="17530" cy="175472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31" name="Oval 30"/>
          <p:cNvSpPr/>
          <p:nvPr/>
        </p:nvSpPr>
        <p:spPr>
          <a:xfrm>
            <a:off x="9444550" y="3370998"/>
            <a:ext cx="856472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</a:t>
            </a:r>
            <a:r>
              <a:rPr lang="en-US" sz="2800" dirty="0" err="1" smtClean="0"/>
              <a:t>,y</a:t>
            </a:r>
            <a:endParaRPr lang="en-US" sz="2800" dirty="0"/>
          </a:p>
        </p:txBody>
      </p:sp>
      <p:sp>
        <p:nvSpPr>
          <p:cNvPr id="32" name="Oval 31"/>
          <p:cNvSpPr/>
          <p:nvPr/>
        </p:nvSpPr>
        <p:spPr>
          <a:xfrm>
            <a:off x="9564314" y="5603593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 flipV="1">
            <a:off x="9872786" y="4077772"/>
            <a:ext cx="18841" cy="1525821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19042" y="446707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l</a:t>
            </a:r>
            <a:endParaRPr lang="en-US" sz="2800" i="1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10129509" y="4030727"/>
            <a:ext cx="11093" cy="161991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071342" y="4467077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</a:t>
            </a:r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247122" y="4467077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</a:t>
            </a:r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&quot;No&quot; Symbol 8"/>
          <p:cNvSpPr/>
          <p:nvPr/>
        </p:nvSpPr>
        <p:spPr>
          <a:xfrm>
            <a:off x="7492350" y="4143669"/>
            <a:ext cx="1527463" cy="1527463"/>
          </a:xfrm>
          <a:prstGeom prst="noSmoking">
            <a:avLst>
              <a:gd name="adj" fmla="val 118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Axioms: children distinct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72187" y="2142899"/>
                <a:ext cx="584762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87" y="2142899"/>
                <a:ext cx="5847626" cy="10772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7601457" y="4738549"/>
            <a:ext cx="654626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p:cxnSp>
        <p:nvCxnSpPr>
          <p:cNvPr id="3" name="Curved Connector 2"/>
          <p:cNvCxnSpPr>
            <a:stCxn id="6" idx="0"/>
            <a:endCxn id="6" idx="6"/>
          </p:cNvCxnSpPr>
          <p:nvPr/>
        </p:nvCxnSpPr>
        <p:spPr>
          <a:xfrm rot="16200000" flipH="1">
            <a:off x="7923573" y="4743745"/>
            <a:ext cx="337705" cy="327313"/>
          </a:xfrm>
          <a:prstGeom prst="curvedConnector4">
            <a:avLst>
              <a:gd name="adj1" fmla="val -67692"/>
              <a:gd name="adj2" fmla="val 169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18020" y="4553033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l</a:t>
            </a:r>
            <a:r>
              <a:rPr lang="en-US" sz="2800" i="1" dirty="0" err="1" smtClean="0"/>
              <a:t>,r</a:t>
            </a:r>
            <a:endParaRPr lang="en-US" sz="2800" i="1" dirty="0"/>
          </a:p>
        </p:txBody>
      </p:sp>
      <p:sp>
        <p:nvSpPr>
          <p:cNvPr id="11" name="Oval 10"/>
          <p:cNvSpPr/>
          <p:nvPr/>
        </p:nvSpPr>
        <p:spPr>
          <a:xfrm>
            <a:off x="3564084" y="3821105"/>
            <a:ext cx="1413164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3564084" y="5281473"/>
            <a:ext cx="1413164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null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4271244" y="4496514"/>
            <a:ext cx="6350" cy="778610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10657" y="462420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l</a:t>
            </a:r>
            <a:r>
              <a:rPr lang="en-US" sz="2800" i="1" dirty="0" err="1" smtClean="0"/>
              <a:t>,r</a:t>
            </a:r>
            <a:endParaRPr lang="en-US" sz="28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Common Ancestor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2195" y="5532408"/>
            <a:ext cx="899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Needed to make sure we can build trees from partial </a:t>
            </a:r>
            <a:r>
              <a:rPr lang="en-US" sz="2800" dirty="0" smtClean="0"/>
              <a:t>models</a:t>
            </a:r>
          </a:p>
        </p:txBody>
      </p:sp>
      <p:sp>
        <p:nvSpPr>
          <p:cNvPr id="6" name="Oval 5"/>
          <p:cNvSpPr/>
          <p:nvPr/>
        </p:nvSpPr>
        <p:spPr>
          <a:xfrm>
            <a:off x="2639291" y="2599893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5391" y="3615173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639291" y="3631623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363191" y="3615173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 bwMode="auto">
          <a:xfrm flipH="1">
            <a:off x="2201141" y="3087699"/>
            <a:ext cx="521844" cy="52747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 bwMode="auto">
          <a:xfrm>
            <a:off x="2925041" y="3171393"/>
            <a:ext cx="0" cy="46023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cxnSp>
        <p:nvCxnSpPr>
          <p:cNvPr id="16" name="Straight Arrow Connector 15"/>
          <p:cNvCxnSpPr>
            <a:stCxn id="6" idx="5"/>
            <a:endCxn id="9" idx="0"/>
          </p:cNvCxnSpPr>
          <p:nvPr/>
        </p:nvCxnSpPr>
        <p:spPr bwMode="auto">
          <a:xfrm>
            <a:off x="3127097" y="3087699"/>
            <a:ext cx="521844" cy="52747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19" name="Right Arrow 18"/>
          <p:cNvSpPr/>
          <p:nvPr/>
        </p:nvSpPr>
        <p:spPr>
          <a:xfrm>
            <a:off x="4953000" y="2791908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976014" y="2074414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28214" y="4140651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8252114" y="4157101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9699914" y="3089694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 bwMode="auto">
          <a:xfrm flipH="1">
            <a:off x="7813964" y="3613177"/>
            <a:ext cx="521844" cy="52747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cxnSp>
        <p:nvCxnSpPr>
          <p:cNvPr id="25" name="Straight Arrow Connector 24"/>
          <p:cNvCxnSpPr>
            <a:endCxn id="22" idx="0"/>
          </p:cNvCxnSpPr>
          <p:nvPr/>
        </p:nvCxnSpPr>
        <p:spPr bwMode="auto">
          <a:xfrm>
            <a:off x="8537864" y="3696871"/>
            <a:ext cx="0" cy="46023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0" idx="5"/>
            <a:endCxn id="23" idx="0"/>
          </p:cNvCxnSpPr>
          <p:nvPr/>
        </p:nvCxnSpPr>
        <p:spPr bwMode="auto">
          <a:xfrm>
            <a:off x="9463820" y="2562220"/>
            <a:ext cx="521844" cy="52747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>
          <a:xfrm>
            <a:off x="8252114" y="3089694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 bwMode="auto">
          <a:xfrm flipH="1">
            <a:off x="8537864" y="2562220"/>
            <a:ext cx="521844" cy="52747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098301" y="2735447"/>
            <a:ext cx="132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fca</a:t>
            </a:r>
            <a:r>
              <a:rPr lang="en-US" sz="2400" dirty="0" smtClean="0"/>
              <a:t>(</a:t>
            </a:r>
            <a:r>
              <a:rPr lang="en-US" sz="2400" dirty="0" err="1" smtClean="0"/>
              <a:t>p,x,y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GRASShopper</a:t>
            </a:r>
            <a:r>
              <a:rPr lang="en-US" dirty="0"/>
              <a:t>: experimental results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857"/>
                <a:gridCol w="1632857"/>
                <a:gridCol w="1219200"/>
                <a:gridCol w="1371600"/>
                <a:gridCol w="1317172"/>
                <a:gridCol w="1295400"/>
                <a:gridCol w="12845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L 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L</a:t>
                      </a:r>
                      <a:r>
                        <a:rPr lang="en-US" baseline="0" dirty="0" smtClean="0"/>
                        <a:t> ghost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#VCs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in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as binary tree</a:t>
                      </a:r>
                    </a:p>
                    <a:p>
                      <a:r>
                        <a:rPr lang="en-US" baseline="0" dirty="0" smtClean="0"/>
                        <a:t>Functional correctness</a:t>
                      </a:r>
                    </a:p>
                    <a:p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Destroy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Extract_max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Rotate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l,r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as sorted list</a:t>
                      </a:r>
                    </a:p>
                    <a:p>
                      <a:r>
                        <a:rPr lang="en-US" baseline="0" dirty="0" smtClean="0"/>
                        <a:t>Functional correctness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GRASShopper</a:t>
            </a:r>
            <a:r>
              <a:rPr lang="en-US" dirty="0"/>
              <a:t>: experimental results 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857"/>
                <a:gridCol w="1632857"/>
                <a:gridCol w="1219200"/>
                <a:gridCol w="1371600"/>
                <a:gridCol w="1317172"/>
                <a:gridCol w="1295400"/>
                <a:gridCol w="12845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L 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L</a:t>
                      </a:r>
                      <a:r>
                        <a:rPr lang="en-US" baseline="0" dirty="0" smtClean="0"/>
                        <a:t> ghost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#VCs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in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aseline="0" dirty="0" smtClean="0"/>
                        <a:t>Union-find (tree view)</a:t>
                      </a:r>
                    </a:p>
                    <a:p>
                      <a:r>
                        <a:rPr lang="en-US" baseline="0" dirty="0" smtClean="0"/>
                        <a:t>Functional correctness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aseline="0" dirty="0" smtClean="0"/>
                        <a:t>Union-find (list view)</a:t>
                      </a:r>
                    </a:p>
                    <a:p>
                      <a:r>
                        <a:rPr lang="en-US" baseline="0" dirty="0" smtClean="0"/>
                        <a:t>Path compression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aseline="0" dirty="0" smtClean="0"/>
                        <a:t>Skew heap</a:t>
                      </a:r>
                    </a:p>
                    <a:p>
                      <a:r>
                        <a:rPr lang="en-US" baseline="0" dirty="0" smtClean="0"/>
                        <a:t>Shape, heap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Extract_max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78286"/>
            <a:ext cx="39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some more examples using loops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Axiomatization</a:t>
            </a:r>
            <a:r>
              <a:rPr lang="en-US" dirty="0" smtClean="0"/>
              <a:t> of GRIT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𝑛𝑢𝑙𝑙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𝑛𝑢𝑙𝑙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en-US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Axioms for </a:t>
            </a:r>
            <a:r>
              <a:rPr lang="en-US" dirty="0" smtClean="0"/>
              <a:t>B(</a:t>
            </a:r>
            <a:r>
              <a:rPr lang="en-US" dirty="0" err="1" smtClean="0"/>
              <a:t>etween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f x.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B(f</a:t>
                </a:r>
                <a:r>
                  <a:rPr lang="en-US" dirty="0">
                    <a:solidFill>
                      <a:srgbClr val="C00000"/>
                    </a:solidFill>
                  </a:rPr>
                  <a:t>, x, x, x)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f x.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B(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f,x</a:t>
                </a:r>
                <a:r>
                  <a:rPr lang="en-US" dirty="0">
                    <a:solidFill>
                      <a:srgbClr val="0000FF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x.f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x.f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)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f x y.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B(f</a:t>
                </a:r>
                <a:r>
                  <a:rPr lang="en-US" dirty="0">
                    <a:solidFill>
                      <a:srgbClr val="0000FF"/>
                    </a:solidFill>
                  </a:rPr>
                  <a:t>, x, y, y)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x = 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B(f</a:t>
                </a:r>
                <a:r>
                  <a:rPr lang="en-US" dirty="0">
                    <a:solidFill>
                      <a:srgbClr val="0000FF"/>
                    </a:solidFill>
                  </a:rPr>
                  <a:t>, x, 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x.f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, </a:t>
                </a:r>
                <a:r>
                  <a:rPr lang="en-US" dirty="0">
                    <a:solidFill>
                      <a:srgbClr val="0000FF"/>
                    </a:solidFill>
                  </a:rPr>
                  <a:t>y)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f x y. 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x.f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= 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</a:rPr>
                  <a:t>Btwn</a:t>
                </a:r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:r>
                  <a:rPr lang="en-US" dirty="0" err="1">
                    <a:solidFill>
                      <a:srgbClr val="0000FF"/>
                    </a:solidFill>
                  </a:rPr>
                  <a:t>f,x,y,y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x </a:t>
                </a:r>
                <a:r>
                  <a:rPr lang="en-US" dirty="0">
                    <a:solidFill>
                      <a:srgbClr val="0000FF"/>
                    </a:solidFill>
                  </a:rPr>
                  <a:t>= 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f x y.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B(f</a:t>
                </a:r>
                <a:r>
                  <a:rPr lang="en-US" dirty="0">
                    <a:solidFill>
                      <a:srgbClr val="C00000"/>
                    </a:solidFill>
                  </a:rPr>
                  <a:t>, x, y, x)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x = 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f x y z.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B(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f,x,y,y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B(f,y,z,z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B(f,x,y,z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B(f,x,z,y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f x y z.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B(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f,x,y,z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B(f,x,y,y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B(f,y,z,z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f x y z.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B(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f,x,y,y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B(f,y,z,z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B(f,x,z,z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f x y z u.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B(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f,x,y,z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B(f,y,u,z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B(f,x,u,z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B(f,x,y,u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f x y z u.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B(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f,x,y,z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B(f,x,u,y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B(f,x,u,z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B(f,y,u,z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Reachability and Inverted </a:t>
            </a:r>
            <a:r>
              <a:rPr lang="en-US" dirty="0" smtClean="0"/>
              <a:t>Trees (GRIT)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Graph reachability, stratified sets, and Tree predicates.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𝑻𝒓𝒆𝒆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: footprint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: root of the tree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: left, right, parent fields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reaches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by following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-path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Semantics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𝑇𝑟𝑒𝑒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axiomatization</a:t>
                </a:r>
                <a:r>
                  <a:rPr lang="en-US" dirty="0" smtClean="0"/>
                  <a:t> in terms of R,B. based on [</a:t>
                </a:r>
                <a:r>
                  <a:rPr lang="en-US" dirty="0" err="1"/>
                  <a:t>Wies</a:t>
                </a:r>
                <a:r>
                  <a:rPr lang="en-US" dirty="0"/>
                  <a:t> et al. 11</a:t>
                </a:r>
                <a:r>
                  <a:rPr lang="en-US" dirty="0" smtClean="0"/>
                  <a:t>].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8800" y="1905001"/>
          <a:ext cx="8458200" cy="279417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8100"/>
                <a:gridCol w="3233169"/>
                <a:gridCol w="4156931"/>
              </a:tblGrid>
              <a:tr h="56428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Frontend / Specification</a:t>
                      </a:r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Backend</a:t>
                      </a:r>
                      <a:r>
                        <a:rPr lang="en-US" sz="2400" baseline="0" dirty="0" smtClean="0"/>
                        <a:t> / Solver</a:t>
                      </a:r>
                      <a:endParaRPr lang="en-US" sz="2400" dirty="0"/>
                    </a:p>
                  </a:txBody>
                  <a:tcPr marL="68580" marR="68580"/>
                </a:tc>
              </a:tr>
              <a:tr h="102870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SL</a:t>
                      </a:r>
                      <a:endParaRPr lang="en-US" sz="32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+ succinct</a:t>
                      </a:r>
                    </a:p>
                    <a:p>
                      <a:pPr algn="l"/>
                      <a:r>
                        <a:rPr lang="en-US" sz="2200" dirty="0" smtClean="0"/>
                        <a:t>+ intuitive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- </a:t>
                      </a:r>
                      <a:r>
                        <a:rPr lang="en-US" sz="2200" baseline="0" dirty="0" smtClean="0"/>
                        <a:t>tailor-made solvers</a:t>
                      </a:r>
                    </a:p>
                    <a:p>
                      <a:pPr algn="l"/>
                      <a:r>
                        <a:rPr lang="en-US" sz="2200" baseline="0" dirty="0" smtClean="0"/>
                        <a:t>- difficult to extend </a:t>
                      </a:r>
                    </a:p>
                    <a:p>
                      <a:pPr algn="l"/>
                      <a:r>
                        <a:rPr lang="en-US" sz="2200" baseline="0" dirty="0" smtClean="0"/>
                        <a:t>+ local reasoning (frame inference)</a:t>
                      </a:r>
                      <a:endParaRPr lang="en-US" sz="2200" dirty="0"/>
                    </a:p>
                  </a:txBody>
                  <a:tcPr marL="68580" marR="68580" anchor="ctr"/>
                </a:tc>
              </a:tr>
              <a:tr h="113260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FOL</a:t>
                      </a:r>
                      <a:endParaRPr lang="en-US" sz="32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 dirty="0" smtClean="0"/>
                        <a:t>+ flexible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- </a:t>
                      </a:r>
                      <a:r>
                        <a:rPr lang="en-US" sz="2200" baseline="0" dirty="0" smtClean="0"/>
                        <a:t>complex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+ standardized solver</a:t>
                      </a:r>
                      <a:r>
                        <a:rPr lang="en-US" sz="2200" baseline="0" dirty="0" smtClean="0"/>
                        <a:t>s (SMT-LIB)</a:t>
                      </a:r>
                    </a:p>
                    <a:p>
                      <a:r>
                        <a:rPr lang="en-US" sz="2200" baseline="0" dirty="0" smtClean="0"/>
                        <a:t>+ extensible (e.g. Nelson-</a:t>
                      </a:r>
                      <a:r>
                        <a:rPr lang="en-US" sz="2200" baseline="0" dirty="0" err="1" smtClean="0"/>
                        <a:t>Oppen</a:t>
                      </a:r>
                      <a:r>
                        <a:rPr lang="en-US" sz="2200" baseline="0" dirty="0" smtClean="0"/>
                        <a:t>)</a:t>
                      </a:r>
                      <a:endParaRPr lang="en-US" sz="2200" dirty="0"/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2667000" y="2702102"/>
            <a:ext cx="7848600" cy="1825654"/>
          </a:xfrm>
          <a:custGeom>
            <a:avLst/>
            <a:gdLst>
              <a:gd name="connsiteX0" fmla="*/ 8359304 w 9110581"/>
              <a:gd name="connsiteY0" fmla="*/ 1358298 h 2156751"/>
              <a:gd name="connsiteX1" fmla="*/ 6173665 w 9110581"/>
              <a:gd name="connsiteY1" fmla="*/ 1079518 h 2156751"/>
              <a:gd name="connsiteX2" fmla="*/ 720719 w 9110581"/>
              <a:gd name="connsiteY2" fmla="*/ 9001 h 2156751"/>
              <a:gd name="connsiteX3" fmla="*/ 910290 w 9110581"/>
              <a:gd name="connsiteY3" fmla="*/ 1748591 h 2156751"/>
              <a:gd name="connsiteX4" fmla="*/ 8504270 w 9110581"/>
              <a:gd name="connsiteY4" fmla="*/ 2138883 h 2156751"/>
              <a:gd name="connsiteX5" fmla="*/ 8359304 w 9110581"/>
              <a:gd name="connsiteY5" fmla="*/ 1358298 h 2156751"/>
              <a:gd name="connsiteX0" fmla="*/ 8378497 w 9128951"/>
              <a:gd name="connsiteY0" fmla="*/ 1364044 h 2228401"/>
              <a:gd name="connsiteX1" fmla="*/ 6192858 w 9128951"/>
              <a:gd name="connsiteY1" fmla="*/ 1085264 h 2228401"/>
              <a:gd name="connsiteX2" fmla="*/ 739912 w 9128951"/>
              <a:gd name="connsiteY2" fmla="*/ 14747 h 2228401"/>
              <a:gd name="connsiteX3" fmla="*/ 896029 w 9128951"/>
              <a:gd name="connsiteY3" fmla="*/ 1966210 h 2228401"/>
              <a:gd name="connsiteX4" fmla="*/ 8523463 w 9128951"/>
              <a:gd name="connsiteY4" fmla="*/ 2144629 h 2228401"/>
              <a:gd name="connsiteX5" fmla="*/ 8378497 w 9128951"/>
              <a:gd name="connsiteY5" fmla="*/ 1364044 h 2228401"/>
              <a:gd name="connsiteX0" fmla="*/ 8378497 w 9128951"/>
              <a:gd name="connsiteY0" fmla="*/ 1364044 h 2166315"/>
              <a:gd name="connsiteX1" fmla="*/ 6192858 w 9128951"/>
              <a:gd name="connsiteY1" fmla="*/ 1085264 h 2166315"/>
              <a:gd name="connsiteX2" fmla="*/ 739912 w 9128951"/>
              <a:gd name="connsiteY2" fmla="*/ 14747 h 2166315"/>
              <a:gd name="connsiteX3" fmla="*/ 896029 w 9128951"/>
              <a:gd name="connsiteY3" fmla="*/ 1966210 h 2166315"/>
              <a:gd name="connsiteX4" fmla="*/ 8523463 w 9128951"/>
              <a:gd name="connsiteY4" fmla="*/ 2144629 h 2166315"/>
              <a:gd name="connsiteX5" fmla="*/ 8378497 w 9128951"/>
              <a:gd name="connsiteY5" fmla="*/ 1364044 h 2166315"/>
              <a:gd name="connsiteX0" fmla="*/ 8396874 w 9147328"/>
              <a:gd name="connsiteY0" fmla="*/ 1364044 h 2166315"/>
              <a:gd name="connsiteX1" fmla="*/ 6211235 w 9147328"/>
              <a:gd name="connsiteY1" fmla="*/ 1085264 h 2166315"/>
              <a:gd name="connsiteX2" fmla="*/ 758289 w 9147328"/>
              <a:gd name="connsiteY2" fmla="*/ 14747 h 2166315"/>
              <a:gd name="connsiteX3" fmla="*/ 914406 w 9147328"/>
              <a:gd name="connsiteY3" fmla="*/ 1966210 h 2166315"/>
              <a:gd name="connsiteX4" fmla="*/ 8541840 w 9147328"/>
              <a:gd name="connsiteY4" fmla="*/ 2144629 h 2166315"/>
              <a:gd name="connsiteX5" fmla="*/ 8396874 w 9147328"/>
              <a:gd name="connsiteY5" fmla="*/ 1364044 h 2166315"/>
              <a:gd name="connsiteX0" fmla="*/ 8333335 w 9075566"/>
              <a:gd name="connsiteY0" fmla="*/ 1360583 h 2152141"/>
              <a:gd name="connsiteX1" fmla="*/ 6147696 w 9075566"/>
              <a:gd name="connsiteY1" fmla="*/ 1081803 h 2152141"/>
              <a:gd name="connsiteX2" fmla="*/ 694750 w 9075566"/>
              <a:gd name="connsiteY2" fmla="*/ 11286 h 2152141"/>
              <a:gd name="connsiteX3" fmla="*/ 962379 w 9075566"/>
              <a:gd name="connsiteY3" fmla="*/ 1840086 h 2152141"/>
              <a:gd name="connsiteX4" fmla="*/ 8478301 w 9075566"/>
              <a:gd name="connsiteY4" fmla="*/ 2141168 h 2152141"/>
              <a:gd name="connsiteX5" fmla="*/ 8333335 w 9075566"/>
              <a:gd name="connsiteY5" fmla="*/ 1360583 h 2152141"/>
              <a:gd name="connsiteX0" fmla="*/ 8570223 w 9341240"/>
              <a:gd name="connsiteY0" fmla="*/ 1359702 h 2149286"/>
              <a:gd name="connsiteX1" fmla="*/ 6384584 w 9341240"/>
              <a:gd name="connsiteY1" fmla="*/ 1080922 h 2149286"/>
              <a:gd name="connsiteX2" fmla="*/ 931638 w 9341240"/>
              <a:gd name="connsiteY2" fmla="*/ 10405 h 2149286"/>
              <a:gd name="connsiteX3" fmla="*/ 808975 w 9341240"/>
              <a:gd name="connsiteY3" fmla="*/ 1805751 h 2149286"/>
              <a:gd name="connsiteX4" fmla="*/ 8715189 w 9341240"/>
              <a:gd name="connsiteY4" fmla="*/ 2140287 h 2149286"/>
              <a:gd name="connsiteX5" fmla="*/ 8570223 w 9341240"/>
              <a:gd name="connsiteY5" fmla="*/ 1359702 h 2149286"/>
              <a:gd name="connsiteX0" fmla="*/ 8559914 w 9330931"/>
              <a:gd name="connsiteY0" fmla="*/ 1359702 h 2157504"/>
              <a:gd name="connsiteX1" fmla="*/ 6374275 w 9330931"/>
              <a:gd name="connsiteY1" fmla="*/ 1080922 h 2157504"/>
              <a:gd name="connsiteX2" fmla="*/ 921329 w 9330931"/>
              <a:gd name="connsiteY2" fmla="*/ 10405 h 2157504"/>
              <a:gd name="connsiteX3" fmla="*/ 798666 w 9330931"/>
              <a:gd name="connsiteY3" fmla="*/ 1805751 h 2157504"/>
              <a:gd name="connsiteX4" fmla="*/ 8704880 w 9330931"/>
              <a:gd name="connsiteY4" fmla="*/ 2140287 h 2157504"/>
              <a:gd name="connsiteX5" fmla="*/ 8559914 w 9330931"/>
              <a:gd name="connsiteY5" fmla="*/ 1359702 h 2157504"/>
              <a:gd name="connsiteX0" fmla="*/ 8268127 w 9039144"/>
              <a:gd name="connsiteY0" fmla="*/ 1359702 h 2166705"/>
              <a:gd name="connsiteX1" fmla="*/ 6082488 w 9039144"/>
              <a:gd name="connsiteY1" fmla="*/ 1080922 h 2166705"/>
              <a:gd name="connsiteX2" fmla="*/ 629542 w 9039144"/>
              <a:gd name="connsiteY2" fmla="*/ 10405 h 2166705"/>
              <a:gd name="connsiteX3" fmla="*/ 506879 w 9039144"/>
              <a:gd name="connsiteY3" fmla="*/ 1805751 h 2166705"/>
              <a:gd name="connsiteX4" fmla="*/ 8413093 w 9039144"/>
              <a:gd name="connsiteY4" fmla="*/ 2140287 h 2166705"/>
              <a:gd name="connsiteX5" fmla="*/ 8268127 w 9039144"/>
              <a:gd name="connsiteY5" fmla="*/ 1359702 h 2166705"/>
              <a:gd name="connsiteX0" fmla="*/ 8337477 w 9117544"/>
              <a:gd name="connsiteY0" fmla="*/ 1359992 h 2169347"/>
              <a:gd name="connsiteX1" fmla="*/ 6151838 w 9117544"/>
              <a:gd name="connsiteY1" fmla="*/ 1081212 h 2169347"/>
              <a:gd name="connsiteX2" fmla="*/ 698892 w 9117544"/>
              <a:gd name="connsiteY2" fmla="*/ 10695 h 2169347"/>
              <a:gd name="connsiteX3" fmla="*/ 453566 w 9117544"/>
              <a:gd name="connsiteY3" fmla="*/ 1817192 h 2169347"/>
              <a:gd name="connsiteX4" fmla="*/ 8482443 w 9117544"/>
              <a:gd name="connsiteY4" fmla="*/ 2140577 h 2169347"/>
              <a:gd name="connsiteX5" fmla="*/ 8337477 w 9117544"/>
              <a:gd name="connsiteY5" fmla="*/ 1359992 h 2169347"/>
              <a:gd name="connsiteX0" fmla="*/ 8677549 w 9457616"/>
              <a:gd name="connsiteY0" fmla="*/ 1205378 h 2013916"/>
              <a:gd name="connsiteX1" fmla="*/ 6491910 w 9457616"/>
              <a:gd name="connsiteY1" fmla="*/ 926598 h 2013916"/>
              <a:gd name="connsiteX2" fmla="*/ 938603 w 9457616"/>
              <a:gd name="connsiteY2" fmla="*/ 12198 h 2013916"/>
              <a:gd name="connsiteX3" fmla="*/ 793638 w 9457616"/>
              <a:gd name="connsiteY3" fmla="*/ 1662578 h 2013916"/>
              <a:gd name="connsiteX4" fmla="*/ 8822515 w 9457616"/>
              <a:gd name="connsiteY4" fmla="*/ 1985963 h 2013916"/>
              <a:gd name="connsiteX5" fmla="*/ 8677549 w 9457616"/>
              <a:gd name="connsiteY5" fmla="*/ 1205378 h 2013916"/>
              <a:gd name="connsiteX0" fmla="*/ 8548297 w 9328364"/>
              <a:gd name="connsiteY0" fmla="*/ 1272370 h 2080908"/>
              <a:gd name="connsiteX1" fmla="*/ 6362658 w 9328364"/>
              <a:gd name="connsiteY1" fmla="*/ 993590 h 2080908"/>
              <a:gd name="connsiteX2" fmla="*/ 809351 w 9328364"/>
              <a:gd name="connsiteY2" fmla="*/ 79190 h 2080908"/>
              <a:gd name="connsiteX3" fmla="*/ 664386 w 9328364"/>
              <a:gd name="connsiteY3" fmla="*/ 1729570 h 2080908"/>
              <a:gd name="connsiteX4" fmla="*/ 8693263 w 9328364"/>
              <a:gd name="connsiteY4" fmla="*/ 2052955 h 2080908"/>
              <a:gd name="connsiteX5" fmla="*/ 8548297 w 9328364"/>
              <a:gd name="connsiteY5" fmla="*/ 1272370 h 2080908"/>
              <a:gd name="connsiteX0" fmla="*/ 8666320 w 9446387"/>
              <a:gd name="connsiteY0" fmla="*/ 1198283 h 2005204"/>
              <a:gd name="connsiteX1" fmla="*/ 6480681 w 9446387"/>
              <a:gd name="connsiteY1" fmla="*/ 919503 h 2005204"/>
              <a:gd name="connsiteX2" fmla="*/ 648594 w 9446387"/>
              <a:gd name="connsiteY2" fmla="*/ 83161 h 2005204"/>
              <a:gd name="connsiteX3" fmla="*/ 782409 w 9446387"/>
              <a:gd name="connsiteY3" fmla="*/ 1655483 h 2005204"/>
              <a:gd name="connsiteX4" fmla="*/ 8811286 w 9446387"/>
              <a:gd name="connsiteY4" fmla="*/ 1978868 h 2005204"/>
              <a:gd name="connsiteX5" fmla="*/ 8666320 w 9446387"/>
              <a:gd name="connsiteY5" fmla="*/ 1198283 h 2005204"/>
              <a:gd name="connsiteX0" fmla="*/ 8320557 w 9100624"/>
              <a:gd name="connsiteY0" fmla="*/ 1198283 h 2024879"/>
              <a:gd name="connsiteX1" fmla="*/ 6134918 w 9100624"/>
              <a:gd name="connsiteY1" fmla="*/ 919503 h 2024879"/>
              <a:gd name="connsiteX2" fmla="*/ 302831 w 9100624"/>
              <a:gd name="connsiteY2" fmla="*/ 83161 h 2024879"/>
              <a:gd name="connsiteX3" fmla="*/ 436646 w 9100624"/>
              <a:gd name="connsiteY3" fmla="*/ 1655483 h 2024879"/>
              <a:gd name="connsiteX4" fmla="*/ 8465523 w 9100624"/>
              <a:gd name="connsiteY4" fmla="*/ 1978868 h 2024879"/>
              <a:gd name="connsiteX5" fmla="*/ 8320557 w 9100624"/>
              <a:gd name="connsiteY5" fmla="*/ 1198283 h 2024879"/>
              <a:gd name="connsiteX0" fmla="*/ 8508997 w 9288241"/>
              <a:gd name="connsiteY0" fmla="*/ 1126210 h 1933997"/>
              <a:gd name="connsiteX1" fmla="*/ 6323358 w 9288241"/>
              <a:gd name="connsiteY1" fmla="*/ 847430 h 1933997"/>
              <a:gd name="connsiteX2" fmla="*/ 491271 w 9288241"/>
              <a:gd name="connsiteY2" fmla="*/ 11088 h 1933997"/>
              <a:gd name="connsiteX3" fmla="*/ 636237 w 9288241"/>
              <a:gd name="connsiteY3" fmla="*/ 1516502 h 1933997"/>
              <a:gd name="connsiteX4" fmla="*/ 8653963 w 9288241"/>
              <a:gd name="connsiteY4" fmla="*/ 1906795 h 1933997"/>
              <a:gd name="connsiteX5" fmla="*/ 8508997 w 9288241"/>
              <a:gd name="connsiteY5" fmla="*/ 1126210 h 1933997"/>
              <a:gd name="connsiteX0" fmla="*/ 8301340 w 9080584"/>
              <a:gd name="connsiteY0" fmla="*/ 1137535 h 1945322"/>
              <a:gd name="connsiteX1" fmla="*/ 6115701 w 9080584"/>
              <a:gd name="connsiteY1" fmla="*/ 858755 h 1945322"/>
              <a:gd name="connsiteX2" fmla="*/ 283614 w 9080584"/>
              <a:gd name="connsiteY2" fmla="*/ 22413 h 1945322"/>
              <a:gd name="connsiteX3" fmla="*/ 428580 w 9080584"/>
              <a:gd name="connsiteY3" fmla="*/ 1527827 h 1945322"/>
              <a:gd name="connsiteX4" fmla="*/ 8446306 w 9080584"/>
              <a:gd name="connsiteY4" fmla="*/ 1918120 h 1945322"/>
              <a:gd name="connsiteX5" fmla="*/ 8301340 w 9080584"/>
              <a:gd name="connsiteY5" fmla="*/ 1137535 h 1945322"/>
              <a:gd name="connsiteX0" fmla="*/ 8296622 w 9075866"/>
              <a:gd name="connsiteY0" fmla="*/ 1151299 h 1959086"/>
              <a:gd name="connsiteX1" fmla="*/ 6110983 w 9075866"/>
              <a:gd name="connsiteY1" fmla="*/ 872519 h 1959086"/>
              <a:gd name="connsiteX2" fmla="*/ 278896 w 9075866"/>
              <a:gd name="connsiteY2" fmla="*/ 36177 h 1959086"/>
              <a:gd name="connsiteX3" fmla="*/ 423862 w 9075866"/>
              <a:gd name="connsiteY3" fmla="*/ 1541591 h 1959086"/>
              <a:gd name="connsiteX4" fmla="*/ 8441588 w 9075866"/>
              <a:gd name="connsiteY4" fmla="*/ 1931884 h 1959086"/>
              <a:gd name="connsiteX5" fmla="*/ 8296622 w 9075866"/>
              <a:gd name="connsiteY5" fmla="*/ 1151299 h 1959086"/>
              <a:gd name="connsiteX0" fmla="*/ 8430437 w 9127097"/>
              <a:gd name="connsiteY0" fmla="*/ 770162 h 1984229"/>
              <a:gd name="connsiteX1" fmla="*/ 6110983 w 9127097"/>
              <a:gd name="connsiteY1" fmla="*/ 870523 h 1984229"/>
              <a:gd name="connsiteX2" fmla="*/ 278896 w 9127097"/>
              <a:gd name="connsiteY2" fmla="*/ 34181 h 1984229"/>
              <a:gd name="connsiteX3" fmla="*/ 423862 w 9127097"/>
              <a:gd name="connsiteY3" fmla="*/ 1539595 h 1984229"/>
              <a:gd name="connsiteX4" fmla="*/ 8441588 w 9127097"/>
              <a:gd name="connsiteY4" fmla="*/ 1929888 h 1984229"/>
              <a:gd name="connsiteX5" fmla="*/ 8430437 w 9127097"/>
              <a:gd name="connsiteY5" fmla="*/ 770162 h 1984229"/>
              <a:gd name="connsiteX0" fmla="*/ 8513199 w 9296241"/>
              <a:gd name="connsiteY0" fmla="*/ 773336 h 1987403"/>
              <a:gd name="connsiteX1" fmla="*/ 4409550 w 9296241"/>
              <a:gd name="connsiteY1" fmla="*/ 483405 h 1987403"/>
              <a:gd name="connsiteX2" fmla="*/ 361658 w 9296241"/>
              <a:gd name="connsiteY2" fmla="*/ 37355 h 1987403"/>
              <a:gd name="connsiteX3" fmla="*/ 506624 w 9296241"/>
              <a:gd name="connsiteY3" fmla="*/ 1542769 h 1987403"/>
              <a:gd name="connsiteX4" fmla="*/ 8524350 w 9296241"/>
              <a:gd name="connsiteY4" fmla="*/ 1933062 h 1987403"/>
              <a:gd name="connsiteX5" fmla="*/ 8513199 w 9296241"/>
              <a:gd name="connsiteY5" fmla="*/ 773336 h 1987403"/>
              <a:gd name="connsiteX0" fmla="*/ 8301325 w 9205723"/>
              <a:gd name="connsiteY0" fmla="*/ 615823 h 1997323"/>
              <a:gd name="connsiteX1" fmla="*/ 4409550 w 9205723"/>
              <a:gd name="connsiteY1" fmla="*/ 482009 h 1997323"/>
              <a:gd name="connsiteX2" fmla="*/ 361658 w 9205723"/>
              <a:gd name="connsiteY2" fmla="*/ 35959 h 1997323"/>
              <a:gd name="connsiteX3" fmla="*/ 506624 w 9205723"/>
              <a:gd name="connsiteY3" fmla="*/ 1541373 h 1997323"/>
              <a:gd name="connsiteX4" fmla="*/ 8524350 w 9205723"/>
              <a:gd name="connsiteY4" fmla="*/ 1931666 h 1997323"/>
              <a:gd name="connsiteX5" fmla="*/ 8301325 w 9205723"/>
              <a:gd name="connsiteY5" fmla="*/ 615823 h 1997323"/>
              <a:gd name="connsiteX0" fmla="*/ 8301325 w 9026363"/>
              <a:gd name="connsiteY0" fmla="*/ 615823 h 2164501"/>
              <a:gd name="connsiteX1" fmla="*/ 4409550 w 9026363"/>
              <a:gd name="connsiteY1" fmla="*/ 482009 h 2164501"/>
              <a:gd name="connsiteX2" fmla="*/ 361658 w 9026363"/>
              <a:gd name="connsiteY2" fmla="*/ 35959 h 2164501"/>
              <a:gd name="connsiteX3" fmla="*/ 506624 w 9026363"/>
              <a:gd name="connsiteY3" fmla="*/ 1541373 h 2164501"/>
              <a:gd name="connsiteX4" fmla="*/ 8524350 w 9026363"/>
              <a:gd name="connsiteY4" fmla="*/ 1931666 h 2164501"/>
              <a:gd name="connsiteX5" fmla="*/ 8301325 w 9026363"/>
              <a:gd name="connsiteY5" fmla="*/ 615823 h 2164501"/>
              <a:gd name="connsiteX0" fmla="*/ 8639145 w 9467542"/>
              <a:gd name="connsiteY0" fmla="*/ 615823 h 2007671"/>
              <a:gd name="connsiteX1" fmla="*/ 4747370 w 9467542"/>
              <a:gd name="connsiteY1" fmla="*/ 482009 h 2007671"/>
              <a:gd name="connsiteX2" fmla="*/ 699478 w 9467542"/>
              <a:gd name="connsiteY2" fmla="*/ 35959 h 2007671"/>
              <a:gd name="connsiteX3" fmla="*/ 844444 w 9467542"/>
              <a:gd name="connsiteY3" fmla="*/ 1541373 h 2007671"/>
              <a:gd name="connsiteX4" fmla="*/ 9007135 w 9467542"/>
              <a:gd name="connsiteY4" fmla="*/ 1764398 h 2007671"/>
              <a:gd name="connsiteX5" fmla="*/ 8639145 w 9467542"/>
              <a:gd name="connsiteY5" fmla="*/ 615823 h 2007671"/>
              <a:gd name="connsiteX0" fmla="*/ 8639145 w 9243499"/>
              <a:gd name="connsiteY0" fmla="*/ 615823 h 1888734"/>
              <a:gd name="connsiteX1" fmla="*/ 4747370 w 9243499"/>
              <a:gd name="connsiteY1" fmla="*/ 482009 h 1888734"/>
              <a:gd name="connsiteX2" fmla="*/ 699478 w 9243499"/>
              <a:gd name="connsiteY2" fmla="*/ 35959 h 1888734"/>
              <a:gd name="connsiteX3" fmla="*/ 844444 w 9243499"/>
              <a:gd name="connsiteY3" fmla="*/ 1541373 h 1888734"/>
              <a:gd name="connsiteX4" fmla="*/ 9007135 w 9243499"/>
              <a:gd name="connsiteY4" fmla="*/ 1764398 h 1888734"/>
              <a:gd name="connsiteX5" fmla="*/ 8639145 w 9243499"/>
              <a:gd name="connsiteY5" fmla="*/ 615823 h 1888734"/>
              <a:gd name="connsiteX0" fmla="*/ 8632303 w 9170308"/>
              <a:gd name="connsiteY0" fmla="*/ 615823 h 2027243"/>
              <a:gd name="connsiteX1" fmla="*/ 4740528 w 9170308"/>
              <a:gd name="connsiteY1" fmla="*/ 482009 h 2027243"/>
              <a:gd name="connsiteX2" fmla="*/ 692636 w 9170308"/>
              <a:gd name="connsiteY2" fmla="*/ 35959 h 2027243"/>
              <a:gd name="connsiteX3" fmla="*/ 837602 w 9170308"/>
              <a:gd name="connsiteY3" fmla="*/ 1541373 h 2027243"/>
              <a:gd name="connsiteX4" fmla="*/ 8899932 w 9170308"/>
              <a:gd name="connsiteY4" fmla="*/ 1931666 h 2027243"/>
              <a:gd name="connsiteX5" fmla="*/ 8632303 w 9170308"/>
              <a:gd name="connsiteY5" fmla="*/ 615823 h 2027243"/>
              <a:gd name="connsiteX0" fmla="*/ 8370325 w 8908330"/>
              <a:gd name="connsiteY0" fmla="*/ 615823 h 2036632"/>
              <a:gd name="connsiteX1" fmla="*/ 4478550 w 8908330"/>
              <a:gd name="connsiteY1" fmla="*/ 482009 h 2036632"/>
              <a:gd name="connsiteX2" fmla="*/ 430658 w 8908330"/>
              <a:gd name="connsiteY2" fmla="*/ 35959 h 2036632"/>
              <a:gd name="connsiteX3" fmla="*/ 575624 w 8908330"/>
              <a:gd name="connsiteY3" fmla="*/ 1541373 h 2036632"/>
              <a:gd name="connsiteX4" fmla="*/ 4500853 w 8908330"/>
              <a:gd name="connsiteY4" fmla="*/ 1909363 h 2036632"/>
              <a:gd name="connsiteX5" fmla="*/ 8637954 w 8908330"/>
              <a:gd name="connsiteY5" fmla="*/ 1931666 h 2036632"/>
              <a:gd name="connsiteX6" fmla="*/ 8370325 w 8908330"/>
              <a:gd name="connsiteY6" fmla="*/ 615823 h 2036632"/>
              <a:gd name="connsiteX0" fmla="*/ 8371571 w 9021929"/>
              <a:gd name="connsiteY0" fmla="*/ 615823 h 2000506"/>
              <a:gd name="connsiteX1" fmla="*/ 4479796 w 9021929"/>
              <a:gd name="connsiteY1" fmla="*/ 482009 h 2000506"/>
              <a:gd name="connsiteX2" fmla="*/ 431904 w 9021929"/>
              <a:gd name="connsiteY2" fmla="*/ 35959 h 2000506"/>
              <a:gd name="connsiteX3" fmla="*/ 576870 w 9021929"/>
              <a:gd name="connsiteY3" fmla="*/ 1541373 h 2000506"/>
              <a:gd name="connsiteX4" fmla="*/ 4524401 w 9021929"/>
              <a:gd name="connsiteY4" fmla="*/ 1786699 h 2000506"/>
              <a:gd name="connsiteX5" fmla="*/ 8639200 w 9021929"/>
              <a:gd name="connsiteY5" fmla="*/ 1931666 h 2000506"/>
              <a:gd name="connsiteX6" fmla="*/ 8371571 w 9021929"/>
              <a:gd name="connsiteY6" fmla="*/ 615823 h 2000506"/>
              <a:gd name="connsiteX0" fmla="*/ 8318814 w 9040352"/>
              <a:gd name="connsiteY0" fmla="*/ 615823 h 1993201"/>
              <a:gd name="connsiteX1" fmla="*/ 4427039 w 9040352"/>
              <a:gd name="connsiteY1" fmla="*/ 482009 h 1993201"/>
              <a:gd name="connsiteX2" fmla="*/ 379147 w 9040352"/>
              <a:gd name="connsiteY2" fmla="*/ 35959 h 1993201"/>
              <a:gd name="connsiteX3" fmla="*/ 524113 w 9040352"/>
              <a:gd name="connsiteY3" fmla="*/ 1541373 h 1993201"/>
              <a:gd name="connsiteX4" fmla="*/ 3479186 w 9040352"/>
              <a:gd name="connsiteY4" fmla="*/ 1753246 h 1993201"/>
              <a:gd name="connsiteX5" fmla="*/ 8586443 w 9040352"/>
              <a:gd name="connsiteY5" fmla="*/ 1931666 h 1993201"/>
              <a:gd name="connsiteX6" fmla="*/ 8318814 w 9040352"/>
              <a:gd name="connsiteY6" fmla="*/ 615823 h 1993201"/>
              <a:gd name="connsiteX0" fmla="*/ 8318814 w 9040352"/>
              <a:gd name="connsiteY0" fmla="*/ 615823 h 1993201"/>
              <a:gd name="connsiteX1" fmla="*/ 4427039 w 9040352"/>
              <a:gd name="connsiteY1" fmla="*/ 482009 h 1993201"/>
              <a:gd name="connsiteX2" fmla="*/ 379147 w 9040352"/>
              <a:gd name="connsiteY2" fmla="*/ 35959 h 1993201"/>
              <a:gd name="connsiteX3" fmla="*/ 524113 w 9040352"/>
              <a:gd name="connsiteY3" fmla="*/ 1541373 h 1993201"/>
              <a:gd name="connsiteX4" fmla="*/ 3479186 w 9040352"/>
              <a:gd name="connsiteY4" fmla="*/ 1753246 h 1993201"/>
              <a:gd name="connsiteX5" fmla="*/ 8586443 w 9040352"/>
              <a:gd name="connsiteY5" fmla="*/ 1931666 h 1993201"/>
              <a:gd name="connsiteX6" fmla="*/ 8318814 w 9040352"/>
              <a:gd name="connsiteY6" fmla="*/ 615823 h 1993201"/>
              <a:gd name="connsiteX0" fmla="*/ 8318814 w 9040352"/>
              <a:gd name="connsiteY0" fmla="*/ 615823 h 1993201"/>
              <a:gd name="connsiteX1" fmla="*/ 4427039 w 9040352"/>
              <a:gd name="connsiteY1" fmla="*/ 482009 h 1993201"/>
              <a:gd name="connsiteX2" fmla="*/ 379147 w 9040352"/>
              <a:gd name="connsiteY2" fmla="*/ 35959 h 1993201"/>
              <a:gd name="connsiteX3" fmla="*/ 524113 w 9040352"/>
              <a:gd name="connsiteY3" fmla="*/ 1541373 h 1993201"/>
              <a:gd name="connsiteX4" fmla="*/ 3479186 w 9040352"/>
              <a:gd name="connsiteY4" fmla="*/ 1753246 h 1993201"/>
              <a:gd name="connsiteX5" fmla="*/ 8586443 w 9040352"/>
              <a:gd name="connsiteY5" fmla="*/ 1931666 h 1993201"/>
              <a:gd name="connsiteX6" fmla="*/ 8318814 w 9040352"/>
              <a:gd name="connsiteY6" fmla="*/ 615823 h 1993201"/>
              <a:gd name="connsiteX0" fmla="*/ 8318814 w 9040352"/>
              <a:gd name="connsiteY0" fmla="*/ 615823 h 1993201"/>
              <a:gd name="connsiteX1" fmla="*/ 4427039 w 9040352"/>
              <a:gd name="connsiteY1" fmla="*/ 482009 h 1993201"/>
              <a:gd name="connsiteX2" fmla="*/ 379147 w 9040352"/>
              <a:gd name="connsiteY2" fmla="*/ 35959 h 1993201"/>
              <a:gd name="connsiteX3" fmla="*/ 524113 w 9040352"/>
              <a:gd name="connsiteY3" fmla="*/ 1541373 h 1993201"/>
              <a:gd name="connsiteX4" fmla="*/ 3479186 w 9040352"/>
              <a:gd name="connsiteY4" fmla="*/ 1753246 h 1993201"/>
              <a:gd name="connsiteX5" fmla="*/ 8586443 w 9040352"/>
              <a:gd name="connsiteY5" fmla="*/ 1931666 h 1993201"/>
              <a:gd name="connsiteX6" fmla="*/ 8318814 w 9040352"/>
              <a:gd name="connsiteY6" fmla="*/ 615823 h 1993201"/>
              <a:gd name="connsiteX0" fmla="*/ 8318814 w 9040352"/>
              <a:gd name="connsiteY0" fmla="*/ 615823 h 2023777"/>
              <a:gd name="connsiteX1" fmla="*/ 4427039 w 9040352"/>
              <a:gd name="connsiteY1" fmla="*/ 482009 h 2023777"/>
              <a:gd name="connsiteX2" fmla="*/ 379147 w 9040352"/>
              <a:gd name="connsiteY2" fmla="*/ 35959 h 2023777"/>
              <a:gd name="connsiteX3" fmla="*/ 524113 w 9040352"/>
              <a:gd name="connsiteY3" fmla="*/ 1541373 h 2023777"/>
              <a:gd name="connsiteX4" fmla="*/ 3479186 w 9040352"/>
              <a:gd name="connsiteY4" fmla="*/ 1753246 h 2023777"/>
              <a:gd name="connsiteX5" fmla="*/ 8586443 w 9040352"/>
              <a:gd name="connsiteY5" fmla="*/ 1931666 h 2023777"/>
              <a:gd name="connsiteX6" fmla="*/ 8318814 w 9040352"/>
              <a:gd name="connsiteY6" fmla="*/ 615823 h 2023777"/>
              <a:gd name="connsiteX0" fmla="*/ 8405958 w 9127496"/>
              <a:gd name="connsiteY0" fmla="*/ 611240 h 1990517"/>
              <a:gd name="connsiteX1" fmla="*/ 4514183 w 9127496"/>
              <a:gd name="connsiteY1" fmla="*/ 477426 h 1990517"/>
              <a:gd name="connsiteX2" fmla="*/ 466291 w 9127496"/>
              <a:gd name="connsiteY2" fmla="*/ 31376 h 1990517"/>
              <a:gd name="connsiteX3" fmla="*/ 432837 w 9127496"/>
              <a:gd name="connsiteY3" fmla="*/ 1447581 h 1990517"/>
              <a:gd name="connsiteX4" fmla="*/ 3566330 w 9127496"/>
              <a:gd name="connsiteY4" fmla="*/ 1748663 h 1990517"/>
              <a:gd name="connsiteX5" fmla="*/ 8673587 w 9127496"/>
              <a:gd name="connsiteY5" fmla="*/ 1927083 h 1990517"/>
              <a:gd name="connsiteX6" fmla="*/ 8405958 w 9127496"/>
              <a:gd name="connsiteY6" fmla="*/ 611240 h 1990517"/>
              <a:gd name="connsiteX0" fmla="*/ 8405958 w 9127496"/>
              <a:gd name="connsiteY0" fmla="*/ 611240 h 1975901"/>
              <a:gd name="connsiteX1" fmla="*/ 4514183 w 9127496"/>
              <a:gd name="connsiteY1" fmla="*/ 477426 h 1975901"/>
              <a:gd name="connsiteX2" fmla="*/ 466291 w 9127496"/>
              <a:gd name="connsiteY2" fmla="*/ 31376 h 1975901"/>
              <a:gd name="connsiteX3" fmla="*/ 432837 w 9127496"/>
              <a:gd name="connsiteY3" fmla="*/ 1447581 h 1975901"/>
              <a:gd name="connsiteX4" fmla="*/ 3566330 w 9127496"/>
              <a:gd name="connsiteY4" fmla="*/ 1670604 h 1975901"/>
              <a:gd name="connsiteX5" fmla="*/ 8673587 w 9127496"/>
              <a:gd name="connsiteY5" fmla="*/ 1927083 h 1975901"/>
              <a:gd name="connsiteX6" fmla="*/ 8405958 w 9127496"/>
              <a:gd name="connsiteY6" fmla="*/ 611240 h 1975901"/>
              <a:gd name="connsiteX0" fmla="*/ 8405958 w 8889085"/>
              <a:gd name="connsiteY0" fmla="*/ 611240 h 2069031"/>
              <a:gd name="connsiteX1" fmla="*/ 4514183 w 8889085"/>
              <a:gd name="connsiteY1" fmla="*/ 477426 h 2069031"/>
              <a:gd name="connsiteX2" fmla="*/ 466291 w 8889085"/>
              <a:gd name="connsiteY2" fmla="*/ 31376 h 2069031"/>
              <a:gd name="connsiteX3" fmla="*/ 432837 w 8889085"/>
              <a:gd name="connsiteY3" fmla="*/ 1447581 h 2069031"/>
              <a:gd name="connsiteX4" fmla="*/ 3566330 w 8889085"/>
              <a:gd name="connsiteY4" fmla="*/ 1670604 h 2069031"/>
              <a:gd name="connsiteX5" fmla="*/ 8294445 w 8889085"/>
              <a:gd name="connsiteY5" fmla="*/ 2027444 h 2069031"/>
              <a:gd name="connsiteX6" fmla="*/ 8405958 w 8889085"/>
              <a:gd name="connsiteY6" fmla="*/ 611240 h 2069031"/>
              <a:gd name="connsiteX0" fmla="*/ 7926456 w 8663950"/>
              <a:gd name="connsiteY0" fmla="*/ 521344 h 2073540"/>
              <a:gd name="connsiteX1" fmla="*/ 4514183 w 8663950"/>
              <a:gd name="connsiteY1" fmla="*/ 476739 h 2073540"/>
              <a:gd name="connsiteX2" fmla="*/ 466291 w 8663950"/>
              <a:gd name="connsiteY2" fmla="*/ 30689 h 2073540"/>
              <a:gd name="connsiteX3" fmla="*/ 432837 w 8663950"/>
              <a:gd name="connsiteY3" fmla="*/ 1446894 h 2073540"/>
              <a:gd name="connsiteX4" fmla="*/ 3566330 w 8663950"/>
              <a:gd name="connsiteY4" fmla="*/ 1669917 h 2073540"/>
              <a:gd name="connsiteX5" fmla="*/ 8294445 w 8663950"/>
              <a:gd name="connsiteY5" fmla="*/ 2026757 h 2073540"/>
              <a:gd name="connsiteX6" fmla="*/ 7926456 w 8663950"/>
              <a:gd name="connsiteY6" fmla="*/ 521344 h 2073540"/>
              <a:gd name="connsiteX0" fmla="*/ 7875670 w 8648395"/>
              <a:gd name="connsiteY0" fmla="*/ 525974 h 2078170"/>
              <a:gd name="connsiteX1" fmla="*/ 3660509 w 8648395"/>
              <a:gd name="connsiteY1" fmla="*/ 436764 h 2078170"/>
              <a:gd name="connsiteX2" fmla="*/ 415505 w 8648395"/>
              <a:gd name="connsiteY2" fmla="*/ 35319 h 2078170"/>
              <a:gd name="connsiteX3" fmla="*/ 382051 w 8648395"/>
              <a:gd name="connsiteY3" fmla="*/ 1451524 h 2078170"/>
              <a:gd name="connsiteX4" fmla="*/ 3515544 w 8648395"/>
              <a:gd name="connsiteY4" fmla="*/ 1674547 h 2078170"/>
              <a:gd name="connsiteX5" fmla="*/ 8243659 w 8648395"/>
              <a:gd name="connsiteY5" fmla="*/ 2031387 h 2078170"/>
              <a:gd name="connsiteX6" fmla="*/ 7875670 w 8648395"/>
              <a:gd name="connsiteY6" fmla="*/ 525974 h 2078170"/>
              <a:gd name="connsiteX0" fmla="*/ 7875670 w 8444026"/>
              <a:gd name="connsiteY0" fmla="*/ 525974 h 2109510"/>
              <a:gd name="connsiteX1" fmla="*/ 3660509 w 8444026"/>
              <a:gd name="connsiteY1" fmla="*/ 436764 h 2109510"/>
              <a:gd name="connsiteX2" fmla="*/ 415505 w 8444026"/>
              <a:gd name="connsiteY2" fmla="*/ 35319 h 2109510"/>
              <a:gd name="connsiteX3" fmla="*/ 382051 w 8444026"/>
              <a:gd name="connsiteY3" fmla="*/ 1451524 h 2109510"/>
              <a:gd name="connsiteX4" fmla="*/ 3515544 w 8444026"/>
              <a:gd name="connsiteY4" fmla="*/ 1674547 h 2109510"/>
              <a:gd name="connsiteX5" fmla="*/ 7931425 w 8444026"/>
              <a:gd name="connsiteY5" fmla="*/ 2064840 h 2109510"/>
              <a:gd name="connsiteX6" fmla="*/ 7875670 w 8444026"/>
              <a:gd name="connsiteY6" fmla="*/ 525974 h 2109510"/>
              <a:gd name="connsiteX0" fmla="*/ 7874962 w 8444044"/>
              <a:gd name="connsiteY0" fmla="*/ 525974 h 2130463"/>
              <a:gd name="connsiteX1" fmla="*/ 3659801 w 8444044"/>
              <a:gd name="connsiteY1" fmla="*/ 436764 h 2130463"/>
              <a:gd name="connsiteX2" fmla="*/ 414797 w 8444044"/>
              <a:gd name="connsiteY2" fmla="*/ 35319 h 2130463"/>
              <a:gd name="connsiteX3" fmla="*/ 381343 w 8444044"/>
              <a:gd name="connsiteY3" fmla="*/ 1451524 h 2130463"/>
              <a:gd name="connsiteX4" fmla="*/ 3503685 w 8444044"/>
              <a:gd name="connsiteY4" fmla="*/ 1808362 h 2130463"/>
              <a:gd name="connsiteX5" fmla="*/ 7930717 w 8444044"/>
              <a:gd name="connsiteY5" fmla="*/ 2064840 h 2130463"/>
              <a:gd name="connsiteX6" fmla="*/ 7874962 w 8444044"/>
              <a:gd name="connsiteY6" fmla="*/ 525974 h 2130463"/>
              <a:gd name="connsiteX0" fmla="*/ 7874962 w 8444044"/>
              <a:gd name="connsiteY0" fmla="*/ 525974 h 2156736"/>
              <a:gd name="connsiteX1" fmla="*/ 3659801 w 8444044"/>
              <a:gd name="connsiteY1" fmla="*/ 436764 h 2156736"/>
              <a:gd name="connsiteX2" fmla="*/ 414797 w 8444044"/>
              <a:gd name="connsiteY2" fmla="*/ 35319 h 2156736"/>
              <a:gd name="connsiteX3" fmla="*/ 381343 w 8444044"/>
              <a:gd name="connsiteY3" fmla="*/ 1451524 h 2156736"/>
              <a:gd name="connsiteX4" fmla="*/ 3503685 w 8444044"/>
              <a:gd name="connsiteY4" fmla="*/ 1808362 h 2156736"/>
              <a:gd name="connsiteX5" fmla="*/ 7930717 w 8444044"/>
              <a:gd name="connsiteY5" fmla="*/ 2064840 h 2156736"/>
              <a:gd name="connsiteX6" fmla="*/ 7874962 w 8444044"/>
              <a:gd name="connsiteY6" fmla="*/ 525974 h 2156736"/>
              <a:gd name="connsiteX0" fmla="*/ 7875669 w 8444025"/>
              <a:gd name="connsiteY0" fmla="*/ 525974 h 2136712"/>
              <a:gd name="connsiteX1" fmla="*/ 3660508 w 8444025"/>
              <a:gd name="connsiteY1" fmla="*/ 436764 h 2136712"/>
              <a:gd name="connsiteX2" fmla="*/ 415504 w 8444025"/>
              <a:gd name="connsiteY2" fmla="*/ 35319 h 2136712"/>
              <a:gd name="connsiteX3" fmla="*/ 382050 w 8444025"/>
              <a:gd name="connsiteY3" fmla="*/ 1451524 h 2136712"/>
              <a:gd name="connsiteX4" fmla="*/ 3515543 w 8444025"/>
              <a:gd name="connsiteY4" fmla="*/ 1730303 h 2136712"/>
              <a:gd name="connsiteX5" fmla="*/ 7931424 w 8444025"/>
              <a:gd name="connsiteY5" fmla="*/ 2064840 h 2136712"/>
              <a:gd name="connsiteX6" fmla="*/ 7875669 w 8444025"/>
              <a:gd name="connsiteY6" fmla="*/ 525974 h 2136712"/>
              <a:gd name="connsiteX0" fmla="*/ 7838564 w 8406920"/>
              <a:gd name="connsiteY0" fmla="*/ 529573 h 2119965"/>
              <a:gd name="connsiteX1" fmla="*/ 3623403 w 8406920"/>
              <a:gd name="connsiteY1" fmla="*/ 440363 h 2119965"/>
              <a:gd name="connsiteX2" fmla="*/ 378399 w 8406920"/>
              <a:gd name="connsiteY2" fmla="*/ 38918 h 2119965"/>
              <a:gd name="connsiteX3" fmla="*/ 411852 w 8406920"/>
              <a:gd name="connsiteY3" fmla="*/ 1522031 h 2119965"/>
              <a:gd name="connsiteX4" fmla="*/ 3478438 w 8406920"/>
              <a:gd name="connsiteY4" fmla="*/ 1733902 h 2119965"/>
              <a:gd name="connsiteX5" fmla="*/ 7894319 w 8406920"/>
              <a:gd name="connsiteY5" fmla="*/ 2068439 h 2119965"/>
              <a:gd name="connsiteX6" fmla="*/ 7838564 w 8406920"/>
              <a:gd name="connsiteY6" fmla="*/ 529573 h 2119965"/>
              <a:gd name="connsiteX0" fmla="*/ 7863341 w 8431697"/>
              <a:gd name="connsiteY0" fmla="*/ 529573 h 2119965"/>
              <a:gd name="connsiteX1" fmla="*/ 3648180 w 8431697"/>
              <a:gd name="connsiteY1" fmla="*/ 440363 h 2119965"/>
              <a:gd name="connsiteX2" fmla="*/ 403176 w 8431697"/>
              <a:gd name="connsiteY2" fmla="*/ 38918 h 2119965"/>
              <a:gd name="connsiteX3" fmla="*/ 436629 w 8431697"/>
              <a:gd name="connsiteY3" fmla="*/ 1522031 h 2119965"/>
              <a:gd name="connsiteX4" fmla="*/ 3503215 w 8431697"/>
              <a:gd name="connsiteY4" fmla="*/ 1733902 h 2119965"/>
              <a:gd name="connsiteX5" fmla="*/ 7919096 w 8431697"/>
              <a:gd name="connsiteY5" fmla="*/ 2068439 h 2119965"/>
              <a:gd name="connsiteX6" fmla="*/ 7863341 w 8431697"/>
              <a:gd name="connsiteY6" fmla="*/ 529573 h 2119965"/>
              <a:gd name="connsiteX0" fmla="*/ 7748643 w 8316999"/>
              <a:gd name="connsiteY0" fmla="*/ 533870 h 2123234"/>
              <a:gd name="connsiteX1" fmla="*/ 3533482 w 8316999"/>
              <a:gd name="connsiteY1" fmla="*/ 444660 h 2123234"/>
              <a:gd name="connsiteX2" fmla="*/ 288478 w 8316999"/>
              <a:gd name="connsiteY2" fmla="*/ 43215 h 2123234"/>
              <a:gd name="connsiteX3" fmla="*/ 556107 w 8316999"/>
              <a:gd name="connsiteY3" fmla="*/ 1604387 h 2123234"/>
              <a:gd name="connsiteX4" fmla="*/ 3388517 w 8316999"/>
              <a:gd name="connsiteY4" fmla="*/ 1738199 h 2123234"/>
              <a:gd name="connsiteX5" fmla="*/ 7804398 w 8316999"/>
              <a:gd name="connsiteY5" fmla="*/ 2072736 h 2123234"/>
              <a:gd name="connsiteX6" fmla="*/ 7748643 w 8316999"/>
              <a:gd name="connsiteY6" fmla="*/ 533870 h 2123234"/>
              <a:gd name="connsiteX0" fmla="*/ 7749767 w 8318123"/>
              <a:gd name="connsiteY0" fmla="*/ 533870 h 2123234"/>
              <a:gd name="connsiteX1" fmla="*/ 3534606 w 8318123"/>
              <a:gd name="connsiteY1" fmla="*/ 444660 h 2123234"/>
              <a:gd name="connsiteX2" fmla="*/ 289602 w 8318123"/>
              <a:gd name="connsiteY2" fmla="*/ 43215 h 2123234"/>
              <a:gd name="connsiteX3" fmla="*/ 557231 w 8318123"/>
              <a:gd name="connsiteY3" fmla="*/ 1604387 h 2123234"/>
              <a:gd name="connsiteX4" fmla="*/ 3389641 w 8318123"/>
              <a:gd name="connsiteY4" fmla="*/ 1738199 h 2123234"/>
              <a:gd name="connsiteX5" fmla="*/ 7805522 w 8318123"/>
              <a:gd name="connsiteY5" fmla="*/ 2072736 h 2123234"/>
              <a:gd name="connsiteX6" fmla="*/ 7749767 w 8318123"/>
              <a:gd name="connsiteY6" fmla="*/ 533870 h 2123234"/>
              <a:gd name="connsiteX0" fmla="*/ 7800611 w 8368967"/>
              <a:gd name="connsiteY0" fmla="*/ 533251 h 2122759"/>
              <a:gd name="connsiteX1" fmla="*/ 3585450 w 8368967"/>
              <a:gd name="connsiteY1" fmla="*/ 444041 h 2122759"/>
              <a:gd name="connsiteX2" fmla="*/ 340446 w 8368967"/>
              <a:gd name="connsiteY2" fmla="*/ 42596 h 2122759"/>
              <a:gd name="connsiteX3" fmla="*/ 496563 w 8368967"/>
              <a:gd name="connsiteY3" fmla="*/ 1592617 h 2122759"/>
              <a:gd name="connsiteX4" fmla="*/ 3440485 w 8368967"/>
              <a:gd name="connsiteY4" fmla="*/ 1737580 h 2122759"/>
              <a:gd name="connsiteX5" fmla="*/ 7856366 w 8368967"/>
              <a:gd name="connsiteY5" fmla="*/ 2072117 h 2122759"/>
              <a:gd name="connsiteX6" fmla="*/ 7800611 w 8368967"/>
              <a:gd name="connsiteY6" fmla="*/ 533251 h 2122759"/>
              <a:gd name="connsiteX0" fmla="*/ 7763856 w 8349741"/>
              <a:gd name="connsiteY0" fmla="*/ 533251 h 2113981"/>
              <a:gd name="connsiteX1" fmla="*/ 3548695 w 8349741"/>
              <a:gd name="connsiteY1" fmla="*/ 444041 h 2113981"/>
              <a:gd name="connsiteX2" fmla="*/ 303691 w 8349741"/>
              <a:gd name="connsiteY2" fmla="*/ 42596 h 2113981"/>
              <a:gd name="connsiteX3" fmla="*/ 459808 w 8349741"/>
              <a:gd name="connsiteY3" fmla="*/ 1592617 h 2113981"/>
              <a:gd name="connsiteX4" fmla="*/ 3136101 w 8349741"/>
              <a:gd name="connsiteY4" fmla="*/ 1670673 h 2113981"/>
              <a:gd name="connsiteX5" fmla="*/ 7819611 w 8349741"/>
              <a:gd name="connsiteY5" fmla="*/ 2072117 h 2113981"/>
              <a:gd name="connsiteX6" fmla="*/ 7763856 w 8349741"/>
              <a:gd name="connsiteY6" fmla="*/ 533251 h 2113981"/>
              <a:gd name="connsiteX0" fmla="*/ 7763856 w 8349741"/>
              <a:gd name="connsiteY0" fmla="*/ 533251 h 2129143"/>
              <a:gd name="connsiteX1" fmla="*/ 3548695 w 8349741"/>
              <a:gd name="connsiteY1" fmla="*/ 444041 h 2129143"/>
              <a:gd name="connsiteX2" fmla="*/ 303691 w 8349741"/>
              <a:gd name="connsiteY2" fmla="*/ 42596 h 2129143"/>
              <a:gd name="connsiteX3" fmla="*/ 459808 w 8349741"/>
              <a:gd name="connsiteY3" fmla="*/ 1592617 h 2129143"/>
              <a:gd name="connsiteX4" fmla="*/ 3136101 w 8349741"/>
              <a:gd name="connsiteY4" fmla="*/ 1670673 h 2129143"/>
              <a:gd name="connsiteX5" fmla="*/ 7819611 w 8349741"/>
              <a:gd name="connsiteY5" fmla="*/ 2072117 h 2129143"/>
              <a:gd name="connsiteX6" fmla="*/ 7763856 w 8349741"/>
              <a:gd name="connsiteY6" fmla="*/ 533251 h 2129143"/>
              <a:gd name="connsiteX0" fmla="*/ 7771775 w 8347410"/>
              <a:gd name="connsiteY0" fmla="*/ 533251 h 2144950"/>
              <a:gd name="connsiteX1" fmla="*/ 3556614 w 8347410"/>
              <a:gd name="connsiteY1" fmla="*/ 444041 h 2144950"/>
              <a:gd name="connsiteX2" fmla="*/ 311610 w 8347410"/>
              <a:gd name="connsiteY2" fmla="*/ 42596 h 2144950"/>
              <a:gd name="connsiteX3" fmla="*/ 467727 w 8347410"/>
              <a:gd name="connsiteY3" fmla="*/ 1592617 h 2144950"/>
              <a:gd name="connsiteX4" fmla="*/ 3300137 w 8347410"/>
              <a:gd name="connsiteY4" fmla="*/ 1748732 h 2144950"/>
              <a:gd name="connsiteX5" fmla="*/ 7827530 w 8347410"/>
              <a:gd name="connsiteY5" fmla="*/ 2072117 h 2144950"/>
              <a:gd name="connsiteX6" fmla="*/ 7771775 w 8347410"/>
              <a:gd name="connsiteY6" fmla="*/ 533251 h 2144950"/>
              <a:gd name="connsiteX0" fmla="*/ 7843848 w 8419483"/>
              <a:gd name="connsiteY0" fmla="*/ 523622 h 2117282"/>
              <a:gd name="connsiteX1" fmla="*/ 3628687 w 8419483"/>
              <a:gd name="connsiteY1" fmla="*/ 434412 h 2117282"/>
              <a:gd name="connsiteX2" fmla="*/ 383683 w 8419483"/>
              <a:gd name="connsiteY2" fmla="*/ 32967 h 2117282"/>
              <a:gd name="connsiteX3" fmla="*/ 394834 w 8419483"/>
              <a:gd name="connsiteY3" fmla="*/ 1404569 h 2117282"/>
              <a:gd name="connsiteX4" fmla="*/ 3372210 w 8419483"/>
              <a:gd name="connsiteY4" fmla="*/ 1739103 h 2117282"/>
              <a:gd name="connsiteX5" fmla="*/ 7899603 w 8419483"/>
              <a:gd name="connsiteY5" fmla="*/ 2062488 h 2117282"/>
              <a:gd name="connsiteX6" fmla="*/ 7843848 w 8419483"/>
              <a:gd name="connsiteY6" fmla="*/ 523622 h 2117282"/>
              <a:gd name="connsiteX0" fmla="*/ 7843848 w 8419483"/>
              <a:gd name="connsiteY0" fmla="*/ 523622 h 2128938"/>
              <a:gd name="connsiteX1" fmla="*/ 3628687 w 8419483"/>
              <a:gd name="connsiteY1" fmla="*/ 434412 h 2128938"/>
              <a:gd name="connsiteX2" fmla="*/ 383683 w 8419483"/>
              <a:gd name="connsiteY2" fmla="*/ 32967 h 2128938"/>
              <a:gd name="connsiteX3" fmla="*/ 394834 w 8419483"/>
              <a:gd name="connsiteY3" fmla="*/ 1404569 h 2128938"/>
              <a:gd name="connsiteX4" fmla="*/ 3372210 w 8419483"/>
              <a:gd name="connsiteY4" fmla="*/ 1739103 h 2128938"/>
              <a:gd name="connsiteX5" fmla="*/ 7899603 w 8419483"/>
              <a:gd name="connsiteY5" fmla="*/ 2062488 h 2128938"/>
              <a:gd name="connsiteX6" fmla="*/ 7843848 w 8419483"/>
              <a:gd name="connsiteY6" fmla="*/ 523622 h 2128938"/>
              <a:gd name="connsiteX0" fmla="*/ 7843848 w 8426160"/>
              <a:gd name="connsiteY0" fmla="*/ 523622 h 1948826"/>
              <a:gd name="connsiteX1" fmla="*/ 3628687 w 8426160"/>
              <a:gd name="connsiteY1" fmla="*/ 434412 h 1948826"/>
              <a:gd name="connsiteX2" fmla="*/ 383683 w 8426160"/>
              <a:gd name="connsiteY2" fmla="*/ 32967 h 1948826"/>
              <a:gd name="connsiteX3" fmla="*/ 394834 w 8426160"/>
              <a:gd name="connsiteY3" fmla="*/ 1404569 h 1948826"/>
              <a:gd name="connsiteX4" fmla="*/ 3372210 w 8426160"/>
              <a:gd name="connsiteY4" fmla="*/ 1739103 h 1948826"/>
              <a:gd name="connsiteX5" fmla="*/ 7910754 w 8426160"/>
              <a:gd name="connsiteY5" fmla="*/ 1872918 h 1948826"/>
              <a:gd name="connsiteX6" fmla="*/ 7843848 w 8426160"/>
              <a:gd name="connsiteY6" fmla="*/ 523622 h 1948826"/>
              <a:gd name="connsiteX0" fmla="*/ 7831812 w 8427389"/>
              <a:gd name="connsiteY0" fmla="*/ 523622 h 1918452"/>
              <a:gd name="connsiteX1" fmla="*/ 3616651 w 8427389"/>
              <a:gd name="connsiteY1" fmla="*/ 434412 h 1918452"/>
              <a:gd name="connsiteX2" fmla="*/ 371647 w 8427389"/>
              <a:gd name="connsiteY2" fmla="*/ 32967 h 1918452"/>
              <a:gd name="connsiteX3" fmla="*/ 382798 w 8427389"/>
              <a:gd name="connsiteY3" fmla="*/ 1404569 h 1918452"/>
              <a:gd name="connsiteX4" fmla="*/ 3159452 w 8427389"/>
              <a:gd name="connsiteY4" fmla="*/ 1582986 h 1918452"/>
              <a:gd name="connsiteX5" fmla="*/ 7898718 w 8427389"/>
              <a:gd name="connsiteY5" fmla="*/ 1872918 h 1918452"/>
              <a:gd name="connsiteX6" fmla="*/ 7831812 w 8427389"/>
              <a:gd name="connsiteY6" fmla="*/ 523622 h 1918452"/>
              <a:gd name="connsiteX0" fmla="*/ 7831812 w 8427389"/>
              <a:gd name="connsiteY0" fmla="*/ 523622 h 1936604"/>
              <a:gd name="connsiteX1" fmla="*/ 3616651 w 8427389"/>
              <a:gd name="connsiteY1" fmla="*/ 434412 h 1936604"/>
              <a:gd name="connsiteX2" fmla="*/ 371647 w 8427389"/>
              <a:gd name="connsiteY2" fmla="*/ 32967 h 1936604"/>
              <a:gd name="connsiteX3" fmla="*/ 382798 w 8427389"/>
              <a:gd name="connsiteY3" fmla="*/ 1404569 h 1936604"/>
              <a:gd name="connsiteX4" fmla="*/ 3159452 w 8427389"/>
              <a:gd name="connsiteY4" fmla="*/ 1582986 h 1936604"/>
              <a:gd name="connsiteX5" fmla="*/ 7898718 w 8427389"/>
              <a:gd name="connsiteY5" fmla="*/ 1872918 h 1936604"/>
              <a:gd name="connsiteX6" fmla="*/ 7831812 w 8427389"/>
              <a:gd name="connsiteY6" fmla="*/ 523622 h 1936604"/>
              <a:gd name="connsiteX0" fmla="*/ 7827854 w 8427875"/>
              <a:gd name="connsiteY0" fmla="*/ 523622 h 1953893"/>
              <a:gd name="connsiteX1" fmla="*/ 3612693 w 8427875"/>
              <a:gd name="connsiteY1" fmla="*/ 434412 h 1953893"/>
              <a:gd name="connsiteX2" fmla="*/ 367689 w 8427875"/>
              <a:gd name="connsiteY2" fmla="*/ 32967 h 1953893"/>
              <a:gd name="connsiteX3" fmla="*/ 378840 w 8427875"/>
              <a:gd name="connsiteY3" fmla="*/ 1404569 h 1953893"/>
              <a:gd name="connsiteX4" fmla="*/ 3088587 w 8427875"/>
              <a:gd name="connsiteY4" fmla="*/ 1649894 h 1953893"/>
              <a:gd name="connsiteX5" fmla="*/ 7894760 w 8427875"/>
              <a:gd name="connsiteY5" fmla="*/ 1872918 h 1953893"/>
              <a:gd name="connsiteX6" fmla="*/ 7827854 w 8427875"/>
              <a:gd name="connsiteY6" fmla="*/ 523622 h 1953893"/>
              <a:gd name="connsiteX0" fmla="*/ 7883754 w 8483775"/>
              <a:gd name="connsiteY0" fmla="*/ 524206 h 1929912"/>
              <a:gd name="connsiteX1" fmla="*/ 3668593 w 8483775"/>
              <a:gd name="connsiteY1" fmla="*/ 434996 h 1929912"/>
              <a:gd name="connsiteX2" fmla="*/ 423589 w 8483775"/>
              <a:gd name="connsiteY2" fmla="*/ 33551 h 1929912"/>
              <a:gd name="connsiteX3" fmla="*/ 334379 w 8483775"/>
              <a:gd name="connsiteY3" fmla="*/ 1416304 h 1929912"/>
              <a:gd name="connsiteX4" fmla="*/ 3144487 w 8483775"/>
              <a:gd name="connsiteY4" fmla="*/ 1650478 h 1929912"/>
              <a:gd name="connsiteX5" fmla="*/ 7950660 w 8483775"/>
              <a:gd name="connsiteY5" fmla="*/ 1873502 h 1929912"/>
              <a:gd name="connsiteX6" fmla="*/ 7883754 w 8483775"/>
              <a:gd name="connsiteY6" fmla="*/ 524206 h 1929912"/>
              <a:gd name="connsiteX0" fmla="*/ 7883754 w 8483775"/>
              <a:gd name="connsiteY0" fmla="*/ 524206 h 1929912"/>
              <a:gd name="connsiteX1" fmla="*/ 3668593 w 8483775"/>
              <a:gd name="connsiteY1" fmla="*/ 434996 h 1929912"/>
              <a:gd name="connsiteX2" fmla="*/ 423589 w 8483775"/>
              <a:gd name="connsiteY2" fmla="*/ 33551 h 1929912"/>
              <a:gd name="connsiteX3" fmla="*/ 334379 w 8483775"/>
              <a:gd name="connsiteY3" fmla="*/ 1416304 h 1929912"/>
              <a:gd name="connsiteX4" fmla="*/ 3144487 w 8483775"/>
              <a:gd name="connsiteY4" fmla="*/ 1650478 h 1929912"/>
              <a:gd name="connsiteX5" fmla="*/ 7950660 w 8483775"/>
              <a:gd name="connsiteY5" fmla="*/ 1873502 h 1929912"/>
              <a:gd name="connsiteX6" fmla="*/ 7883754 w 8483775"/>
              <a:gd name="connsiteY6" fmla="*/ 524206 h 1929912"/>
              <a:gd name="connsiteX0" fmla="*/ 7883754 w 8483775"/>
              <a:gd name="connsiteY0" fmla="*/ 524206 h 1976201"/>
              <a:gd name="connsiteX1" fmla="*/ 3668593 w 8483775"/>
              <a:gd name="connsiteY1" fmla="*/ 434996 h 1976201"/>
              <a:gd name="connsiteX2" fmla="*/ 423589 w 8483775"/>
              <a:gd name="connsiteY2" fmla="*/ 33551 h 1976201"/>
              <a:gd name="connsiteX3" fmla="*/ 334379 w 8483775"/>
              <a:gd name="connsiteY3" fmla="*/ 1416304 h 1976201"/>
              <a:gd name="connsiteX4" fmla="*/ 3144487 w 8483775"/>
              <a:gd name="connsiteY4" fmla="*/ 1650478 h 1976201"/>
              <a:gd name="connsiteX5" fmla="*/ 7950660 w 8483775"/>
              <a:gd name="connsiteY5" fmla="*/ 1873502 h 1976201"/>
              <a:gd name="connsiteX6" fmla="*/ 7883754 w 8483775"/>
              <a:gd name="connsiteY6" fmla="*/ 524206 h 1976201"/>
              <a:gd name="connsiteX0" fmla="*/ 7883754 w 8483775"/>
              <a:gd name="connsiteY0" fmla="*/ 524206 h 1998860"/>
              <a:gd name="connsiteX1" fmla="*/ 3668593 w 8483775"/>
              <a:gd name="connsiteY1" fmla="*/ 434996 h 1998860"/>
              <a:gd name="connsiteX2" fmla="*/ 423589 w 8483775"/>
              <a:gd name="connsiteY2" fmla="*/ 33551 h 1998860"/>
              <a:gd name="connsiteX3" fmla="*/ 334379 w 8483775"/>
              <a:gd name="connsiteY3" fmla="*/ 1416304 h 1998860"/>
              <a:gd name="connsiteX4" fmla="*/ 3144487 w 8483775"/>
              <a:gd name="connsiteY4" fmla="*/ 1706235 h 1998860"/>
              <a:gd name="connsiteX5" fmla="*/ 7950660 w 8483775"/>
              <a:gd name="connsiteY5" fmla="*/ 1873502 h 1998860"/>
              <a:gd name="connsiteX6" fmla="*/ 7883754 w 8483775"/>
              <a:gd name="connsiteY6" fmla="*/ 524206 h 1998860"/>
              <a:gd name="connsiteX0" fmla="*/ 7890354 w 8490375"/>
              <a:gd name="connsiteY0" fmla="*/ 525382 h 1941870"/>
              <a:gd name="connsiteX1" fmla="*/ 3675193 w 8490375"/>
              <a:gd name="connsiteY1" fmla="*/ 436172 h 1941870"/>
              <a:gd name="connsiteX2" fmla="*/ 430189 w 8490375"/>
              <a:gd name="connsiteY2" fmla="*/ 34727 h 1941870"/>
              <a:gd name="connsiteX3" fmla="*/ 329828 w 8490375"/>
              <a:gd name="connsiteY3" fmla="*/ 1439782 h 1941870"/>
              <a:gd name="connsiteX4" fmla="*/ 3151087 w 8490375"/>
              <a:gd name="connsiteY4" fmla="*/ 1707411 h 1941870"/>
              <a:gd name="connsiteX5" fmla="*/ 7957260 w 8490375"/>
              <a:gd name="connsiteY5" fmla="*/ 1874678 h 1941870"/>
              <a:gd name="connsiteX6" fmla="*/ 7890354 w 8490375"/>
              <a:gd name="connsiteY6" fmla="*/ 525382 h 1941870"/>
              <a:gd name="connsiteX0" fmla="*/ 7811559 w 8411580"/>
              <a:gd name="connsiteY0" fmla="*/ 525382 h 1941870"/>
              <a:gd name="connsiteX1" fmla="*/ 3596398 w 8411580"/>
              <a:gd name="connsiteY1" fmla="*/ 436172 h 1941870"/>
              <a:gd name="connsiteX2" fmla="*/ 351394 w 8411580"/>
              <a:gd name="connsiteY2" fmla="*/ 34727 h 1941870"/>
              <a:gd name="connsiteX3" fmla="*/ 251033 w 8411580"/>
              <a:gd name="connsiteY3" fmla="*/ 1439782 h 1941870"/>
              <a:gd name="connsiteX4" fmla="*/ 3072292 w 8411580"/>
              <a:gd name="connsiteY4" fmla="*/ 1707411 h 1941870"/>
              <a:gd name="connsiteX5" fmla="*/ 7878465 w 8411580"/>
              <a:gd name="connsiteY5" fmla="*/ 1874678 h 1941870"/>
              <a:gd name="connsiteX6" fmla="*/ 7811559 w 8411580"/>
              <a:gd name="connsiteY6" fmla="*/ 525382 h 1941870"/>
              <a:gd name="connsiteX0" fmla="*/ 7873684 w 8473705"/>
              <a:gd name="connsiteY0" fmla="*/ 523040 h 1940551"/>
              <a:gd name="connsiteX1" fmla="*/ 3658523 w 8473705"/>
              <a:gd name="connsiteY1" fmla="*/ 433830 h 1940551"/>
              <a:gd name="connsiteX2" fmla="*/ 413519 w 8473705"/>
              <a:gd name="connsiteY2" fmla="*/ 32385 h 1940551"/>
              <a:gd name="connsiteX3" fmla="*/ 201646 w 8473705"/>
              <a:gd name="connsiteY3" fmla="*/ 1392835 h 1940551"/>
              <a:gd name="connsiteX4" fmla="*/ 3134417 w 8473705"/>
              <a:gd name="connsiteY4" fmla="*/ 1705069 h 1940551"/>
              <a:gd name="connsiteX5" fmla="*/ 7940590 w 8473705"/>
              <a:gd name="connsiteY5" fmla="*/ 1872336 h 1940551"/>
              <a:gd name="connsiteX6" fmla="*/ 7873684 w 8473705"/>
              <a:gd name="connsiteY6" fmla="*/ 523040 h 1940551"/>
              <a:gd name="connsiteX0" fmla="*/ 7855264 w 8455285"/>
              <a:gd name="connsiteY0" fmla="*/ 523040 h 1940551"/>
              <a:gd name="connsiteX1" fmla="*/ 3640103 w 8455285"/>
              <a:gd name="connsiteY1" fmla="*/ 433830 h 1940551"/>
              <a:gd name="connsiteX2" fmla="*/ 395099 w 8455285"/>
              <a:gd name="connsiteY2" fmla="*/ 32385 h 1940551"/>
              <a:gd name="connsiteX3" fmla="*/ 183226 w 8455285"/>
              <a:gd name="connsiteY3" fmla="*/ 1392835 h 1940551"/>
              <a:gd name="connsiteX4" fmla="*/ 3115997 w 8455285"/>
              <a:gd name="connsiteY4" fmla="*/ 1705069 h 1940551"/>
              <a:gd name="connsiteX5" fmla="*/ 7922170 w 8455285"/>
              <a:gd name="connsiteY5" fmla="*/ 1872336 h 1940551"/>
              <a:gd name="connsiteX6" fmla="*/ 7855264 w 8455285"/>
              <a:gd name="connsiteY6" fmla="*/ 523040 h 1940551"/>
              <a:gd name="connsiteX0" fmla="*/ 7855264 w 8455285"/>
              <a:gd name="connsiteY0" fmla="*/ 523040 h 1940551"/>
              <a:gd name="connsiteX1" fmla="*/ 3640103 w 8455285"/>
              <a:gd name="connsiteY1" fmla="*/ 433830 h 1940551"/>
              <a:gd name="connsiteX2" fmla="*/ 395099 w 8455285"/>
              <a:gd name="connsiteY2" fmla="*/ 32385 h 1940551"/>
              <a:gd name="connsiteX3" fmla="*/ 183226 w 8455285"/>
              <a:gd name="connsiteY3" fmla="*/ 1392835 h 1940551"/>
              <a:gd name="connsiteX4" fmla="*/ 3115997 w 8455285"/>
              <a:gd name="connsiteY4" fmla="*/ 1705069 h 1940551"/>
              <a:gd name="connsiteX5" fmla="*/ 7922170 w 8455285"/>
              <a:gd name="connsiteY5" fmla="*/ 1872336 h 1940551"/>
              <a:gd name="connsiteX6" fmla="*/ 7855264 w 8455285"/>
              <a:gd name="connsiteY6" fmla="*/ 523040 h 1940551"/>
              <a:gd name="connsiteX0" fmla="*/ 7838323 w 8438344"/>
              <a:gd name="connsiteY0" fmla="*/ 523040 h 1940551"/>
              <a:gd name="connsiteX1" fmla="*/ 3623162 w 8438344"/>
              <a:gd name="connsiteY1" fmla="*/ 433830 h 1940551"/>
              <a:gd name="connsiteX2" fmla="*/ 378158 w 8438344"/>
              <a:gd name="connsiteY2" fmla="*/ 32385 h 1940551"/>
              <a:gd name="connsiteX3" fmla="*/ 166285 w 8438344"/>
              <a:gd name="connsiteY3" fmla="*/ 1392835 h 1940551"/>
              <a:gd name="connsiteX4" fmla="*/ 3099056 w 8438344"/>
              <a:gd name="connsiteY4" fmla="*/ 1705069 h 1940551"/>
              <a:gd name="connsiteX5" fmla="*/ 7905229 w 8438344"/>
              <a:gd name="connsiteY5" fmla="*/ 1872336 h 1940551"/>
              <a:gd name="connsiteX6" fmla="*/ 7838323 w 8438344"/>
              <a:gd name="connsiteY6" fmla="*/ 523040 h 1940551"/>
              <a:gd name="connsiteX0" fmla="*/ 7808354 w 8408375"/>
              <a:gd name="connsiteY0" fmla="*/ 526568 h 1942554"/>
              <a:gd name="connsiteX1" fmla="*/ 3593193 w 8408375"/>
              <a:gd name="connsiteY1" fmla="*/ 437358 h 1942554"/>
              <a:gd name="connsiteX2" fmla="*/ 348189 w 8408375"/>
              <a:gd name="connsiteY2" fmla="*/ 35913 h 1942554"/>
              <a:gd name="connsiteX3" fmla="*/ 192072 w 8408375"/>
              <a:gd name="connsiteY3" fmla="*/ 1463270 h 1942554"/>
              <a:gd name="connsiteX4" fmla="*/ 3069087 w 8408375"/>
              <a:gd name="connsiteY4" fmla="*/ 1708597 h 1942554"/>
              <a:gd name="connsiteX5" fmla="*/ 7875260 w 8408375"/>
              <a:gd name="connsiteY5" fmla="*/ 1875864 h 1942554"/>
              <a:gd name="connsiteX6" fmla="*/ 7808354 w 8408375"/>
              <a:gd name="connsiteY6" fmla="*/ 526568 h 1942554"/>
              <a:gd name="connsiteX0" fmla="*/ 7924486 w 8524507"/>
              <a:gd name="connsiteY0" fmla="*/ 526568 h 1927606"/>
              <a:gd name="connsiteX1" fmla="*/ 3709325 w 8524507"/>
              <a:gd name="connsiteY1" fmla="*/ 437358 h 1927606"/>
              <a:gd name="connsiteX2" fmla="*/ 464321 w 8524507"/>
              <a:gd name="connsiteY2" fmla="*/ 35913 h 1927606"/>
              <a:gd name="connsiteX3" fmla="*/ 308204 w 8524507"/>
              <a:gd name="connsiteY3" fmla="*/ 1463270 h 1927606"/>
              <a:gd name="connsiteX4" fmla="*/ 3185219 w 8524507"/>
              <a:gd name="connsiteY4" fmla="*/ 1630539 h 1927606"/>
              <a:gd name="connsiteX5" fmla="*/ 7991392 w 8524507"/>
              <a:gd name="connsiteY5" fmla="*/ 1875864 h 1927606"/>
              <a:gd name="connsiteX6" fmla="*/ 7924486 w 8524507"/>
              <a:gd name="connsiteY6" fmla="*/ 526568 h 1927606"/>
              <a:gd name="connsiteX0" fmla="*/ 7924486 w 8524507"/>
              <a:gd name="connsiteY0" fmla="*/ 526568 h 2033695"/>
              <a:gd name="connsiteX1" fmla="*/ 3709325 w 8524507"/>
              <a:gd name="connsiteY1" fmla="*/ 437358 h 2033695"/>
              <a:gd name="connsiteX2" fmla="*/ 464321 w 8524507"/>
              <a:gd name="connsiteY2" fmla="*/ 35913 h 2033695"/>
              <a:gd name="connsiteX3" fmla="*/ 308204 w 8524507"/>
              <a:gd name="connsiteY3" fmla="*/ 1463270 h 2033695"/>
              <a:gd name="connsiteX4" fmla="*/ 3185219 w 8524507"/>
              <a:gd name="connsiteY4" fmla="*/ 1630539 h 2033695"/>
              <a:gd name="connsiteX5" fmla="*/ 7991392 w 8524507"/>
              <a:gd name="connsiteY5" fmla="*/ 1875864 h 2033695"/>
              <a:gd name="connsiteX6" fmla="*/ 7924486 w 8524507"/>
              <a:gd name="connsiteY6" fmla="*/ 526568 h 2033695"/>
              <a:gd name="connsiteX0" fmla="*/ 7924486 w 8524507"/>
              <a:gd name="connsiteY0" fmla="*/ 526568 h 2049568"/>
              <a:gd name="connsiteX1" fmla="*/ 3709325 w 8524507"/>
              <a:gd name="connsiteY1" fmla="*/ 437358 h 2049568"/>
              <a:gd name="connsiteX2" fmla="*/ 464321 w 8524507"/>
              <a:gd name="connsiteY2" fmla="*/ 35913 h 2049568"/>
              <a:gd name="connsiteX3" fmla="*/ 308204 w 8524507"/>
              <a:gd name="connsiteY3" fmla="*/ 1463270 h 2049568"/>
              <a:gd name="connsiteX4" fmla="*/ 3185219 w 8524507"/>
              <a:gd name="connsiteY4" fmla="*/ 1630539 h 2049568"/>
              <a:gd name="connsiteX5" fmla="*/ 7991392 w 8524507"/>
              <a:gd name="connsiteY5" fmla="*/ 1875864 h 2049568"/>
              <a:gd name="connsiteX6" fmla="*/ 7924486 w 8524507"/>
              <a:gd name="connsiteY6" fmla="*/ 526568 h 2049568"/>
              <a:gd name="connsiteX0" fmla="*/ 7924486 w 8524507"/>
              <a:gd name="connsiteY0" fmla="*/ 526568 h 1953036"/>
              <a:gd name="connsiteX1" fmla="*/ 3709325 w 8524507"/>
              <a:gd name="connsiteY1" fmla="*/ 437358 h 1953036"/>
              <a:gd name="connsiteX2" fmla="*/ 464321 w 8524507"/>
              <a:gd name="connsiteY2" fmla="*/ 35913 h 1953036"/>
              <a:gd name="connsiteX3" fmla="*/ 308204 w 8524507"/>
              <a:gd name="connsiteY3" fmla="*/ 1463270 h 1953036"/>
              <a:gd name="connsiteX4" fmla="*/ 3185219 w 8524507"/>
              <a:gd name="connsiteY4" fmla="*/ 1630539 h 1953036"/>
              <a:gd name="connsiteX5" fmla="*/ 7991392 w 8524507"/>
              <a:gd name="connsiteY5" fmla="*/ 1875864 h 1953036"/>
              <a:gd name="connsiteX6" fmla="*/ 7924486 w 8524507"/>
              <a:gd name="connsiteY6" fmla="*/ 526568 h 1953036"/>
              <a:gd name="connsiteX0" fmla="*/ 7932843 w 8524724"/>
              <a:gd name="connsiteY0" fmla="*/ 526568 h 1978054"/>
              <a:gd name="connsiteX1" fmla="*/ 3717682 w 8524724"/>
              <a:gd name="connsiteY1" fmla="*/ 437358 h 1978054"/>
              <a:gd name="connsiteX2" fmla="*/ 472678 w 8524724"/>
              <a:gd name="connsiteY2" fmla="*/ 35913 h 1978054"/>
              <a:gd name="connsiteX3" fmla="*/ 316561 w 8524724"/>
              <a:gd name="connsiteY3" fmla="*/ 1463270 h 1978054"/>
              <a:gd name="connsiteX4" fmla="*/ 3316240 w 8524724"/>
              <a:gd name="connsiteY4" fmla="*/ 1708597 h 1978054"/>
              <a:gd name="connsiteX5" fmla="*/ 7999749 w 8524724"/>
              <a:gd name="connsiteY5" fmla="*/ 1875864 h 1978054"/>
              <a:gd name="connsiteX6" fmla="*/ 7932843 w 8524724"/>
              <a:gd name="connsiteY6" fmla="*/ 526568 h 197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24724" h="1978054">
                <a:moveTo>
                  <a:pt x="7932843" y="526568"/>
                </a:moveTo>
                <a:cubicBezTo>
                  <a:pt x="7219165" y="286817"/>
                  <a:pt x="4961043" y="519134"/>
                  <a:pt x="3717682" y="437358"/>
                </a:cubicBezTo>
                <a:cubicBezTo>
                  <a:pt x="2474321" y="355582"/>
                  <a:pt x="1039532" y="-135072"/>
                  <a:pt x="472678" y="35913"/>
                </a:cubicBezTo>
                <a:cubicBezTo>
                  <a:pt x="-94176" y="206898"/>
                  <a:pt x="-157366" y="1184489"/>
                  <a:pt x="316561" y="1463270"/>
                </a:cubicBezTo>
                <a:cubicBezTo>
                  <a:pt x="790488" y="1742051"/>
                  <a:pt x="2745721" y="1398406"/>
                  <a:pt x="3316240" y="1708597"/>
                </a:cubicBezTo>
                <a:cubicBezTo>
                  <a:pt x="3792711" y="1967654"/>
                  <a:pt x="7230315" y="2072869"/>
                  <a:pt x="7999749" y="1875864"/>
                </a:cubicBezTo>
                <a:cubicBezTo>
                  <a:pt x="8769183" y="1678859"/>
                  <a:pt x="8646521" y="766319"/>
                  <a:pt x="7932843" y="526568"/>
                </a:cubicBezTo>
                <a:close/>
              </a:path>
            </a:pathLst>
          </a:custGeom>
          <a:solidFill>
            <a:srgbClr val="2E75B6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SMT-based SL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800600"/>
            <a:ext cx="8229600" cy="1524000"/>
          </a:xfrm>
        </p:spPr>
        <p:txBody>
          <a:bodyPr anchor="b">
            <a:normAutofit/>
          </a:bodyPr>
          <a:lstStyle/>
          <a:p>
            <a:r>
              <a:rPr lang="en-US" dirty="0"/>
              <a:t>Strong theoretical guarantees: </a:t>
            </a:r>
            <a:br>
              <a:rPr lang="en-US" dirty="0"/>
            </a:br>
            <a:r>
              <a:rPr lang="en-US" dirty="0"/>
              <a:t>sound, </a:t>
            </a:r>
            <a:r>
              <a:rPr lang="en-US" b="1" dirty="0"/>
              <a:t>complete</a:t>
            </a:r>
            <a:r>
              <a:rPr lang="en-US" dirty="0"/>
              <a:t>, </a:t>
            </a:r>
            <a:r>
              <a:rPr lang="en-US" b="1" dirty="0"/>
              <a:t>tractable complexity (NP)</a:t>
            </a:r>
          </a:p>
          <a:p>
            <a:r>
              <a:rPr lang="en-US" dirty="0"/>
              <a:t>Mixed specs: escape hatch when SL is not suitable.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extracting max element in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73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extract_max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(root: Node,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Node)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new_root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Node, max: Node)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c, m: Node;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c, m := </a:t>
            </a:r>
            <a:r>
              <a:rPr lang="en-US" sz="1800" dirty="0" err="1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extract_max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root);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c;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root, m;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root.left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root.parent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null;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(c != null)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c.parent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c, root;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8736093" y="4801957"/>
            <a:ext cx="284388" cy="5948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16" name="Isosceles Triangle 15"/>
          <p:cNvSpPr/>
          <p:nvPr/>
        </p:nvSpPr>
        <p:spPr>
          <a:xfrm>
            <a:off x="8168958" y="5396841"/>
            <a:ext cx="936171" cy="12845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8637043" y="4764275"/>
            <a:ext cx="291528" cy="565099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357071" y="3294047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8878287" y="4218765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8782807" y="3865547"/>
            <a:ext cx="237674" cy="4017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8143357" y="3794875"/>
            <a:ext cx="284388" cy="5948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04049 -0.1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-76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extracting max element in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73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extract_max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(root: Node,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Node)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new_root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Node, max: Node)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b="1" dirty="0" smtClean="0">
                <a:solidFill>
                  <a:srgbClr val="B2B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c, m: Node;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c, m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extract_max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root);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c;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root, m;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root.left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root.parent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null;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(c != null)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c.parent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c, root;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9195498" y="4513149"/>
            <a:ext cx="305644" cy="6158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37" name="Isosceles Triangle 36"/>
          <p:cNvSpPr/>
          <p:nvPr/>
        </p:nvSpPr>
        <p:spPr>
          <a:xfrm>
            <a:off x="9181056" y="5118509"/>
            <a:ext cx="798405" cy="10954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9296383" y="4485943"/>
            <a:ext cx="344175" cy="632566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48202" y="3952125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9863072" y="3960384"/>
            <a:ext cx="571500" cy="5715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8474490" y="4523625"/>
            <a:ext cx="284388" cy="5948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43" name="Isosceles Triangle 42"/>
          <p:cNvSpPr/>
          <p:nvPr/>
        </p:nvSpPr>
        <p:spPr>
          <a:xfrm>
            <a:off x="7976237" y="5118509"/>
            <a:ext cx="798405" cy="10954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8375440" y="4485943"/>
            <a:ext cx="291528" cy="565099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2096" y="2008201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safety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215" y="2386564"/>
            <a:ext cx="23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Preserve shape of trees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40337" y="2805679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correctness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40337" y="3234695"/>
            <a:ext cx="16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Preserve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4749755" y="4239275"/>
            <a:ext cx="756343" cy="70705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506098" y="4239275"/>
            <a:ext cx="857250" cy="70705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06098" y="4946331"/>
            <a:ext cx="0" cy="154501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in SL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8973" y="2429868"/>
                <a:ext cx="55738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 dirty="0" smtClean="0"/>
                  <a:t>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𝑎𝑐𝑐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𝑇𝑟𝑒𝑒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𝑇𝑟𝑒𝑒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73" y="2429868"/>
                <a:ext cx="557383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4040" y="1906648"/>
                <a:ext cx="36063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𝑇𝑟𝑒𝑒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040" y="1906648"/>
                <a:ext cx="360630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220348" y="3953525"/>
            <a:ext cx="571500" cy="571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4284177" y="5206835"/>
            <a:ext cx="936171" cy="128451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5791848" y="5206835"/>
            <a:ext cx="936171" cy="128451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4752262" y="4583381"/>
            <a:ext cx="468086" cy="565100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791848" y="4583380"/>
            <a:ext cx="468085" cy="565101"/>
          </a:xfrm>
          <a:prstGeom prst="straightConnector1">
            <a:avLst/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9755" y="447279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5890" y="448466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659558" y="2953088"/>
            <a:ext cx="296883" cy="399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17948" y="3306568"/>
            <a:ext cx="2408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Allocated (access)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34723" y="3275549"/>
            <a:ext cx="30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Separating conjunction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947065" y="2881569"/>
            <a:ext cx="71252" cy="316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220348" y="2953088"/>
            <a:ext cx="714375" cy="399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9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extracting max element in a BST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57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1800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procedure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extract_max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(root: Node,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 Node)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returns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new_root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 Node, max: Node)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requires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bst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(root,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 * root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null;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8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ensures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bst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new_root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 *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acc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(max);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8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ensures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max.right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null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∧</m:t>
                    </m:r>
                  </m:oMath>
                </a14:m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max.parent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null;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1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{ … }</a:t>
                </a:r>
                <a:endParaRPr lang="en-US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5731"/>
              </a:xfrm>
              <a:blipFill rotWithShape="0"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77045" y="2826089"/>
            <a:ext cx="29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Non-empty binary search tree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77045" y="3330357"/>
            <a:ext cx="358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search tree and a single node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6116329" y="3010755"/>
            <a:ext cx="1360716" cy="134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6224530" y="3503364"/>
            <a:ext cx="1252515" cy="11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extracting max element in a BST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57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1800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procedure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extract_max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(root: Node,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 Node, </a:t>
                </a:r>
                <a:r>
                  <a:rPr lang="en-US" sz="18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implicit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ghost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content: Set&lt;</a:t>
                </a:r>
                <a:r>
                  <a:rPr lang="en-US" sz="1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returns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new_root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 Node, max: Node)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requires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bst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(root,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800" dirty="0" smtClean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content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 * root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null;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8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ensures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bst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new_root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content / {</a:t>
                </a:r>
                <a:r>
                  <a:rPr lang="en-US" sz="1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max.data</a:t>
                </a:r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*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acc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(max);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8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ensures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max.right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null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∧</m:t>
                    </m:r>
                  </m:oMath>
                </a14:m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max.parent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null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∧</m:t>
                    </m:r>
                  </m:oMath>
                </a14:m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max.data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content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8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ensures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∀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z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(content / {</a:t>
                </a:r>
                <a:r>
                  <a:rPr lang="en-US" sz="1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max.data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}). z &lt; </a:t>
                </a:r>
                <a:r>
                  <a:rPr lang="en-US" sz="18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max.data</a:t>
                </a: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{ … }</a:t>
                </a:r>
                <a:endParaRPr lang="en-US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5731"/>
              </a:xfrm>
              <a:blipFill rotWithShape="0"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289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Existing </a:t>
            </a:r>
            <a:r>
              <a:rPr lang="en-US" sz="4000" dirty="0" smtClean="0"/>
              <a:t>approaches to reasoning about SL with trees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Unrolling inductive definitions [</a:t>
            </a:r>
            <a:r>
              <a:rPr lang="en-US" dirty="0"/>
              <a:t>Nguyen et al. </a:t>
            </a:r>
            <a:r>
              <a:rPr lang="en-US" dirty="0" smtClean="0"/>
              <a:t>07, </a:t>
            </a:r>
            <a:r>
              <a:rPr lang="en-US" dirty="0" err="1" smtClean="0"/>
              <a:t>Qiu</a:t>
            </a:r>
            <a:r>
              <a:rPr lang="en-US" dirty="0" smtClean="0"/>
              <a:t> </a:t>
            </a:r>
            <a:r>
              <a:rPr lang="en-US" dirty="0"/>
              <a:t>et al. 13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Advantages: conceptually simple and efficient</a:t>
            </a:r>
          </a:p>
          <a:p>
            <a:pPr lvl="1"/>
            <a:r>
              <a:rPr lang="en-US" dirty="0" smtClean="0"/>
              <a:t>Limitation: incompleteness</a:t>
            </a:r>
          </a:p>
          <a:p>
            <a:r>
              <a:rPr lang="en-US" dirty="0" smtClean="0"/>
              <a:t>Reduction to MSOL [</a:t>
            </a:r>
            <a:r>
              <a:rPr lang="en-US" dirty="0" err="1" smtClean="0"/>
              <a:t>Iosif</a:t>
            </a:r>
            <a:r>
              <a:rPr lang="en-US" dirty="0" smtClean="0"/>
              <a:t> et al. 13]</a:t>
            </a:r>
            <a:endParaRPr lang="en-US" dirty="0"/>
          </a:p>
          <a:p>
            <a:pPr lvl="1"/>
            <a:r>
              <a:rPr lang="en-US" dirty="0" smtClean="0"/>
              <a:t>Advantage: complete</a:t>
            </a:r>
          </a:p>
          <a:p>
            <a:pPr lvl="1"/>
            <a:r>
              <a:rPr lang="en-US" dirty="0" smtClean="0"/>
              <a:t>Limitations: high complexity, non trivial extensions with data</a:t>
            </a:r>
          </a:p>
          <a:p>
            <a:r>
              <a:rPr lang="en-US" dirty="0" smtClean="0"/>
              <a:t>Other approaches not targeting SL</a:t>
            </a:r>
          </a:p>
          <a:p>
            <a:pPr lvl="1"/>
            <a:r>
              <a:rPr lang="en-US" dirty="0" smtClean="0"/>
              <a:t>Limitations: global assumptions about structure of the heap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1C5-D72A-4D43-83E3-6AC3C54604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2242</Words>
  <Application>Microsoft Office PowerPoint</Application>
  <PresentationFormat>Widescreen</PresentationFormat>
  <Paragraphs>600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cmmi8</vt:lpstr>
      <vt:lpstr>cmsy10</vt:lpstr>
      <vt:lpstr>Consolas</vt:lpstr>
      <vt:lpstr>Lucida Console</vt:lpstr>
      <vt:lpstr>Office Theme</vt:lpstr>
      <vt:lpstr>Automating Separation Logic with Trees and Data</vt:lpstr>
      <vt:lpstr>Motivation: extracting max element in a BST</vt:lpstr>
      <vt:lpstr>Motivation: extracting max element in a BST</vt:lpstr>
      <vt:lpstr>Motivation: extracting max element in a BST</vt:lpstr>
      <vt:lpstr>Motivation: extracting max element in a BST</vt:lpstr>
      <vt:lpstr>Trees in SL</vt:lpstr>
      <vt:lpstr>Motivation: extracting max element in a BST</vt:lpstr>
      <vt:lpstr>Motivation: extracting max element in a BST</vt:lpstr>
      <vt:lpstr>Existing approaches to reasoning about SL with trees</vt:lpstr>
      <vt:lpstr>Limitation of unfolding based methods</vt:lpstr>
      <vt:lpstr>Contributions</vt:lpstr>
      <vt:lpstr>Limitation of unfolding based methods</vt:lpstr>
      <vt:lpstr>Reducing SL to First Order Logic</vt:lpstr>
      <vt:lpstr>SL to First Order Logic [Piskac et al. 13]</vt:lpstr>
      <vt:lpstr>Example of the Translation</vt:lpstr>
      <vt:lpstr>Decision Procedure</vt:lpstr>
      <vt:lpstr>Backward Reachability</vt:lpstr>
      <vt:lpstr>Axioms: definition of the footprint</vt:lpstr>
      <vt:lpstr>Axioms: p inverse of l</vt:lpstr>
      <vt:lpstr>Axioms: l and r descendants</vt:lpstr>
      <vt:lpstr>Underlying Principle</vt:lpstr>
      <vt:lpstr>Extensions with Data</vt:lpstr>
      <vt:lpstr>Monadic predicates</vt:lpstr>
      <vt:lpstr>Binary predicates</vt:lpstr>
      <vt:lpstr>Set projection</vt:lpstr>
      <vt:lpstr>Experiments</vt:lpstr>
      <vt:lpstr>Contributions</vt:lpstr>
      <vt:lpstr>Related Work</vt:lpstr>
      <vt:lpstr>Axioms: no non-trivial cycles</vt:lpstr>
      <vt:lpstr>Axioms: nothing between parent and child</vt:lpstr>
      <vt:lpstr>Axioms: children distinct</vt:lpstr>
      <vt:lpstr>First Common Ancestor</vt:lpstr>
      <vt:lpstr>GRASShopper: experimental results 1</vt:lpstr>
      <vt:lpstr>GRASShopper: experimental results 2</vt:lpstr>
      <vt:lpstr>Axiomatization of GRIT</vt:lpstr>
      <vt:lpstr>First-Order Axioms for B(etween)</vt:lpstr>
      <vt:lpstr>Graph Reachability and Inverted Trees (GRIT)</vt:lpstr>
      <vt:lpstr>Motivation for SMT-based SL reasoning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Separation Logic with Trees and Data</dc:title>
  <dc:creator>Damien Zufferey</dc:creator>
  <cp:lastModifiedBy>Damien Zufferey</cp:lastModifiedBy>
  <cp:revision>96</cp:revision>
  <dcterms:created xsi:type="dcterms:W3CDTF">2014-07-16T13:56:35Z</dcterms:created>
  <dcterms:modified xsi:type="dcterms:W3CDTF">2014-07-22T13:24:30Z</dcterms:modified>
</cp:coreProperties>
</file>