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4" r:id="rId7"/>
    <p:sldId id="261" r:id="rId8"/>
    <p:sldId id="262" r:id="rId9"/>
    <p:sldId id="260" r:id="rId10"/>
    <p:sldId id="263" r:id="rId11"/>
    <p:sldId id="269" r:id="rId12"/>
    <p:sldId id="273" r:id="rId13"/>
    <p:sldId id="265" r:id="rId14"/>
    <p:sldId id="270" r:id="rId15"/>
    <p:sldId id="272" r:id="rId16"/>
    <p:sldId id="266" r:id="rId17"/>
    <p:sldId id="268" r:id="rId18"/>
    <p:sldId id="276" r:id="rId19"/>
    <p:sldId id="277" r:id="rId20"/>
    <p:sldId id="274" r:id="rId21"/>
    <p:sldId id="267" r:id="rId22"/>
    <p:sldId id="27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3454" autoAdjust="0"/>
  </p:normalViewPr>
  <p:slideViewPr>
    <p:cSldViewPr snapToGrid="0">
      <p:cViewPr varScale="1">
        <p:scale>
          <a:sx n="77" d="100"/>
          <a:sy n="7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D8B4C-89C4-4F0A-B41B-FA8829122833}" type="datetimeFigureOut">
              <a:rPr lang="en-US" smtClean="0"/>
              <a:t>7/24/2014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3AE0-D6F9-4E9B-A297-8BF35F34C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0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spirit of a</a:t>
            </a:r>
            <a:r>
              <a:rPr lang="en-US" baseline="0" dirty="0" smtClean="0"/>
              <a:t> workshop, this is very much work is progress: bring some of the methods we developed from theory to practice.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About we are encountering on the way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Trying to make point about the role of verification in that context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Goal is to get debate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Howell about the benefit</a:t>
            </a:r>
            <a:r>
              <a:rPr lang="en-US" baseline="0" dirty="0" smtClean="0"/>
              <a:t> of writing a spec in TLA.</a:t>
            </a:r>
          </a:p>
          <a:p>
            <a:r>
              <a:rPr lang="en-US" baseline="0" dirty="0" smtClean="0"/>
              <a:t>But TLC did not scale enough to test the interesting cases.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doubt that the Joe the system guy will use interactive proof assistants</a:t>
            </a:r>
          </a:p>
          <a:p>
            <a:endParaRPr lang="en-US" dirty="0" smtClean="0"/>
          </a:p>
          <a:p>
            <a:r>
              <a:rPr lang="en-US" dirty="0" smtClean="0"/>
              <a:t>Hope</a:t>
            </a:r>
            <a:r>
              <a:rPr lang="en-US" baseline="0" dirty="0" smtClean="0"/>
              <a:t> that logic used for consensus is representative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0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Really understand the complaints of the system guys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25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-what</a:t>
            </a:r>
            <a:r>
              <a:rPr lang="en-US" baseline="0" dirty="0" smtClean="0"/>
              <a:t> are realistic assumptions ?</a:t>
            </a:r>
          </a:p>
          <a:p>
            <a:r>
              <a:rPr lang="en-US" baseline="0" dirty="0" smtClean="0"/>
              <a:t>-formalizing the boundaries of the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Paxos</a:t>
            </a:r>
            <a:r>
              <a:rPr lang="en-US" baseline="0" dirty="0" smtClean="0"/>
              <a:t> modified until is became so different that it is a publishable result.</a:t>
            </a:r>
          </a:p>
          <a:p>
            <a:r>
              <a:rPr lang="en-US" baseline="0" dirty="0" smtClean="0"/>
              <a:t>Can we make the tools so this is not publishable anymore 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-recovery</a:t>
            </a:r>
            <a:r>
              <a:rPr lang="en-US" baseline="0" dirty="0" smtClean="0"/>
              <a:t> is usually presented on the side</a:t>
            </a:r>
          </a:p>
          <a:p>
            <a:r>
              <a:rPr lang="en-US" baseline="0" dirty="0" smtClean="0"/>
              <a:t>=&gt; Things “on the side” are as important as the main algorithms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27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question we might want to ask</a:t>
            </a:r>
          </a:p>
          <a:p>
            <a:endParaRPr lang="en-US" dirty="0" smtClean="0"/>
          </a:p>
          <a:p>
            <a:r>
              <a:rPr lang="en-US" dirty="0" err="1" smtClean="0"/>
              <a:t>Paxos</a:t>
            </a:r>
            <a:r>
              <a:rPr lang="en-US" dirty="0" smtClean="0"/>
              <a:t>: a process which is slightly faster than</a:t>
            </a:r>
            <a:r>
              <a:rPr lang="en-US" baseline="0" dirty="0" smtClean="0"/>
              <a:t> the other might take over and the other will starve.</a:t>
            </a:r>
          </a:p>
          <a:p>
            <a:r>
              <a:rPr lang="en-US" baseline="0" dirty="0" smtClean="0"/>
              <a:t>LV: used in the </a:t>
            </a:r>
            <a:r>
              <a:rPr lang="en-US" baseline="0" dirty="0" err="1" smtClean="0"/>
              <a:t>Paxos</a:t>
            </a:r>
            <a:r>
              <a:rPr lang="en-US" baseline="0" dirty="0" smtClean="0"/>
              <a:t> setting, it might never make any useful decision (always decide “empty”)</a:t>
            </a:r>
          </a:p>
          <a:p>
            <a:endParaRPr lang="en-US" baseline="0" dirty="0" smtClean="0"/>
          </a:p>
          <a:p>
            <a:r>
              <a:rPr lang="en-US" sz="1200" dirty="0" err="1" smtClean="0"/>
              <a:t>Paxos</a:t>
            </a:r>
            <a:r>
              <a:rPr lang="en-US" sz="1200" dirty="0" smtClean="0"/>
              <a:t>: only the proposer has one value at the beginning</a:t>
            </a:r>
          </a:p>
          <a:p>
            <a:r>
              <a:rPr lang="en-US" sz="1200" dirty="0" smtClean="0"/>
              <a:t>Last Voting: everybody proposes a value at the beginning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link to the fault model of the channel</a:t>
            </a:r>
          </a:p>
          <a:p>
            <a:r>
              <a:rPr lang="en-US" dirty="0" smtClean="0"/>
              <a:t>Not quite how you would implement it:</a:t>
            </a:r>
          </a:p>
          <a:p>
            <a:r>
              <a:rPr lang="en-US" baseline="0" dirty="0" smtClean="0"/>
              <a:t>    -busy waiting</a:t>
            </a:r>
            <a:endParaRPr lang="en-US" dirty="0" smtClean="0"/>
          </a:p>
          <a:p>
            <a:r>
              <a:rPr lang="en-US" dirty="0" smtClean="0"/>
              <a:t>    -does not deal with message duplication (happens</a:t>
            </a:r>
            <a:r>
              <a:rPr lang="en-US" baseline="0" dirty="0" smtClean="0"/>
              <a:t> over UDP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9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TLA/TLC: sometime</a:t>
            </a:r>
            <a:r>
              <a:rPr lang="en-US" baseline="0" dirty="0" smtClean="0"/>
              <a:t> less is better, does not run</a:t>
            </a:r>
          </a:p>
          <a:p>
            <a:r>
              <a:rPr lang="en-US" baseline="0" dirty="0" smtClean="0"/>
              <a:t>Mace: (+) runs and </a:t>
            </a:r>
            <a:r>
              <a:rPr lang="en-US" baseline="0" dirty="0" err="1" smtClean="0"/>
              <a:t>verif</a:t>
            </a:r>
            <a:r>
              <a:rPr lang="en-US" baseline="0" dirty="0" smtClean="0"/>
              <a:t> together, (-) bounded MC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2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Consensus is just an example: interested</a:t>
            </a:r>
            <a:r>
              <a:rPr lang="en-US" baseline="0" dirty="0" smtClean="0"/>
              <a:t> in whatever can be proved using the same techniques.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3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Prepare: new sequence #,</a:t>
            </a:r>
          </a:p>
          <a:p>
            <a:r>
              <a:rPr lang="en-US" dirty="0" smtClean="0"/>
              <a:t>Promise</a:t>
            </a:r>
            <a:r>
              <a:rPr lang="en-US" baseline="0" dirty="0" smtClean="0"/>
              <a:t> to accept the proposer for that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#, reply with last accepted # and value</a:t>
            </a:r>
          </a:p>
          <a:p>
            <a:r>
              <a:rPr lang="en-US" baseline="0" dirty="0" smtClean="0"/>
              <a:t>Accept the value (commit the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1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wrong with proofs of algorithms, but</a:t>
            </a:r>
            <a:r>
              <a:rPr lang="en-US" baseline="0" dirty="0" smtClean="0"/>
              <a:t> can do more.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Hard to test: fault </a:t>
            </a:r>
            <a:r>
              <a:rPr lang="en-US" baseline="0" dirty="0" smtClean="0"/>
              <a:t>masking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talk: I also don’t like to make proofs, but I like to make algorithm that make proofs for 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baseline="0" dirty="0" smtClean="0"/>
              <a:t> and spec in the same language (or very close)</a:t>
            </a:r>
          </a:p>
          <a:p>
            <a:r>
              <a:rPr lang="en-US" baseline="0" dirty="0" smtClean="0"/>
              <a:t>	don’t need to learn another tool</a:t>
            </a:r>
          </a:p>
          <a:p>
            <a:r>
              <a:rPr lang="en-US" baseline="0" dirty="0" smtClean="0"/>
              <a:t>	lower the barrier of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7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Inductive invariant</a:t>
            </a:r>
            <a:r>
              <a:rPr lang="en-US" baseline="0" dirty="0" smtClean="0"/>
              <a:t> might already be too much.</a:t>
            </a:r>
          </a:p>
          <a:p>
            <a:r>
              <a:rPr lang="en-US" baseline="0" dirty="0" smtClean="0"/>
              <a:t>Fall back to model checking for bug finding,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2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Picking the right model to make verification</a:t>
            </a:r>
            <a:r>
              <a:rPr lang="en-US" baseline="0" dirty="0" smtClean="0"/>
              <a:t> easier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Parametric</a:t>
            </a:r>
            <a:r>
              <a:rPr lang="en-US" baseline="0" dirty="0" smtClean="0"/>
              <a:t> systems: undecidable in general</a:t>
            </a:r>
            <a:endParaRPr lang="en-US" dirty="0" smtClean="0"/>
          </a:p>
          <a:p>
            <a:r>
              <a:rPr lang="en-US" dirty="0" err="1" smtClean="0"/>
              <a:t>Interleavings</a:t>
            </a:r>
            <a:r>
              <a:rPr lang="en-US" dirty="0" smtClean="0"/>
              <a:t>: combinatorial blow-up</a:t>
            </a:r>
          </a:p>
          <a:p>
            <a:r>
              <a:rPr lang="en-US" dirty="0" smtClean="0"/>
              <a:t>Channels: undecidable</a:t>
            </a:r>
            <a:r>
              <a:rPr lang="en-US" baseline="0" dirty="0" smtClean="0"/>
              <a:t> if FIFO, non-primitive recursive if </a:t>
            </a:r>
            <a:r>
              <a:rPr lang="en-US" baseline="0" dirty="0" err="1" smtClean="0"/>
              <a:t>lossy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7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ride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interleavings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channel problem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3AE0-D6F9-4E9B-A297-8BF35F34C7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Reasoning in round-based model (partial synchrony):</a:t>
            </a:r>
          </a:p>
          <a:p>
            <a:pPr lvl="1"/>
            <a:r>
              <a:rPr lang="en-US" dirty="0" smtClean="0"/>
              <a:t>Communication-closed rounds (simple model for the channels)</a:t>
            </a:r>
          </a:p>
          <a:p>
            <a:pPr lvl="1"/>
            <a:r>
              <a:rPr lang="en-US" dirty="0" smtClean="0"/>
              <a:t>Lockstep semantics (no interleaving, mapping asynchrony to faults)</a:t>
            </a:r>
          </a:p>
          <a:p>
            <a:pPr lvl="1"/>
            <a:r>
              <a:rPr lang="en-US" dirty="0" smtClean="0"/>
              <a:t>Heard-of model: map process faults on communication faults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Implementation in an asynchronous world</a:t>
            </a:r>
          </a:p>
          <a:p>
            <a:pPr lvl="1"/>
            <a:r>
              <a:rPr lang="en-US" dirty="0" smtClean="0"/>
              <a:t>Asynchrony: no round structure, delays and buffering of messages</a:t>
            </a:r>
          </a:p>
          <a:p>
            <a:pPr lvl="1"/>
            <a:r>
              <a:rPr lang="en-US" dirty="0" smtClean="0"/>
              <a:t>Failure detectors to recover some degree of synchrony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5CCB7-E3BA-42FA-A363-5894D3C38D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EE65-3D98-4796-B753-5252B00E34A9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6156-2209-4315-8FCB-F9E2912140D4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8205-C423-4122-B365-95380C93FAE9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CCF3-B7DE-4D07-937D-E3973AE273B4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9C808-B90C-4615-B162-E43BE67BFEB8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10EC-AB45-4CA6-BF90-41CBF0AEB4EA}" type="datetime1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ABF0-D4EC-4430-88C2-121A309C972E}" type="datetime1">
              <a:rPr lang="en-US" smtClean="0"/>
              <a:t>7/24/2014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BCD3-E312-4869-8799-8122F62686CF}" type="datetime1">
              <a:rPr lang="en-US" smtClean="0"/>
              <a:t>7/24/2014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0CAF4-96F8-4269-9BA1-2ABCD527D632}" type="datetime1">
              <a:rPr lang="en-US" smtClean="0"/>
              <a:t>7/24/2014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2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4AA-7BDD-4A3E-81B3-7BD9E6D455AC}" type="datetime1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4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506-38E7-44E9-8C65-74E2BD989D1E}" type="datetime1">
              <a:rPr lang="en-US" smtClean="0"/>
              <a:t>7/24/2014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6A4B-FD40-4703-B22B-4E6A435B706F}" type="datetime1">
              <a:rPr lang="en-US" smtClean="0"/>
              <a:t>7/24/2014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3F87-E864-4E1C-BD8D-67671C641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8796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Round model for dist. </a:t>
            </a:r>
            <a:r>
              <a:rPr lang="en-US" dirty="0" err="1"/>
              <a:t>a</a:t>
            </a:r>
            <a:r>
              <a:rPr lang="en-US" dirty="0" err="1" smtClean="0"/>
              <a:t>lgo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sz="4400" dirty="0"/>
              <a:t>F</a:t>
            </a:r>
            <a:r>
              <a:rPr lang="en-US" sz="4400" dirty="0" smtClean="0"/>
              <a:t>rom verification to implementation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9374" y="3750513"/>
            <a:ext cx="305564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 smtClean="0"/>
              <a:t>Cezara</a:t>
            </a:r>
            <a:r>
              <a:rPr lang="en-US" dirty="0" smtClean="0"/>
              <a:t> </a:t>
            </a:r>
            <a:r>
              <a:rPr lang="en-US" dirty="0" err="1" smtClean="0"/>
              <a:t>Drăgoi</a:t>
            </a:r>
            <a:endParaRPr lang="en-US" dirty="0" smtClean="0"/>
          </a:p>
          <a:p>
            <a:pPr algn="l"/>
            <a:r>
              <a:rPr lang="en-US" dirty="0" smtClean="0"/>
              <a:t>Thomas A. </a:t>
            </a:r>
            <a:r>
              <a:rPr lang="en-US" dirty="0" err="1" smtClean="0"/>
              <a:t>Henzinger</a:t>
            </a:r>
            <a:endParaRPr lang="en-US" dirty="0" smtClean="0"/>
          </a:p>
          <a:p>
            <a:pPr algn="l"/>
            <a:r>
              <a:rPr lang="fr-FR" dirty="0" smtClean="0">
                <a:solidFill>
                  <a:srgbClr val="000000"/>
                </a:solidFill>
              </a:rPr>
              <a:t>Josef </a:t>
            </a:r>
            <a:r>
              <a:rPr lang="fr-FR" dirty="0" err="1" smtClean="0">
                <a:solidFill>
                  <a:srgbClr val="000000"/>
                </a:solidFill>
              </a:rPr>
              <a:t>Widder</a:t>
            </a:r>
            <a:endParaRPr lang="fr-FR" dirty="0" smtClean="0">
              <a:solidFill>
                <a:srgbClr val="000000"/>
              </a:solidFill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</a:rPr>
              <a:t>Damien Zufferey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83055"/>
            <a:ext cx="4062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FRIDA, 24.07.2014, Vienna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46" y="365125"/>
            <a:ext cx="11173216" cy="1325563"/>
          </a:xfrm>
        </p:spPr>
        <p:txBody>
          <a:bodyPr/>
          <a:lstStyle/>
          <a:p>
            <a:r>
              <a:rPr lang="en-US" dirty="0" smtClean="0"/>
              <a:t>The Heard-Of model [</a:t>
            </a:r>
            <a:r>
              <a:rPr lang="en-US" dirty="0" err="1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Schiper</a:t>
            </a:r>
            <a:r>
              <a:rPr lang="en-US" dirty="0"/>
              <a:t> </a:t>
            </a:r>
            <a:r>
              <a:rPr lang="en-US" dirty="0" smtClean="0"/>
              <a:t>09]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: message send by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at round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is delivered</a:t>
                </a:r>
              </a:p>
              <a:p>
                <a:endParaRPr lang="en-US" i="1" dirty="0" smtClean="0"/>
              </a:p>
              <a:p>
                <a:r>
                  <a:rPr lang="en-US" dirty="0" smtClean="0"/>
                  <a:t>Maps every faults to message faults</a:t>
                </a:r>
              </a:p>
              <a:p>
                <a:pPr lvl="1"/>
                <a:r>
                  <a:rPr lang="en-US" dirty="0" smtClean="0"/>
                  <a:t>A crashed process is the same as a process whose messages are dropped.</a:t>
                </a:r>
              </a:p>
              <a:p>
                <a:pPr lvl="1"/>
                <a:r>
                  <a:rPr lang="en-US" dirty="0" smtClean="0"/>
                  <a:t>Byzantine faults can be simulated altering messages</a:t>
                </a:r>
              </a:p>
              <a:p>
                <a:pPr lvl="1"/>
                <a:r>
                  <a:rPr lang="en-US" dirty="0" smtClean="0"/>
                  <a:t>Simplify the proofs: does not need to case split on (in)correct processes</a:t>
                </a:r>
              </a:p>
              <a:p>
                <a:pPr lvl="1"/>
                <a:r>
                  <a:rPr lang="en-US" dirty="0" smtClean="0"/>
                  <a:t>Handling transient/permanent </a:t>
                </a:r>
                <a:r>
                  <a:rPr lang="en-US" dirty="0"/>
                  <a:t>faults </a:t>
                </a:r>
                <a:r>
                  <a:rPr lang="en-US" dirty="0" smtClean="0"/>
                  <a:t>is transparent </a:t>
                </a:r>
                <a:r>
                  <a:rPr lang="en-US" dirty="0"/>
                  <a:t>at the algorithm level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in practice, ...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Voting Algorithm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128012" y="337088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28012" y="392032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16995" y="449784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6867" y="337088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96867" y="337088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212611" y="337088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91827" y="338492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39177" y="337780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39177" y="337780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66298" y="337780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845514" y="339184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09840" y="3186217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Coordinator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9566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4532" y="3162142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78622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835628" y="3186217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49" y="1300848"/>
            <a:ext cx="3486617" cy="17953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2" y="4950170"/>
            <a:ext cx="3512748" cy="153713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61" y="1257544"/>
            <a:ext cx="3733881" cy="195132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152" y="4716437"/>
            <a:ext cx="3265530" cy="20318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afety </a:t>
            </a:r>
            <a:r>
              <a:rPr lang="en-US" dirty="0"/>
              <a:t>and </a:t>
            </a:r>
            <a:r>
              <a:rPr lang="en-US" dirty="0" err="1"/>
              <a:t>liveness</a:t>
            </a:r>
            <a:r>
              <a:rPr lang="en-US" dirty="0"/>
              <a:t>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Agreement, Validity, Irrevocability</a:t>
            </a:r>
          </a:p>
          <a:p>
            <a:pPr lvl="1"/>
            <a:r>
              <a:rPr lang="en-US" dirty="0" smtClean="0"/>
              <a:t>Termination</a:t>
            </a:r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ser provided invariants</a:t>
            </a:r>
          </a:p>
          <a:p>
            <a:pPr lvl="1"/>
            <a:r>
              <a:rPr lang="en-US" dirty="0" smtClean="0"/>
              <a:t>Quite simple</a:t>
            </a:r>
          </a:p>
          <a:p>
            <a:pPr lvl="2"/>
            <a:r>
              <a:rPr lang="en-US" dirty="0" smtClean="0"/>
              <a:t>No channels</a:t>
            </a:r>
          </a:p>
          <a:p>
            <a:pPr lvl="2"/>
            <a:r>
              <a:rPr lang="en-US" dirty="0" smtClean="0"/>
              <a:t>All the processes have the same PC</a:t>
            </a:r>
            <a:endParaRPr lang="en-US" dirty="0"/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Being able to handle a large class of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for the Last Voting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04" y="2017063"/>
                <a:ext cx="47404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896" y="2636543"/>
                <a:ext cx="4780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2" y="2636543"/>
                <a:ext cx="625549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159763"/>
                <a:ext cx="33403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𝑑𝑒𝑐𝑖𝑑𝑒𝑑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3768051"/>
                <a:ext cx="425475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𝑟𝑒𝑎𝑑𝑦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𝑣𝑜𝑡𝑒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49" y="4376339"/>
                <a:ext cx="6476325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92" y="4986526"/>
                <a:ext cx="1167243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𝑐𝑜𝑜𝑟𝑑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590" y="5592915"/>
                <a:ext cx="6381427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138923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3768051"/>
                <a:ext cx="478016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4376339"/>
                <a:ext cx="478016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007608"/>
                <a:ext cx="478016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72" y="5592206"/>
                <a:ext cx="478016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system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5224" y="2060152"/>
            <a:ext cx="3525398" cy="9584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 application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065224" y="3172860"/>
            <a:ext cx="3525398" cy="9584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Algorithm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074403" y="4250677"/>
            <a:ext cx="3525398" cy="958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Round abstraction (Predicate)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65224" y="5363385"/>
            <a:ext cx="3525398" cy="9584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0121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not terminate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Related to recovery procedures</a:t>
            </a:r>
          </a:p>
          <a:p>
            <a:pPr lvl="1"/>
            <a:endParaRPr lang="en-US" dirty="0"/>
          </a:p>
          <a:p>
            <a:r>
              <a:rPr lang="en-US" dirty="0" smtClean="0"/>
              <a:t>How does it start ?</a:t>
            </a:r>
          </a:p>
          <a:p>
            <a:pPr lvl="1"/>
            <a:r>
              <a:rPr lang="en-US" dirty="0" smtClean="0"/>
              <a:t>Praise the benevolent </a:t>
            </a:r>
            <a:r>
              <a:rPr lang="en-US" dirty="0" err="1" smtClean="0"/>
              <a:t>sysadmin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Integration in the user program</a:t>
            </a:r>
          </a:p>
          <a:p>
            <a:pPr lvl="1"/>
            <a:r>
              <a:rPr lang="en-US" dirty="0" smtClean="0"/>
              <a:t>Relating the guarantees of the algorithms to the rest of the system.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15"/>
          <a:stretch/>
        </p:blipFill>
        <p:spPr>
          <a:xfrm>
            <a:off x="8292017" y="141296"/>
            <a:ext cx="3432344" cy="65758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Assumes that every replicas runs forever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Starting </a:t>
            </a:r>
            <a:r>
              <a:rPr lang="en-US" dirty="0"/>
              <a:t>consensus among some replicas is </a:t>
            </a:r>
            <a:r>
              <a:rPr lang="en-US" dirty="0" smtClean="0"/>
              <a:t>not so different from a </a:t>
            </a:r>
            <a:r>
              <a:rPr lang="en-US" dirty="0"/>
              <a:t>consensus problem itself 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ifference </a:t>
            </a:r>
            <a:r>
              <a:rPr lang="en-US" dirty="0"/>
              <a:t>between </a:t>
            </a:r>
            <a:r>
              <a:rPr lang="en-US" dirty="0" smtClean="0"/>
              <a:t>not deciding and not knowing we were supposed to decide</a:t>
            </a:r>
          </a:p>
          <a:p>
            <a:pPr lvl="2"/>
            <a:r>
              <a:rPr lang="en-US" dirty="0" smtClean="0"/>
              <a:t>What are the assumption you need to get to the point where you can run consensus ?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Sometime </a:t>
            </a:r>
            <a:r>
              <a:rPr lang="en-US" dirty="0"/>
              <a:t>you don’t even know how many </a:t>
            </a:r>
            <a:r>
              <a:rPr lang="en-US" dirty="0" smtClean="0"/>
              <a:t>replicas there are.</a:t>
            </a:r>
            <a:endParaRPr lang="en-US" dirty="0"/>
          </a:p>
          <a:p>
            <a:pPr lvl="2"/>
            <a:r>
              <a:rPr lang="en-US" dirty="0" smtClean="0"/>
              <a:t>… coming from industry people who are running data centers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vs Atomic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we can solve atomic broadcast by reduction to consensus.</a:t>
            </a:r>
          </a:p>
          <a:p>
            <a:pPr lvl="1"/>
            <a:r>
              <a:rPr lang="en-US" dirty="0" smtClean="0"/>
              <a:t>Reverse is also true</a:t>
            </a:r>
          </a:p>
          <a:p>
            <a:r>
              <a:rPr lang="en-US" dirty="0" smtClean="0"/>
              <a:t>In practice, we need another algorithm.</a:t>
            </a:r>
          </a:p>
          <a:p>
            <a:endParaRPr lang="en-US" dirty="0"/>
          </a:p>
          <a:p>
            <a:r>
              <a:rPr lang="en-US" dirty="0" err="1"/>
              <a:t>Paxos</a:t>
            </a:r>
            <a:r>
              <a:rPr lang="en-US" dirty="0"/>
              <a:t> vs </a:t>
            </a:r>
            <a:r>
              <a:rPr lang="en-US" dirty="0" err="1" smtClean="0"/>
              <a:t>Zab</a:t>
            </a:r>
            <a:endParaRPr lang="en-US" dirty="0"/>
          </a:p>
          <a:p>
            <a:pPr lvl="1"/>
            <a:r>
              <a:rPr lang="en-US" dirty="0" err="1" smtClean="0"/>
              <a:t>Zab</a:t>
            </a:r>
            <a:r>
              <a:rPr lang="en-US" dirty="0" smtClean="0"/>
              <a:t> [</a:t>
            </a:r>
            <a:r>
              <a:rPr lang="en-US" dirty="0" err="1" smtClean="0"/>
              <a:t>Junqueira</a:t>
            </a:r>
            <a:r>
              <a:rPr lang="en-US" dirty="0" smtClean="0"/>
              <a:t> et al. 11]: atomic broadcast algorithm used in Zookeeper</a:t>
            </a:r>
          </a:p>
          <a:p>
            <a:pPr lvl="1"/>
            <a:r>
              <a:rPr lang="en-US" dirty="0" smtClean="0"/>
              <a:t>For performance reason</a:t>
            </a:r>
          </a:p>
          <a:p>
            <a:pPr lvl="1"/>
            <a:r>
              <a:rPr lang="en-US" dirty="0" smtClean="0"/>
              <a:t>Share many ideas but </a:t>
            </a:r>
            <a:r>
              <a:rPr lang="en-US" dirty="0" err="1" smtClean="0"/>
              <a:t>Zab</a:t>
            </a:r>
            <a:r>
              <a:rPr lang="en-US" dirty="0" smtClean="0"/>
              <a:t> is designed to enable quick recovery</a:t>
            </a:r>
          </a:p>
          <a:p>
            <a:pPr lvl="1"/>
            <a:r>
              <a:rPr lang="en-US" dirty="0" smtClean="0"/>
              <a:t>Also customized properties (stronger than atomic broadcast 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journey starts on </a:t>
            </a:r>
            <a:r>
              <a:rPr lang="en-US" dirty="0"/>
              <a:t>the island of </a:t>
            </a:r>
            <a:r>
              <a:rPr lang="en-US" dirty="0" err="1" smtClean="0"/>
              <a:t>Paxos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7" y="2208487"/>
            <a:ext cx="5872582" cy="39051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655055" y="1463986"/>
            <a:ext cx="10469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where archeologists made an interesting discovery about a parliament system …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71" y="2397402"/>
            <a:ext cx="3248890" cy="35273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22863" y="6459782"/>
            <a:ext cx="728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 CC-BY-SA-NC  Matt Taylor                                                                                                                                 Copyright ACM</a:t>
            </a: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83" y="365125"/>
            <a:ext cx="10885117" cy="1325563"/>
          </a:xfrm>
        </p:spPr>
        <p:txBody>
          <a:bodyPr/>
          <a:lstStyle/>
          <a:p>
            <a:r>
              <a:rPr lang="en-US" dirty="0" smtClean="0"/>
              <a:t>Same principle, different results ?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17503" y="203906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17503" y="2588506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317503" y="316602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17152" y="2039063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17152" y="2039063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132896" y="2039063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2112" y="2053100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59462" y="2045989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59462" y="2045989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10289" y="2045989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789505" y="2060026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3969" y="2313046"/>
            <a:ext cx="100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Paxos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20</a:t>
            </a:fld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328520" y="43202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328520" y="48696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317503" y="54472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97375" y="43202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97375" y="43202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13119" y="43202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392335" y="43342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739685" y="43271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39685" y="43271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66806" y="43271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046022" y="43412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3969" y="4565462"/>
            <a:ext cx="178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Last Voting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2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 smtClean="0"/>
                  <a:t>Interface </a:t>
                </a:r>
                <a:r>
                  <a:rPr lang="en-US" dirty="0"/>
                  <a:t>between the </a:t>
                </a:r>
                <a:r>
                  <a:rPr lang="en-US" dirty="0" smtClean="0"/>
                  <a:t>“synchronous” rounds </a:t>
                </a:r>
                <a:r>
                  <a:rPr lang="en-US" dirty="0"/>
                  <a:t>and </a:t>
                </a:r>
                <a:r>
                  <a:rPr lang="en-US" dirty="0" smtClean="0"/>
                  <a:t>“asynchronous” world.</a:t>
                </a:r>
              </a:p>
              <a:p>
                <a:pPr lvl="1"/>
                <a:r>
                  <a:rPr lang="en-US" dirty="0" smtClean="0"/>
                  <a:t>Relative </a:t>
                </a:r>
                <a:r>
                  <a:rPr lang="en-US" dirty="0"/>
                  <a:t>speed of replicas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Network delay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example [</a:t>
                </a:r>
                <a:r>
                  <a:rPr lang="en-US" dirty="0" err="1" smtClean="0"/>
                  <a:t>Hutle</a:t>
                </a:r>
                <a:r>
                  <a:rPr lang="en-US" dirty="0" smtClean="0"/>
                  <a:t> &amp; </a:t>
                </a:r>
                <a:r>
                  <a:rPr lang="en-US" dirty="0" err="1" smtClean="0"/>
                  <a:t>Schiper</a:t>
                </a:r>
                <a:r>
                  <a:rPr lang="en-US" dirty="0" smtClean="0"/>
                  <a:t> </a:t>
                </a:r>
                <a:r>
                  <a:rPr lang="en-US" dirty="0" smtClean="0"/>
                  <a:t>07</a:t>
                </a:r>
                <a:r>
                  <a:rPr lang="en-US" dirty="0" smtClean="0"/>
                  <a:t>]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3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89071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248405" y="3256767"/>
            <a:ext cx="739036" cy="45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46115" y="3632548"/>
            <a:ext cx="1841326" cy="175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TLA+ [</a:t>
            </a:r>
            <a:r>
              <a:rPr lang="en-US" dirty="0" err="1" smtClean="0"/>
              <a:t>Lamport</a:t>
            </a:r>
            <a:r>
              <a:rPr lang="en-US" dirty="0" smtClean="0"/>
              <a:t> 91] that comes with a model checker and  proof </a:t>
            </a:r>
            <a:r>
              <a:rPr lang="en-US" dirty="0"/>
              <a:t>assistant [</a:t>
            </a:r>
            <a:r>
              <a:rPr lang="en-US" dirty="0" err="1" smtClean="0"/>
              <a:t>Chaudhuri</a:t>
            </a:r>
            <a:r>
              <a:rPr lang="en-US" dirty="0" smtClean="0"/>
              <a:t> et al. 08]</a:t>
            </a:r>
          </a:p>
          <a:p>
            <a:r>
              <a:rPr lang="en-US" dirty="0" smtClean="0"/>
              <a:t>Isabelle formalization of algorithms in the HO model [</a:t>
            </a:r>
            <a:r>
              <a:rPr lang="en-US" dirty="0" err="1" smtClean="0"/>
              <a:t>Charron-Bost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Merz</a:t>
            </a:r>
            <a:r>
              <a:rPr lang="en-US" dirty="0" smtClean="0"/>
              <a:t> 09]</a:t>
            </a:r>
          </a:p>
          <a:p>
            <a:r>
              <a:rPr lang="en-US" dirty="0"/>
              <a:t>Mace [Killian </a:t>
            </a:r>
            <a:r>
              <a:rPr lang="en-US" dirty="0" smtClean="0"/>
              <a:t>et al. 07] a DSL for distributed systems, comes with a model-checker.</a:t>
            </a:r>
          </a:p>
          <a:p>
            <a:r>
              <a:rPr lang="en-US" dirty="0" smtClean="0"/>
              <a:t>Declarative networking: (logic) programming [Loo et al. 06] and </a:t>
            </a:r>
            <a:r>
              <a:rPr lang="en-US" dirty="0"/>
              <a:t>verification [</a:t>
            </a:r>
            <a:r>
              <a:rPr lang="en-US" dirty="0" smtClean="0"/>
              <a:t>Wang et al. 09]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Implementing a correct fault-tolerant system is hard: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We have the tool to help:</a:t>
            </a:r>
          </a:p>
          <a:p>
            <a:pPr lvl="1"/>
            <a:r>
              <a:rPr lang="en-US" dirty="0" smtClean="0"/>
              <a:t>ATPs, SMT-solvers, model-checkers, …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Where to position ourselves ?</a:t>
            </a:r>
          </a:p>
          <a:p>
            <a:pPr lvl="1"/>
            <a:r>
              <a:rPr lang="en-US" dirty="0" smtClean="0"/>
              <a:t>Verification/programming abstraction: </a:t>
            </a:r>
            <a:r>
              <a:rPr lang="en-US" dirty="0" smtClean="0"/>
              <a:t>more tractable vs closer to real systems</a:t>
            </a:r>
          </a:p>
          <a:p>
            <a:pPr lvl="1"/>
            <a:r>
              <a:rPr lang="en-US" dirty="0" smtClean="0"/>
              <a:t>Formalization of the boundaries of the systems</a:t>
            </a:r>
          </a:p>
          <a:p>
            <a:pPr lvl="2"/>
            <a:r>
              <a:rPr lang="en-US" dirty="0" smtClean="0"/>
              <a:t>Start/stop</a:t>
            </a:r>
          </a:p>
          <a:p>
            <a:pPr lvl="2"/>
            <a:r>
              <a:rPr lang="en-US" dirty="0" smtClean="0"/>
              <a:t>Interactions between main algorithms and recovery procedures</a:t>
            </a:r>
          </a:p>
          <a:p>
            <a:pPr lvl="2"/>
            <a:r>
              <a:rPr lang="en-US" dirty="0" smtClean="0"/>
              <a:t>Customization of algorithms and properties of the system which uses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Algorithm [</a:t>
            </a:r>
            <a:r>
              <a:rPr lang="en-US" dirty="0" err="1" smtClean="0"/>
              <a:t>Lamport</a:t>
            </a:r>
            <a:r>
              <a:rPr lang="en-US" dirty="0" smtClean="0"/>
              <a:t> 98]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318946"/>
            <a:ext cx="959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Used at Google (Chubby), Yahoo/Apache (Zookeeper), Microsoft (Autopilot)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95214" y="2758950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5214" y="3308393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95214" y="3885908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6453" y="2758950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56453" y="2758950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472197" y="2758950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413" y="2772987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98763" y="276587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98763" y="2765876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7149590" y="2765876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128806" y="2779913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05110" y="257428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799078" y="3123727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9078" y="3659810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995556" y="2179574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29733" y="2192482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793412" y="2196996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39560" y="2195287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verification can do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Hard </a:t>
                </a:r>
                <a:r>
                  <a:rPr lang="en-US" dirty="0"/>
                  <a:t>to implement and get </a:t>
                </a:r>
                <a:r>
                  <a:rPr lang="en-US" dirty="0" smtClean="0"/>
                  <a:t>right</a:t>
                </a:r>
              </a:p>
              <a:p>
                <a:pPr lvl="1"/>
                <a:r>
                  <a:rPr lang="en-US" dirty="0"/>
                  <a:t>“The fault-tolerance computing community has not developed the </a:t>
                </a:r>
                <a:r>
                  <a:rPr lang="en-US" b="1" dirty="0"/>
                  <a:t>tools to make it easy to implement</a:t>
                </a:r>
                <a:r>
                  <a:rPr lang="en-US" dirty="0"/>
                  <a:t> their algorithms</a:t>
                </a:r>
                <a:r>
                  <a:rPr lang="en-US" dirty="0" smtClean="0"/>
                  <a:t>.” [Chandra et al. 07]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/>
                  <a:t>The fault-tolerance computing community has </a:t>
                </a:r>
                <a:r>
                  <a:rPr lang="en-US" b="1" dirty="0"/>
                  <a:t>not paid enough attention to testing</a:t>
                </a:r>
                <a:r>
                  <a:rPr lang="en-US" dirty="0"/>
                  <a:t>, a key </a:t>
                </a:r>
                <a:r>
                  <a:rPr lang="en-US" dirty="0" smtClean="0"/>
                  <a:t>ingredient for </a:t>
                </a:r>
                <a:r>
                  <a:rPr lang="en-US" dirty="0"/>
                  <a:t>building fault-tolerant systems</a:t>
                </a:r>
                <a:r>
                  <a:rPr lang="en-US" dirty="0" smtClean="0"/>
                  <a:t>.” </a:t>
                </a:r>
                <a:r>
                  <a:rPr lang="en-US" dirty="0"/>
                  <a:t>[Chandra et al. 07]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for formal verification</a:t>
                </a:r>
                <a:endParaRPr lang="en-US" dirty="0"/>
              </a:p>
              <a:p>
                <a:r>
                  <a:rPr lang="en-US" dirty="0" smtClean="0"/>
                  <a:t>Gap </a:t>
                </a:r>
                <a:r>
                  <a:rPr lang="en-US" dirty="0"/>
                  <a:t>between the theory community and the system </a:t>
                </a:r>
                <a:r>
                  <a:rPr lang="en-US" dirty="0" smtClean="0"/>
                  <a:t>community</a:t>
                </a:r>
              </a:p>
              <a:p>
                <a:pPr lvl="1"/>
                <a:r>
                  <a:rPr lang="en-US" dirty="0" smtClean="0"/>
                  <a:t>“In </a:t>
                </a:r>
                <a:r>
                  <a:rPr lang="en-US" dirty="0"/>
                  <a:t>order to build a real-world system, an expert needs to use numerous ideas scattered </a:t>
                </a:r>
                <a:r>
                  <a:rPr lang="en-US" dirty="0" smtClean="0"/>
                  <a:t>in the </a:t>
                </a:r>
                <a:r>
                  <a:rPr lang="en-US" dirty="0"/>
                  <a:t>literature and make several relatively small protocol extensions. The cumulative effort will </a:t>
                </a:r>
                <a:r>
                  <a:rPr lang="en-US" dirty="0" smtClean="0"/>
                  <a:t>be substantial </a:t>
                </a:r>
                <a:r>
                  <a:rPr lang="en-US" dirty="0"/>
                  <a:t>and the </a:t>
                </a:r>
                <a:r>
                  <a:rPr lang="en-US" b="1" dirty="0"/>
                  <a:t>final system will be based on an unproven protocol</a:t>
                </a:r>
                <a:r>
                  <a:rPr lang="en-US" dirty="0" smtClean="0"/>
                  <a:t>.” </a:t>
                </a:r>
                <a:r>
                  <a:rPr lang="en-US" dirty="0"/>
                  <a:t>[Chandra et al. 07]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use for automated verification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101" r="-58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5</a:t>
            </a:fld>
            <a:endParaRPr lang="en-US"/>
          </a:p>
        </p:txBody>
      </p:sp>
      <p:sp>
        <p:nvSpPr>
          <p:cNvPr id="5" name="Snip Single Corner Rectangle 4"/>
          <p:cNvSpPr/>
          <p:nvPr/>
        </p:nvSpPr>
        <p:spPr>
          <a:xfrm>
            <a:off x="4471792" y="1377865"/>
            <a:ext cx="2267210" cy="1340285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dirty="0" smtClean="0"/>
              <a:t>ource code + specifications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617940" y="3313136"/>
            <a:ext cx="2116898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verifier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06227" y="3313136"/>
            <a:ext cx="2104373" cy="12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runtime</a:t>
            </a:r>
            <a:endParaRPr lang="en-US" sz="2400" dirty="0"/>
          </a:p>
        </p:txBody>
      </p:sp>
      <p:sp>
        <p:nvSpPr>
          <p:cNvPr id="8" name="Bent Arrow 7"/>
          <p:cNvSpPr/>
          <p:nvPr/>
        </p:nvSpPr>
        <p:spPr>
          <a:xfrm rot="5400000">
            <a:off x="6776581" y="2069927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>
            <a:off x="3419605" y="2069928"/>
            <a:ext cx="1014608" cy="8768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50920" y="4638091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271359" y="4638090"/>
            <a:ext cx="450937" cy="701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2880" y="5480323"/>
            <a:ext cx="220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proof  or </a:t>
            </a:r>
          </a:p>
          <a:p>
            <a:pPr algn="ctr"/>
            <a:r>
              <a:rPr lang="en-US" sz="2400" dirty="0" smtClean="0"/>
              <a:t>counterexample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9901" y="5480323"/>
            <a:ext cx="153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6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for verified fault tolerant distributed algorithms implementation</a:t>
            </a:r>
          </a:p>
          <a:p>
            <a:pPr lvl="1"/>
            <a:r>
              <a:rPr lang="en-US" dirty="0" smtClean="0"/>
              <a:t>Algorithms in isolation (as published)</a:t>
            </a:r>
          </a:p>
          <a:p>
            <a:pPr lvl="1"/>
            <a:r>
              <a:rPr lang="en-US" dirty="0" smtClean="0"/>
              <a:t>Algorithms as part of a bigger system (modified to fit purpose)</a:t>
            </a:r>
          </a:p>
          <a:p>
            <a:pPr lvl="1"/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 HO model to simplify the </a:t>
            </a:r>
            <a:r>
              <a:rPr lang="en-US" dirty="0" smtClean="0"/>
              <a:t>reasoning</a:t>
            </a:r>
          </a:p>
          <a:p>
            <a:pPr lvl="1"/>
            <a:r>
              <a:rPr lang="en-US" dirty="0" smtClean="0"/>
              <a:t>User provides an inductive invariants, then push button</a:t>
            </a:r>
          </a:p>
          <a:p>
            <a:pPr lvl="1"/>
            <a:r>
              <a:rPr lang="en-US" dirty="0"/>
              <a:t>Need a very expressive </a:t>
            </a:r>
            <a:r>
              <a:rPr lang="en-US" dirty="0" smtClean="0"/>
              <a:t>logic for automation </a:t>
            </a:r>
            <a:r>
              <a:rPr lang="en-US" dirty="0"/>
              <a:t>(</a:t>
            </a:r>
            <a:r>
              <a:rPr lang="en-US" dirty="0" err="1"/>
              <a:t>Cezara’s</a:t>
            </a:r>
            <a:r>
              <a:rPr lang="en-US" dirty="0"/>
              <a:t> talk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Provide </a:t>
            </a:r>
            <a:r>
              <a:rPr lang="en-US" dirty="0"/>
              <a:t>an implementation that performs well enough</a:t>
            </a:r>
          </a:p>
          <a:p>
            <a:pPr lvl="1"/>
            <a:r>
              <a:rPr lang="en-US" dirty="0" smtClean="0"/>
              <a:t>Show that the overhead of rounds is acceptable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Parametric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Asynchrony (Interleaving, delays)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Channels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7226461" y="2965933"/>
            <a:ext cx="3539670" cy="1127161"/>
            <a:chOff x="7226461" y="2965933"/>
            <a:chExt cx="3539670" cy="1127161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7226461" y="2965933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7226461" y="3515376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226461" y="4088674"/>
              <a:ext cx="3539670" cy="442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74672" y="2965933"/>
              <a:ext cx="896405" cy="112274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77898" y="2979193"/>
              <a:ext cx="2731023" cy="5359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460109" y="3515172"/>
              <a:ext cx="98283" cy="57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463002" y="2968346"/>
              <a:ext cx="955976" cy="5470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4405279" y="1528640"/>
            <a:ext cx="4321708" cy="959205"/>
            <a:chOff x="4674588" y="1690688"/>
            <a:chExt cx="4321708" cy="959205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674588" y="182542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4674588" y="1976231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674588" y="213001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674588" y="2547975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>
              <a:off x="8214258" y="1690688"/>
              <a:ext cx="285506" cy="95920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34629" y="2184875"/>
              <a:ext cx="615553" cy="34079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22476" y="1868407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151091" y="3792947"/>
            <a:ext cx="2410691" cy="1530220"/>
            <a:chOff x="3151091" y="3792947"/>
            <a:chExt cx="2410691" cy="153022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4249020" y="3792947"/>
              <a:ext cx="0" cy="1530220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151091" y="3961867"/>
              <a:ext cx="2410691" cy="324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151091" y="4511309"/>
              <a:ext cx="2410691" cy="160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151091" y="5084409"/>
              <a:ext cx="2410691" cy="198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82810" y="4068529"/>
              <a:ext cx="294409" cy="197933"/>
              <a:chOff x="11353800" y="3366039"/>
              <a:chExt cx="1021773" cy="54011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4185720" y="4208713"/>
              <a:ext cx="294409" cy="197933"/>
              <a:chOff x="11353800" y="3366039"/>
              <a:chExt cx="1021773" cy="54011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4111868" y="4751652"/>
              <a:ext cx="294409" cy="197933"/>
              <a:chOff x="11353800" y="3366039"/>
              <a:chExt cx="1021773" cy="54011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1353800" y="3366039"/>
                <a:ext cx="1018309" cy="540116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11353800" y="3370176"/>
                <a:ext cx="509154" cy="262668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11862954" y="3370176"/>
                <a:ext cx="512619" cy="262669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7219350" y="5184943"/>
            <a:ext cx="3546781" cy="1148107"/>
            <a:chOff x="7219350" y="5184943"/>
            <a:chExt cx="3546781" cy="1148107"/>
          </a:xfrm>
        </p:grpSpPr>
        <p:cxnSp>
          <p:nvCxnSpPr>
            <p:cNvPr id="66" name="Straight Arrow Connector 65"/>
            <p:cNvCxnSpPr/>
            <p:nvPr/>
          </p:nvCxnSpPr>
          <p:spPr>
            <a:xfrm flipV="1">
              <a:off x="7219350" y="5203948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7226461" y="5782095"/>
              <a:ext cx="2523467" cy="128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226461" y="6332847"/>
              <a:ext cx="3539670" cy="203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Multiply 69"/>
            <p:cNvSpPr/>
            <p:nvPr/>
          </p:nvSpPr>
          <p:spPr>
            <a:xfrm>
              <a:off x="9594418" y="5623475"/>
              <a:ext cx="311020" cy="31724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8073497" y="5210563"/>
              <a:ext cx="821094" cy="549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8590478" y="5449437"/>
              <a:ext cx="470647" cy="2999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ultiply 72"/>
            <p:cNvSpPr/>
            <p:nvPr/>
          </p:nvSpPr>
          <p:spPr>
            <a:xfrm>
              <a:off x="8517384" y="5469499"/>
              <a:ext cx="158620" cy="16179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7381351" y="5184943"/>
              <a:ext cx="821094" cy="112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898332" y="5899964"/>
              <a:ext cx="304113" cy="4165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Communication-closed Rounds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250" y="2566501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250" y="3115944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250" y="3693459"/>
            <a:ext cx="600157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3489" y="2566501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3489" y="2566501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659233" y="2566501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38449" y="2580538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85799" y="2573427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85799" y="2573427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36626" y="2573427"/>
            <a:ext cx="410548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315842" y="2587464"/>
            <a:ext cx="821095" cy="111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2146" y="2381835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86114" y="2931278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86114" y="3467361"/>
            <a:ext cx="102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2592" y="1987125"/>
            <a:ext cx="92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16769" y="2000033"/>
            <a:ext cx="94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Promise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80448" y="2004547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26596" y="2002838"/>
            <a:ext cx="10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Accepted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44229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41154" y="235776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0800" y="236936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2250" y="2381835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60392" y="4414207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 err="1" smtClean="0"/>
              <a:t>Elrad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Francez</a:t>
            </a:r>
            <a:r>
              <a:rPr lang="en-US" sz="2400" dirty="0" smtClean="0"/>
              <a:t> 82]: decomposition of algorithm in communication-closed rounds.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3F87-E864-4E1C-BD8D-67671C641D9B}" type="slidenum">
              <a:rPr lang="en-US" smtClean="0"/>
              <a:t>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360393" y="5519278"/>
            <a:ext cx="780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</a:t>
            </a:r>
            <a:r>
              <a:rPr lang="en-US" sz="2400" dirty="0" err="1" smtClean="0"/>
              <a:t>Dwork</a:t>
            </a:r>
            <a:r>
              <a:rPr lang="en-US" sz="2400" dirty="0"/>
              <a:t> </a:t>
            </a:r>
            <a:r>
              <a:rPr lang="en-US" sz="2400" dirty="0" smtClean="0"/>
              <a:t>&amp; Lynch &amp; </a:t>
            </a:r>
            <a:r>
              <a:rPr lang="en-US" sz="2400" dirty="0" err="1" smtClean="0"/>
              <a:t>Stockmeyer</a:t>
            </a:r>
            <a:r>
              <a:rPr lang="en-US" sz="2400" dirty="0" smtClean="0"/>
              <a:t>, 88] defines round model for non-synchronous models: partial synchrony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asynchrony to faults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86965"/>
            <a:ext cx="7780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Reasoning in round-based model (partial synchrony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296477"/>
            <a:ext cx="6337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Implementation in an asynchronous </a:t>
            </a:r>
            <a:r>
              <a:rPr lang="en-US" sz="2800" dirty="0" smtClean="0"/>
              <a:t>world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4780" y="256152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64780" y="311096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364780" y="368848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31484" y="2405086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83411" y="2417390"/>
            <a:ext cx="0" cy="1530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31484" y="2570664"/>
            <a:ext cx="821094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431483" y="2561523"/>
            <a:ext cx="794956" cy="558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31483" y="3148179"/>
            <a:ext cx="576369" cy="540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405345" y="2547486"/>
            <a:ext cx="821094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357872" y="2547486"/>
            <a:ext cx="852591" cy="112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12956" y="2547486"/>
            <a:ext cx="709089" cy="549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412956" y="3125001"/>
            <a:ext cx="447871" cy="549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3447380" y="3531822"/>
            <a:ext cx="311020" cy="31724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373269" y="4874193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3269" y="5423636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73269" y="6001151"/>
            <a:ext cx="721894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922326" y="2786360"/>
            <a:ext cx="470647" cy="2999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3849232" y="2806422"/>
            <a:ext cx="158620" cy="161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021480" y="4873990"/>
            <a:ext cx="243940" cy="1122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7779" y="4876403"/>
            <a:ext cx="4079367" cy="53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09908" y="4739341"/>
            <a:ext cx="0" cy="25484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6637" y="5297258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80710" y="474601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15011" y="5423433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609810" y="4876403"/>
            <a:ext cx="955976" cy="547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61610" y="5293042"/>
            <a:ext cx="0" cy="26078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89984" y="5419217"/>
            <a:ext cx="238942" cy="577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284783" y="4869774"/>
            <a:ext cx="488287" cy="549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988376" y="4866762"/>
            <a:ext cx="610371" cy="55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006412" y="4878613"/>
            <a:ext cx="615091" cy="1118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68AC-6748-452B-AC8F-7FA04BA1ABF2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393192" y="2562444"/>
            <a:ext cx="728853" cy="557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0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1411</Words>
  <Application>Microsoft Office PowerPoint</Application>
  <PresentationFormat>Widescreen</PresentationFormat>
  <Paragraphs>267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Round model for dist. algo. From verification to implementation</vt:lpstr>
      <vt:lpstr>Our journey starts on the island of Paxos …</vt:lpstr>
      <vt:lpstr>The Paxos Algorithm [Lamport 98]</vt:lpstr>
      <vt:lpstr>What verification can do ?</vt:lpstr>
      <vt:lpstr>Our goals</vt:lpstr>
      <vt:lpstr>Our goals</vt:lpstr>
      <vt:lpstr>Verification Challenges</vt:lpstr>
      <vt:lpstr>Communication-closed Rounds</vt:lpstr>
      <vt:lpstr>Mapping asynchrony to faults</vt:lpstr>
      <vt:lpstr>The Heard-Of model [Charron-Bost &amp; Schiper 09]</vt:lpstr>
      <vt:lpstr>Last Voting Algorithm</vt:lpstr>
      <vt:lpstr>Verification</vt:lpstr>
      <vt:lpstr>Goals for the verification</vt:lpstr>
      <vt:lpstr>Invariant for the Last Voting example</vt:lpstr>
      <vt:lpstr>Implementing a system</vt:lpstr>
      <vt:lpstr>Architecture</vt:lpstr>
      <vt:lpstr>Algorithms</vt:lpstr>
      <vt:lpstr>Boundary conditions</vt:lpstr>
      <vt:lpstr>Consensus vs Atomic broadcast</vt:lpstr>
      <vt:lpstr>Same principle, different results ?</vt:lpstr>
      <vt:lpstr>Predicate</vt:lpstr>
      <vt:lpstr>Related work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model for dist. algo. : from verification to implementation</dc:title>
  <dc:creator>Damien Zufferey</dc:creator>
  <cp:lastModifiedBy>Damien Zufferey</cp:lastModifiedBy>
  <cp:revision>55</cp:revision>
  <dcterms:created xsi:type="dcterms:W3CDTF">2014-07-21T15:21:44Z</dcterms:created>
  <dcterms:modified xsi:type="dcterms:W3CDTF">2014-07-24T18:27:50Z</dcterms:modified>
</cp:coreProperties>
</file>