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91" r:id="rId3"/>
    <p:sldId id="257" r:id="rId4"/>
    <p:sldId id="280" r:id="rId5"/>
    <p:sldId id="279" r:id="rId6"/>
    <p:sldId id="282" r:id="rId7"/>
    <p:sldId id="312" r:id="rId8"/>
    <p:sldId id="259" r:id="rId9"/>
    <p:sldId id="278" r:id="rId10"/>
    <p:sldId id="272" r:id="rId11"/>
    <p:sldId id="261" r:id="rId12"/>
    <p:sldId id="262" r:id="rId13"/>
    <p:sldId id="289" r:id="rId14"/>
    <p:sldId id="290" r:id="rId15"/>
    <p:sldId id="263" r:id="rId16"/>
    <p:sldId id="260" r:id="rId17"/>
    <p:sldId id="284" r:id="rId18"/>
    <p:sldId id="287" r:id="rId19"/>
    <p:sldId id="266" r:id="rId20"/>
    <p:sldId id="267" r:id="rId21"/>
    <p:sldId id="288" r:id="rId22"/>
    <p:sldId id="313" r:id="rId23"/>
    <p:sldId id="268" r:id="rId24"/>
    <p:sldId id="273" r:id="rId25"/>
    <p:sldId id="265" r:id="rId26"/>
    <p:sldId id="283" r:id="rId27"/>
    <p:sldId id="293" r:id="rId28"/>
    <p:sldId id="295" r:id="rId29"/>
    <p:sldId id="296" r:id="rId30"/>
    <p:sldId id="297" r:id="rId31"/>
    <p:sldId id="298" r:id="rId32"/>
    <p:sldId id="294" r:id="rId33"/>
    <p:sldId id="299" r:id="rId34"/>
    <p:sldId id="286" r:id="rId35"/>
    <p:sldId id="300" r:id="rId36"/>
    <p:sldId id="303" r:id="rId37"/>
    <p:sldId id="304" r:id="rId38"/>
    <p:sldId id="305" r:id="rId39"/>
    <p:sldId id="302" r:id="rId40"/>
    <p:sldId id="307" r:id="rId41"/>
    <p:sldId id="306" r:id="rId42"/>
    <p:sldId id="308" r:id="rId43"/>
    <p:sldId id="285" r:id="rId44"/>
    <p:sldId id="311" r:id="rId45"/>
    <p:sldId id="309" r:id="rId46"/>
    <p:sldId id="310" r:id="rId47"/>
    <p:sldId id="271" r:id="rId48"/>
    <p:sldId id="275" r:id="rId49"/>
    <p:sldId id="258" r:id="rId50"/>
    <p:sldId id="269" r:id="rId51"/>
    <p:sldId id="270" r:id="rId52"/>
    <p:sldId id="277" r:id="rId53"/>
    <p:sldId id="30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3454" autoAdjust="0"/>
  </p:normalViewPr>
  <p:slideViewPr>
    <p:cSldViewPr snapToGrid="0">
      <p:cViewPr varScale="1">
        <p:scale>
          <a:sx n="77" d="100"/>
          <a:sy n="77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D8B4C-89C4-4F0A-B41B-FA8829122833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E3AE0-D6F9-4E9B-A297-8BF35F34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0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4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Picking the right model to make verification</a:t>
            </a:r>
            <a:r>
              <a:rPr lang="en-US" baseline="0" dirty="0" smtClean="0"/>
              <a:t> easier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Parametric</a:t>
            </a:r>
            <a:r>
              <a:rPr lang="en-US" baseline="0" dirty="0" smtClean="0"/>
              <a:t> systems: undecidable in general</a:t>
            </a:r>
            <a:endParaRPr lang="en-US" dirty="0" smtClean="0"/>
          </a:p>
          <a:p>
            <a:r>
              <a:rPr lang="en-US" dirty="0" smtClean="0"/>
              <a:t>Interleaving: combinatorial blow-up</a:t>
            </a:r>
          </a:p>
          <a:p>
            <a:r>
              <a:rPr lang="en-US" dirty="0" smtClean="0"/>
              <a:t>Channels: undecidable</a:t>
            </a:r>
            <a:r>
              <a:rPr lang="en-US" baseline="0" dirty="0" smtClean="0"/>
              <a:t> if FIFO, non-primitive recursive if </a:t>
            </a:r>
            <a:r>
              <a:rPr lang="en-US" baseline="0" dirty="0" err="1" smtClean="0"/>
              <a:t>lossy</a:t>
            </a:r>
            <a:r>
              <a:rPr lang="en-US" baseline="0" dirty="0" smtClean="0"/>
              <a:t>, NEXP if without order.</a:t>
            </a:r>
          </a:p>
          <a:p>
            <a:r>
              <a:rPr lang="en-US" baseline="0" dirty="0" smtClean="0"/>
              <a:t>Faults: one more dimension in non-determinism (again a combinatorial blow-up)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72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Round: get ride of the interleaving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Communication-closed: get rid of the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2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Rounds in the </a:t>
            </a:r>
            <a:r>
              <a:rPr lang="en-US" dirty="0" err="1" smtClean="0"/>
              <a:t>algo</a:t>
            </a:r>
            <a:r>
              <a:rPr lang="en-US" dirty="0" smtClean="0"/>
              <a:t> vs rounds in the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78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Reasoning in round-based model (partial synchrony):</a:t>
            </a:r>
          </a:p>
          <a:p>
            <a:pPr lvl="1"/>
            <a:r>
              <a:rPr lang="en-US" dirty="0" smtClean="0"/>
              <a:t>Communication-closed rounds (simple model for the channels)</a:t>
            </a:r>
          </a:p>
          <a:p>
            <a:pPr lvl="1"/>
            <a:r>
              <a:rPr lang="en-US" dirty="0" smtClean="0"/>
              <a:t>Lockstep semantics (no interleaving, mapping asynchrony to faults)</a:t>
            </a:r>
          </a:p>
          <a:p>
            <a:pPr lvl="1"/>
            <a:r>
              <a:rPr lang="en-US" dirty="0" smtClean="0"/>
              <a:t>Heard-of model: map process faults on communication faults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Implementation in an asynchronous world</a:t>
            </a:r>
          </a:p>
          <a:p>
            <a:pPr lvl="1"/>
            <a:r>
              <a:rPr lang="en-US" dirty="0" smtClean="0"/>
              <a:t>Asynchrony: no round structure, delays and buffering of messages</a:t>
            </a:r>
          </a:p>
          <a:p>
            <a:pPr lvl="1"/>
            <a:r>
              <a:rPr lang="en-US" dirty="0" smtClean="0"/>
              <a:t>Failure detectors to recover some degree of synchrony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5CCB7-E3BA-42FA-A363-5894D3C38D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48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the rounds’ boundaries</a:t>
            </a:r>
          </a:p>
          <a:p>
            <a:r>
              <a:rPr lang="en-US" dirty="0" smtClean="0"/>
              <a:t>I have no idea what it the invariant in an</a:t>
            </a:r>
            <a:r>
              <a:rPr lang="en-US" baseline="0" dirty="0" smtClean="0"/>
              <a:t> asynchronous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72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1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Each process in the distributed system runs a copy of that algorithm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Also unreliable communication</a:t>
            </a:r>
            <a:r>
              <a:rPr lang="en-US" baseline="0" dirty="0" smtClean="0"/>
              <a:t> (UDP)</a:t>
            </a:r>
          </a:p>
          <a:p>
            <a:r>
              <a:rPr lang="en-US" dirty="0" smtClean="0"/>
              <a:t>When</a:t>
            </a:r>
            <a:r>
              <a:rPr lang="en-US" baseline="0" dirty="0" smtClean="0"/>
              <a:t> all the messages are received, no need to wait for the TO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 of the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embedding will come in the evaluation section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94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verification part we will discuss about progress/</a:t>
            </a:r>
            <a:r>
              <a:rPr lang="en-US" baseline="0" dirty="0" err="1" smtClean="0"/>
              <a:t>liveness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27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-what</a:t>
            </a:r>
            <a:r>
              <a:rPr lang="en-US" baseline="0" dirty="0" smtClean="0"/>
              <a:t> are realistic assumptions ?</a:t>
            </a:r>
          </a:p>
          <a:p>
            <a:r>
              <a:rPr lang="en-US" baseline="0" dirty="0" smtClean="0"/>
              <a:t>-formalizing the boundaries of the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17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John Howell about the benefit</a:t>
            </a:r>
            <a:r>
              <a:rPr lang="en-US" baseline="0" dirty="0" smtClean="0"/>
              <a:t> of writing a spec in TLA.</a:t>
            </a:r>
          </a:p>
          <a:p>
            <a:r>
              <a:rPr lang="en-US" baseline="0" dirty="0" smtClean="0"/>
              <a:t>But TLC did not scale enough to test the interesting cases.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doubt that the Joe the system guy will use interactive proof assistants</a:t>
            </a:r>
          </a:p>
          <a:p>
            <a:endParaRPr lang="en-US" dirty="0" smtClean="0"/>
          </a:p>
          <a:p>
            <a:r>
              <a:rPr lang="en-US" dirty="0" smtClean="0"/>
              <a:t>Hope</a:t>
            </a:r>
            <a:r>
              <a:rPr lang="en-US" baseline="0" dirty="0" smtClean="0"/>
              <a:t> that logic used for consensus is representative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81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another model we can make thing better</a:t>
            </a:r>
          </a:p>
          <a:p>
            <a:endParaRPr lang="en-US" dirty="0" smtClean="0"/>
          </a:p>
          <a:p>
            <a:r>
              <a:rPr lang="en-US" dirty="0" smtClean="0"/>
              <a:t>Consensus is just an example: interested</a:t>
            </a:r>
            <a:r>
              <a:rPr lang="en-US" baseline="0" dirty="0" smtClean="0"/>
              <a:t> in whatever can be proved using the same techniques.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30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Majority</a:t>
            </a:r>
            <a:r>
              <a:rPr lang="en-US" baseline="0" dirty="0" smtClean="0"/>
              <a:t> argument</a:t>
            </a:r>
          </a:p>
          <a:p>
            <a:r>
              <a:rPr lang="en-US" baseline="0" dirty="0" smtClean="0"/>
              <a:t>More than ½ because uses the </a:t>
            </a:r>
            <a:r>
              <a:rPr lang="en-US" baseline="0" dirty="0" err="1" smtClean="0"/>
              <a:t>mmor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Compared to BAPA:  -limited quantifier alternation, + </a:t>
            </a:r>
            <a:r>
              <a:rPr lang="en-US" baseline="0" dirty="0" err="1" smtClean="0"/>
              <a:t>comprehesions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91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 restricts</a:t>
            </a:r>
            <a:r>
              <a:rPr lang="en-US" baseline="0" dirty="0" smtClean="0"/>
              <a:t> what we can express so that one representative process for each Venn region is enough.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55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have no idea what it the invariant in an</a:t>
            </a:r>
            <a:r>
              <a:rPr lang="en-US" baseline="0" dirty="0" smtClean="0"/>
              <a:t> asynchronous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39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have no idea what it the invariant in an</a:t>
            </a:r>
            <a:r>
              <a:rPr lang="en-US" baseline="0" dirty="0" smtClean="0"/>
              <a:t> asynchronous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92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69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907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00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11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791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LV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	slower (surprise)</a:t>
            </a:r>
          </a:p>
          <a:p>
            <a:r>
              <a:rPr lang="en-US" baseline="0" dirty="0" smtClean="0"/>
              <a:t>	scale better</a:t>
            </a:r>
          </a:p>
          <a:p>
            <a:r>
              <a:rPr lang="en-US" baseline="0" dirty="0" smtClean="0"/>
              <a:t>	less affected by the crash</a:t>
            </a:r>
          </a:p>
          <a:p>
            <a:r>
              <a:rPr lang="en-US" baseline="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33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983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TLA/TLC: sometime</a:t>
            </a:r>
            <a:r>
              <a:rPr lang="en-US" baseline="0" dirty="0" smtClean="0"/>
              <a:t> less is better, does not run</a:t>
            </a:r>
          </a:p>
          <a:p>
            <a:r>
              <a:rPr lang="en-US" baseline="0" dirty="0" smtClean="0"/>
              <a:t>Mace: (+) runs and </a:t>
            </a:r>
            <a:r>
              <a:rPr lang="en-US" baseline="0" dirty="0" err="1" smtClean="0"/>
              <a:t>verif</a:t>
            </a:r>
            <a:r>
              <a:rPr lang="en-US" baseline="0" dirty="0" smtClean="0"/>
              <a:t> together, (-) bounded MC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209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Prepare: new sequence #,</a:t>
            </a:r>
          </a:p>
          <a:p>
            <a:r>
              <a:rPr lang="en-US" dirty="0" smtClean="0"/>
              <a:t>Promise</a:t>
            </a:r>
            <a:r>
              <a:rPr lang="en-US" baseline="0" dirty="0" smtClean="0"/>
              <a:t> to accept the proposer for that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#, reply with last accepted # and value</a:t>
            </a:r>
          </a:p>
          <a:p>
            <a:r>
              <a:rPr lang="en-US" baseline="0" dirty="0" smtClean="0"/>
              <a:t>Accept the value (commit the decision)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112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309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Paxos</a:t>
            </a:r>
            <a:r>
              <a:rPr lang="en-US" baseline="0" dirty="0" smtClean="0"/>
              <a:t> modified until is became so different that it is a publishable result.</a:t>
            </a:r>
          </a:p>
          <a:p>
            <a:r>
              <a:rPr lang="en-US" baseline="0" dirty="0" smtClean="0"/>
              <a:t>Can we make the tools so this is not publishable anymore 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-recovery</a:t>
            </a:r>
            <a:r>
              <a:rPr lang="en-US" baseline="0" dirty="0" smtClean="0"/>
              <a:t> is usually presented on the side</a:t>
            </a:r>
          </a:p>
          <a:p>
            <a:r>
              <a:rPr lang="en-US" baseline="0" dirty="0" smtClean="0"/>
              <a:t>=&gt; Things “on the side” are as important as the main algorithms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277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66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want </a:t>
            </a:r>
            <a:r>
              <a:rPr lang="en-US" dirty="0" err="1" smtClean="0"/>
              <a:t>Paxos</a:t>
            </a:r>
            <a:r>
              <a:rPr lang="en-US" baseline="0" dirty="0" smtClean="0"/>
              <a:t> (LV),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49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introduce the</a:t>
            </a:r>
            <a:r>
              <a:rPr lang="en-US" baseline="0" dirty="0" smtClean="0"/>
              <a:t> faults later when we introduce the abstraction and the fault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36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introduce the</a:t>
            </a:r>
            <a:r>
              <a:rPr lang="en-US" baseline="0" dirty="0" smtClean="0"/>
              <a:t> faults later when we introduce the abstraction and the fault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51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wrong with proofs of algorithms, but</a:t>
            </a:r>
            <a:r>
              <a:rPr lang="en-US" baseline="0" dirty="0" smtClean="0"/>
              <a:t> can do more.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Hard to test: fault masking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Automation: I also don’t like to make proofs, but I like to make algorithm that make proofs for 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0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r>
              <a:rPr lang="en-US" baseline="0" dirty="0" smtClean="0"/>
              <a:t> and spec in the same language (or very close)</a:t>
            </a:r>
          </a:p>
          <a:p>
            <a:r>
              <a:rPr lang="en-US" baseline="0" dirty="0" smtClean="0"/>
              <a:t>	don’t need to learn another tool</a:t>
            </a:r>
          </a:p>
          <a:p>
            <a:r>
              <a:rPr lang="en-US" baseline="0" dirty="0" smtClean="0"/>
              <a:t>	lower the barrier of entry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07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Really understand the complaints of the system guys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25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EE65-3D98-4796-B753-5252B00E34A9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8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156-2209-4315-8FCB-F9E2912140D4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8205-C423-4122-B365-95380C93FAE9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9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CCF3-B7DE-4D07-937D-E3973AE273B4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3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C808-B90C-4615-B162-E43BE67BFEB8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5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10EC-AB45-4CA6-BF90-41CBF0AEB4EA}" type="datetime1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7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ABF0-D4EC-4430-88C2-121A309C972E}" type="datetime1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3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BCD3-E312-4869-8799-8122F62686CF}" type="datetime1">
              <a:rPr lang="en-US" smtClean="0"/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0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CAF4-96F8-4269-9BA1-2ABCD527D632}" type="datetime1">
              <a:rPr lang="en-US" smtClean="0"/>
              <a:t>12/17/2014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2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C4AA-7BDD-4A3E-81B3-7BD9E6D455AC}" type="datetime1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4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506-38E7-44E9-8C65-74E2BD989D1E}" type="datetime1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5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06A4B-FD40-4703-B22B-4E6A435B706F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F3F87-E864-4E1C-BD8D-67671C64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4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1.png"/><Relationship Id="rId7" Type="http://schemas.openxmlformats.org/officeDocument/2006/relationships/image" Target="../media/image23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34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0.png"/><Relationship Id="rId3" Type="http://schemas.openxmlformats.org/officeDocument/2006/relationships/image" Target="../media/image91.png"/><Relationship Id="rId7" Type="http://schemas.openxmlformats.org/officeDocument/2006/relationships/image" Target="../media/image120.png"/><Relationship Id="rId12" Type="http://schemas.openxmlformats.org/officeDocument/2006/relationships/image" Target="../media/image17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11" Type="http://schemas.openxmlformats.org/officeDocument/2006/relationships/image" Target="../media/image160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Relationship Id="rId14" Type="http://schemas.openxmlformats.org/officeDocument/2006/relationships/image" Target="../media/image19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607" y="608796"/>
            <a:ext cx="10208713" cy="2387600"/>
          </a:xfrm>
        </p:spPr>
        <p:txBody>
          <a:bodyPr>
            <a:normAutofit/>
          </a:bodyPr>
          <a:lstStyle/>
          <a:p>
            <a:r>
              <a:rPr lang="en-US" sz="4800" b="1" dirty="0" err="1" smtClean="0"/>
              <a:t>PSync</a:t>
            </a:r>
            <a:r>
              <a:rPr lang="en-US" sz="4800" dirty="0" smtClean="0"/>
              <a:t>: </a:t>
            </a:r>
            <a:r>
              <a:rPr lang="en-US" sz="4800" dirty="0"/>
              <a:t>a partially synchronous language</a:t>
            </a:r>
            <a:br>
              <a:rPr lang="en-US" sz="4800" dirty="0"/>
            </a:br>
            <a:r>
              <a:rPr lang="en-US" sz="4800" dirty="0"/>
              <a:t>for fault-tolerant distributed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7844" y="3750513"/>
            <a:ext cx="305564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 smtClean="0"/>
              <a:t>Cezara</a:t>
            </a:r>
            <a:r>
              <a:rPr lang="en-US" dirty="0" smtClean="0"/>
              <a:t> </a:t>
            </a:r>
            <a:r>
              <a:rPr lang="en-US" dirty="0" err="1" smtClean="0"/>
              <a:t>Drăgoi</a:t>
            </a:r>
            <a:endParaRPr lang="en-US" dirty="0" smtClean="0"/>
          </a:p>
          <a:p>
            <a:pPr algn="l"/>
            <a:r>
              <a:rPr lang="en-US" dirty="0" smtClean="0"/>
              <a:t>Thomas A. </a:t>
            </a:r>
            <a:r>
              <a:rPr lang="en-US" dirty="0" err="1" smtClean="0"/>
              <a:t>Henzinger</a:t>
            </a:r>
            <a:endParaRPr lang="en-US" dirty="0" smtClean="0"/>
          </a:p>
          <a:p>
            <a:pPr algn="l"/>
            <a:r>
              <a:rPr lang="fr-FR" dirty="0" smtClean="0">
                <a:solidFill>
                  <a:srgbClr val="000000"/>
                </a:solidFill>
              </a:rPr>
              <a:t>Josef </a:t>
            </a:r>
            <a:r>
              <a:rPr lang="fr-FR" dirty="0" err="1" smtClean="0">
                <a:solidFill>
                  <a:srgbClr val="000000"/>
                </a:solidFill>
              </a:rPr>
              <a:t>Widder</a:t>
            </a:r>
            <a:endParaRPr lang="fr-FR" dirty="0" smtClean="0">
              <a:solidFill>
                <a:srgbClr val="000000"/>
              </a:solidFill>
            </a:endParaRPr>
          </a:p>
          <a:p>
            <a:pPr algn="l"/>
            <a:r>
              <a:rPr lang="en-US" b="1" dirty="0" smtClean="0">
                <a:solidFill>
                  <a:srgbClr val="000000"/>
                </a:solidFill>
              </a:rPr>
              <a:t>Damien Zufferey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883055"/>
            <a:ext cx="2677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18.12.2014, EPFL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484" y="3725461"/>
            <a:ext cx="1316456" cy="651710"/>
          </a:xfrm>
          <a:prstGeom prst="rect">
            <a:avLst/>
          </a:prstGeom>
        </p:spPr>
      </p:pic>
      <p:pic>
        <p:nvPicPr>
          <p:cNvPr id="7" name="Picture 6" descr="TUSignet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484" y="4427601"/>
            <a:ext cx="602258" cy="602258"/>
          </a:xfrm>
          <a:prstGeom prst="rect">
            <a:avLst/>
          </a:prstGeom>
        </p:spPr>
      </p:pic>
      <p:pic>
        <p:nvPicPr>
          <p:cNvPr id="8" name="Picture 7" descr="CSAIL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484" y="5075320"/>
            <a:ext cx="1139723" cy="87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6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and language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3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hard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Parametric systems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Asynchrony (</a:t>
            </a:r>
            <a:r>
              <a:rPr lang="en-US" dirty="0"/>
              <a:t>i</a:t>
            </a:r>
            <a:r>
              <a:rPr lang="en-US" dirty="0" smtClean="0"/>
              <a:t>nterleaving, delays)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Channels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Faults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7226461" y="2965933"/>
            <a:ext cx="3539670" cy="1127161"/>
            <a:chOff x="7226461" y="2965933"/>
            <a:chExt cx="3539670" cy="1127161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7226461" y="2965933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7226461" y="3515376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226461" y="4088674"/>
              <a:ext cx="3539670" cy="442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874672" y="2965933"/>
              <a:ext cx="896405" cy="1122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577898" y="2979193"/>
              <a:ext cx="2731023" cy="5359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460109" y="3515172"/>
              <a:ext cx="98283" cy="5735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463002" y="2968346"/>
              <a:ext cx="955976" cy="5470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4405279" y="1528640"/>
            <a:ext cx="4321708" cy="959205"/>
            <a:chOff x="4674588" y="1690688"/>
            <a:chExt cx="4321708" cy="959205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4674588" y="1825421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674588" y="1976231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674588" y="2130017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4674588" y="2547975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ight Brace 29"/>
            <p:cNvSpPr/>
            <p:nvPr/>
          </p:nvSpPr>
          <p:spPr>
            <a:xfrm>
              <a:off x="8214258" y="1690688"/>
              <a:ext cx="285506" cy="959205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34629" y="2184875"/>
              <a:ext cx="615553" cy="340799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22476" y="1868407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</a:t>
              </a:r>
              <a:endParaRPr lang="en-US" sz="28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151091" y="3792947"/>
            <a:ext cx="2410691" cy="1530220"/>
            <a:chOff x="3151091" y="3792947"/>
            <a:chExt cx="2410691" cy="153022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4249020" y="3792947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151091" y="3961867"/>
              <a:ext cx="2410691" cy="32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151091" y="4511309"/>
              <a:ext cx="2410691" cy="16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3151091" y="5084409"/>
              <a:ext cx="2410691" cy="198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4082810" y="4068529"/>
              <a:ext cx="294409" cy="197933"/>
              <a:chOff x="11353800" y="3366039"/>
              <a:chExt cx="1021773" cy="54011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4185720" y="4208713"/>
              <a:ext cx="294409" cy="197933"/>
              <a:chOff x="11353800" y="3366039"/>
              <a:chExt cx="1021773" cy="54011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4111868" y="4751652"/>
              <a:ext cx="294409" cy="197933"/>
              <a:chOff x="11353800" y="3366039"/>
              <a:chExt cx="1021773" cy="54011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7219350" y="5184943"/>
            <a:ext cx="3546781" cy="1148107"/>
            <a:chOff x="7219350" y="5184943"/>
            <a:chExt cx="3546781" cy="1148107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7219350" y="5203948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7226461" y="5782095"/>
              <a:ext cx="2523467" cy="1284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7226461" y="6332847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Multiply 69"/>
            <p:cNvSpPr/>
            <p:nvPr/>
          </p:nvSpPr>
          <p:spPr>
            <a:xfrm>
              <a:off x="9594418" y="5623475"/>
              <a:ext cx="311020" cy="3172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8073497" y="5210563"/>
              <a:ext cx="821094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8590478" y="5449437"/>
              <a:ext cx="470647" cy="29994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Multiply 72"/>
            <p:cNvSpPr/>
            <p:nvPr/>
          </p:nvSpPr>
          <p:spPr>
            <a:xfrm>
              <a:off x="8517384" y="5469499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7381351" y="5184943"/>
              <a:ext cx="821094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898332" y="5899964"/>
              <a:ext cx="304113" cy="4165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Communication-closed Rounds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28044" y="1835990"/>
            <a:ext cx="0" cy="214600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60392" y="4414207"/>
            <a:ext cx="7808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</a:t>
            </a:r>
            <a:r>
              <a:rPr lang="en-US" sz="2400" dirty="0" err="1" smtClean="0"/>
              <a:t>Elrad</a:t>
            </a:r>
            <a:r>
              <a:rPr lang="en-US" sz="2400" dirty="0" smtClean="0"/>
              <a:t> &amp; </a:t>
            </a:r>
            <a:r>
              <a:rPr lang="en-US" sz="2400" dirty="0" err="1" smtClean="0"/>
              <a:t>Francez</a:t>
            </a:r>
            <a:r>
              <a:rPr lang="en-US" sz="2400" dirty="0" smtClean="0"/>
              <a:t> 82]: decomposition of algorithm in communication-closed rounds.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12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360393" y="5519278"/>
            <a:ext cx="7808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[</a:t>
            </a:r>
            <a:r>
              <a:rPr lang="en-US" sz="2400" dirty="0" err="1" smtClean="0"/>
              <a:t>Dwork</a:t>
            </a:r>
            <a:r>
              <a:rPr lang="en-US" sz="2400" dirty="0"/>
              <a:t> </a:t>
            </a:r>
            <a:r>
              <a:rPr lang="en-US" sz="2400" dirty="0" smtClean="0"/>
              <a:t>&amp; Lynch &amp; </a:t>
            </a:r>
            <a:r>
              <a:rPr lang="en-US" sz="2400" dirty="0" err="1" smtClean="0"/>
              <a:t>Stockmeyer</a:t>
            </a:r>
            <a:r>
              <a:rPr lang="en-US" sz="2400" dirty="0" smtClean="0"/>
              <a:t>, 88] defines round model for non-synchronous models: partial synchrony</a:t>
            </a:r>
            <a:endParaRPr lang="en-US" sz="24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968668" y="2060796"/>
            <a:ext cx="564193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968668" y="2908993"/>
            <a:ext cx="564193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968668" y="3800527"/>
            <a:ext cx="564193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791496" y="2048270"/>
            <a:ext cx="1267556" cy="848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791496" y="2048270"/>
            <a:ext cx="1267556" cy="1739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839493" y="2058962"/>
            <a:ext cx="1191245" cy="837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769830" y="2069939"/>
            <a:ext cx="1267558" cy="1718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3769830" y="2912818"/>
            <a:ext cx="1262996" cy="885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831162" y="2889600"/>
            <a:ext cx="1249556" cy="920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248680" y="2050358"/>
            <a:ext cx="1267556" cy="848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48680" y="2050358"/>
            <a:ext cx="1267556" cy="1739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296677" y="2061050"/>
            <a:ext cx="1191245" cy="837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6227014" y="2072027"/>
            <a:ext cx="1267558" cy="1718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6227014" y="2914906"/>
            <a:ext cx="1262996" cy="885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288346" y="2891688"/>
            <a:ext cx="1249556" cy="920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911536" y="1760577"/>
                <a:ext cx="614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6" y="1760577"/>
                <a:ext cx="6142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939813" y="2576678"/>
                <a:ext cx="6225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813" y="2576678"/>
                <a:ext cx="62254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939812" y="3392779"/>
                <a:ext cx="6225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812" y="3392779"/>
                <a:ext cx="62254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/>
          <p:cNvCxnSpPr/>
          <p:nvPr/>
        </p:nvCxnSpPr>
        <p:spPr>
          <a:xfrm>
            <a:off x="5710072" y="1850604"/>
            <a:ext cx="0" cy="214600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090022" y="1855966"/>
            <a:ext cx="0" cy="214600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49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PSync</a:t>
            </a:r>
            <a:r>
              <a:rPr lang="en-US" dirty="0" smtClean="0"/>
              <a:t>: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2418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Program:</a:t>
            </a:r>
          </a:p>
          <a:p>
            <a:pPr lvl="1"/>
            <a:r>
              <a:rPr lang="en-US" dirty="0" smtClean="0"/>
              <a:t>Initialization function</a:t>
            </a:r>
          </a:p>
          <a:p>
            <a:pPr lvl="1"/>
            <a:r>
              <a:rPr lang="en-US" dirty="0" smtClean="0"/>
              <a:t>Sequence of </a:t>
            </a:r>
            <a:r>
              <a:rPr lang="en-US" b="1" dirty="0" smtClean="0"/>
              <a:t>round</a:t>
            </a:r>
            <a:r>
              <a:rPr lang="en-US" dirty="0" smtClean="0"/>
              <a:t>s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b="1" dirty="0" smtClean="0"/>
              <a:t>round</a:t>
            </a:r>
            <a:r>
              <a:rPr lang="en-US" dirty="0" smtClean="0"/>
              <a:t> has</a:t>
            </a:r>
          </a:p>
          <a:p>
            <a:pPr lvl="1"/>
            <a:r>
              <a:rPr lang="en-US" b="1" dirty="0" smtClean="0"/>
              <a:t>Send</a:t>
            </a:r>
            <a:r>
              <a:rPr lang="en-US" dirty="0" smtClean="0"/>
              <a:t> function</a:t>
            </a:r>
          </a:p>
          <a:p>
            <a:pPr lvl="2"/>
            <a:r>
              <a:rPr lang="en-US" dirty="0" smtClean="0"/>
              <a:t>Unit =&gt; Set[(</a:t>
            </a:r>
            <a:r>
              <a:rPr lang="en-US" dirty="0" err="1" smtClean="0"/>
              <a:t>ProcessID</a:t>
            </a:r>
            <a:r>
              <a:rPr lang="en-US" dirty="0" smtClean="0"/>
              <a:t>, A)]</a:t>
            </a:r>
          </a:p>
          <a:p>
            <a:pPr lvl="1"/>
            <a:r>
              <a:rPr lang="en-US" b="1" dirty="0" smtClean="0"/>
              <a:t>Update</a:t>
            </a:r>
            <a:r>
              <a:rPr lang="en-US" dirty="0" smtClean="0"/>
              <a:t> function</a:t>
            </a:r>
          </a:p>
          <a:p>
            <a:pPr lvl="2"/>
            <a:r>
              <a:rPr lang="en-US" dirty="0" smtClean="0"/>
              <a:t>Set[(</a:t>
            </a:r>
            <a:r>
              <a:rPr lang="en-US" dirty="0" err="1" smtClean="0"/>
              <a:t>ProcessID</a:t>
            </a:r>
            <a:r>
              <a:rPr lang="en-US" dirty="0" smtClean="0"/>
              <a:t>, A)] =&gt; Unit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252810" y="2208279"/>
                <a:ext cx="5168839" cy="267765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Send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</a:t>
                </a:r>
                <a:r>
                  <a:rPr lang="en-US" sz="2400" dirty="0" smtClean="0"/>
                  <a:t>broadcast</a:t>
                </a:r>
                <a:r>
                  <a:rPr lang="en-US" sz="2400" dirty="0" smtClean="0"/>
                  <a:t>(x)</a:t>
                </a:r>
                <a:endParaRPr lang="en-US" sz="2400" dirty="0" smtClean="0"/>
              </a:p>
              <a:p>
                <a:r>
                  <a:rPr lang="en-US" sz="2400" b="1" dirty="0" smtClean="0"/>
                  <a:t>Update</a:t>
                </a:r>
              </a:p>
              <a:p>
                <a:r>
                  <a:rPr lang="en-US" sz="2400" b="1" dirty="0" smtClean="0"/>
                  <a:t>    if</a:t>
                </a:r>
                <a:r>
                  <a:rPr lang="en-US" sz="2400" dirty="0" smtClean="0"/>
                  <a:t> |mailbox| &gt; 2n/3 </a:t>
                </a:r>
                <a:r>
                  <a:rPr lang="en-US" sz="2400" b="1" dirty="0" smtClean="0"/>
                  <a:t>then</a:t>
                </a:r>
              </a:p>
              <a:p>
                <a:r>
                  <a:rPr lang="en-US" sz="2400" dirty="0" smtClean="0"/>
                  <a:t>        x </a:t>
                </a:r>
                <a:r>
                  <a:rPr lang="en-US" sz="2400" dirty="0"/>
                  <a:t>:= </a:t>
                </a:r>
                <a:r>
                  <a:rPr lang="en-US" sz="2400" dirty="0" err="1" smtClean="0"/>
                  <a:t>mmor</a:t>
                </a:r>
                <a:r>
                  <a:rPr lang="en-US" sz="2400" dirty="0" smtClean="0"/>
                  <a:t>(mailbox)</a:t>
                </a:r>
              </a:p>
              <a:p>
                <a:r>
                  <a:rPr lang="en-US" sz="2400" dirty="0" smtClean="0"/>
                  <a:t>        </a:t>
                </a:r>
                <a:r>
                  <a:rPr lang="en-US" sz="2400" b="1" dirty="0" smtClean="0"/>
                  <a:t>if</a:t>
                </a:r>
                <a:r>
                  <a:rPr lang="en-US" sz="2400" dirty="0" smtClean="0"/>
                  <a:t> |{p. (</a:t>
                </a:r>
                <a:r>
                  <a:rPr lang="en-US" sz="2400" dirty="0" err="1" smtClean="0"/>
                  <a:t>p,x</a:t>
                </a:r>
                <a:r>
                  <a:rPr lang="en-US" sz="2400" dirty="0" smtClean="0"/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 smtClean="0"/>
                  <a:t> mailbox}| &gt; </a:t>
                </a:r>
                <a:r>
                  <a:rPr lang="en-US" sz="2400" dirty="0"/>
                  <a:t>2n/3 </a:t>
                </a:r>
                <a:r>
                  <a:rPr lang="en-US" sz="2400" b="1" dirty="0" smtClean="0"/>
                  <a:t>then</a:t>
                </a:r>
                <a:endParaRPr lang="en-US" sz="2400" b="1" dirty="0"/>
              </a:p>
              <a:p>
                <a:r>
                  <a:rPr lang="en-US" sz="2400" b="1" dirty="0" smtClean="0"/>
                  <a:t>            decide</a:t>
                </a:r>
                <a:r>
                  <a:rPr lang="en-US" sz="2400" dirty="0" smtClean="0"/>
                  <a:t>(x)</a:t>
                </a:r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810" y="2208279"/>
                <a:ext cx="5168839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1765" t="-1587" r="-824" b="-4082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86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PSync</a:t>
            </a:r>
            <a:r>
              <a:rPr lang="en-US" dirty="0" smtClean="0"/>
              <a:t>: lockstep semantics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14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53888" y="2971891"/>
            <a:ext cx="802789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353888" y="3820088"/>
            <a:ext cx="8040423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353888" y="4711622"/>
            <a:ext cx="802789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687341" y="2671672"/>
                <a:ext cx="614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341" y="2671672"/>
                <a:ext cx="6142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15618" y="3487773"/>
                <a:ext cx="6225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618" y="3487773"/>
                <a:ext cx="62254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715617" y="4303874"/>
                <a:ext cx="6225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617" y="4303874"/>
                <a:ext cx="62254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2739321" y="2747085"/>
            <a:ext cx="0" cy="214600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775318" y="2280313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4343652" y="2295292"/>
            <a:ext cx="110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</a:t>
            </a:r>
            <a:endParaRPr lang="en-US" sz="24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5447031" y="2757271"/>
            <a:ext cx="0" cy="214600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736387" y="2973979"/>
            <a:ext cx="1793840" cy="860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736387" y="2973979"/>
            <a:ext cx="1894048" cy="1763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5784384" y="2976067"/>
            <a:ext cx="1846051" cy="846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5714721" y="2976067"/>
            <a:ext cx="1940766" cy="1737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714721" y="3817397"/>
            <a:ext cx="1853084" cy="907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776053" y="3815309"/>
            <a:ext cx="1791752" cy="92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042001" y="2771885"/>
            <a:ext cx="0" cy="214600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8241587" y="2948927"/>
            <a:ext cx="1793840" cy="860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8241587" y="2948927"/>
            <a:ext cx="1894048" cy="1763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8289584" y="2951015"/>
            <a:ext cx="1846051" cy="846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8219921" y="2951015"/>
            <a:ext cx="1940766" cy="1737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8219921" y="3792345"/>
            <a:ext cx="1853084" cy="907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8281253" y="3790257"/>
            <a:ext cx="1791752" cy="92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119460" y="2973303"/>
            <a:ext cx="770739" cy="391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3119460" y="2973303"/>
            <a:ext cx="770739" cy="705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3167457" y="3503106"/>
            <a:ext cx="722742" cy="318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3097794" y="3976255"/>
            <a:ext cx="792405" cy="736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097794" y="4367740"/>
            <a:ext cx="792405" cy="355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159126" y="3814633"/>
            <a:ext cx="731073" cy="363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Multiply 99"/>
          <p:cNvSpPr/>
          <p:nvPr/>
        </p:nvSpPr>
        <p:spPr>
          <a:xfrm flipV="1">
            <a:off x="3832555" y="3270824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3124755" y="2971891"/>
            <a:ext cx="1894048" cy="1763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3172752" y="2973979"/>
            <a:ext cx="1846051" cy="846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3164421" y="3813221"/>
            <a:ext cx="1791752" cy="92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Multiply 106"/>
          <p:cNvSpPr/>
          <p:nvPr/>
        </p:nvSpPr>
        <p:spPr>
          <a:xfrm flipV="1">
            <a:off x="3824296" y="3894596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y 107"/>
          <p:cNvSpPr/>
          <p:nvPr/>
        </p:nvSpPr>
        <p:spPr>
          <a:xfrm flipV="1">
            <a:off x="3832555" y="4314364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3097794" y="5055194"/>
            <a:ext cx="185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Environment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921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100" grpId="0" animBg="1"/>
      <p:bldP spid="107" grpId="0" animBg="1"/>
      <p:bldP spid="108" grpId="0" animBg="1"/>
      <p:bldP spid="10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46" y="365125"/>
            <a:ext cx="11173216" cy="1325563"/>
          </a:xfrm>
        </p:spPr>
        <p:txBody>
          <a:bodyPr/>
          <a:lstStyle/>
          <a:p>
            <a:r>
              <a:rPr lang="en-US" dirty="0" smtClean="0"/>
              <a:t>The Heard-Of model [</a:t>
            </a:r>
            <a:r>
              <a:rPr lang="en-US" dirty="0" err="1"/>
              <a:t>Charron-Bost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Schiper</a:t>
            </a:r>
            <a:r>
              <a:rPr lang="en-US" dirty="0"/>
              <a:t> </a:t>
            </a:r>
            <a:r>
              <a:rPr lang="en-US" dirty="0" smtClean="0"/>
              <a:t>09]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 smtClean="0"/>
                  <a:t>Environment (HO) as an adversary:</a:t>
                </a:r>
              </a:p>
              <a:p>
                <a:pPr lvl="1"/>
                <a:r>
                  <a:rPr lang="en-US" dirty="0" smtClean="0"/>
                  <a:t>Synchronous: delivers all messages</a:t>
                </a:r>
              </a:p>
              <a:p>
                <a:pPr lvl="1"/>
                <a:r>
                  <a:rPr lang="en-US" b="0" dirty="0" smtClean="0"/>
                  <a:t>Asynchronous: can drop every messages</a:t>
                </a:r>
              </a:p>
              <a:p>
                <a:pPr lvl="3"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 smtClean="0"/>
                  <a:t>: message send by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to </a:t>
                </a:r>
                <a:r>
                  <a:rPr lang="en-US" i="1" dirty="0" smtClean="0"/>
                  <a:t>q</a:t>
                </a:r>
                <a:r>
                  <a:rPr lang="en-US" dirty="0" smtClean="0"/>
                  <a:t> at round 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 is delivered</a:t>
                </a:r>
              </a:p>
              <a:p>
                <a:pPr lvl="3"/>
                <a:endParaRPr lang="en-US" i="1" dirty="0" smtClean="0"/>
              </a:p>
              <a:p>
                <a:r>
                  <a:rPr lang="en-US" dirty="0" smtClean="0"/>
                  <a:t>Maps every faults to message faults</a:t>
                </a:r>
              </a:p>
              <a:p>
                <a:pPr lvl="1"/>
                <a:r>
                  <a:rPr lang="en-US" dirty="0" smtClean="0"/>
                  <a:t>A crashed process is the same as a process whose messages are dropped</a:t>
                </a:r>
              </a:p>
              <a:p>
                <a:pPr lvl="1"/>
                <a:r>
                  <a:rPr lang="en-US" dirty="0" smtClean="0"/>
                  <a:t>Simplify the proofs: does not need to case split on (in)correct processes</a:t>
                </a:r>
              </a:p>
              <a:p>
                <a:pPr lvl="1"/>
                <a:r>
                  <a:rPr lang="en-US" dirty="0" smtClean="0"/>
                  <a:t>Byzantine </a:t>
                </a:r>
                <a:r>
                  <a:rPr lang="en-US" dirty="0"/>
                  <a:t>faults can be simulated altering </a:t>
                </a:r>
                <a:r>
                  <a:rPr lang="en-US" dirty="0" smtClean="0"/>
                  <a:t>messages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asynchrony to faults</a:t>
            </a:r>
            <a:endParaRPr lang="en-US" dirty="0"/>
          </a:p>
        </p:txBody>
      </p:sp>
      <p:sp>
        <p:nvSpPr>
          <p:cNvPr id="82" name="Slide Number Placeholder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68AC-6748-452B-AC8F-7FA04BA1ABF2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8200" y="1814321"/>
            <a:ext cx="8754017" cy="1858365"/>
            <a:chOff x="838200" y="4296477"/>
            <a:chExt cx="8754017" cy="1858365"/>
          </a:xfrm>
        </p:grpSpPr>
        <p:sp>
          <p:nvSpPr>
            <p:cNvPr id="5" name="TextBox 4"/>
            <p:cNvSpPr txBox="1"/>
            <p:nvPr/>
          </p:nvSpPr>
          <p:spPr>
            <a:xfrm>
              <a:off x="838200" y="4296477"/>
              <a:ext cx="63376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Implementation in an asynchronous </a:t>
              </a:r>
              <a:r>
                <a:rPr lang="en-US" sz="2800" dirty="0" smtClean="0"/>
                <a:t>world</a:t>
              </a:r>
              <a:endParaRPr lang="en-US" sz="2800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2373269" y="4874193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2373269" y="5423636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2364780" y="5996731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3021480" y="4873990"/>
              <a:ext cx="243940" cy="1122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457779" y="4876403"/>
              <a:ext cx="4079367" cy="5329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009908" y="4739341"/>
              <a:ext cx="0" cy="254842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586637" y="5297258"/>
              <a:ext cx="0" cy="260782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580710" y="4746012"/>
              <a:ext cx="0" cy="260782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3615011" y="5423433"/>
              <a:ext cx="238942" cy="5775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3609810" y="4876403"/>
              <a:ext cx="955976" cy="5470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261610" y="5293042"/>
              <a:ext cx="0" cy="260782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6289984" y="5419217"/>
              <a:ext cx="238942" cy="5775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6284783" y="4869774"/>
              <a:ext cx="488287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88376" y="4866762"/>
              <a:ext cx="610371" cy="5524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8006412" y="4878613"/>
              <a:ext cx="615091" cy="11181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Multiply 38"/>
            <p:cNvSpPr/>
            <p:nvPr/>
          </p:nvSpPr>
          <p:spPr>
            <a:xfrm>
              <a:off x="2865970" y="5837602"/>
              <a:ext cx="311020" cy="3172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 flipV="1">
            <a:off x="6448797" y="5403457"/>
            <a:ext cx="1047014" cy="586795"/>
            <a:chOff x="490715" y="2871952"/>
            <a:chExt cx="1047014" cy="586795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490715" y="2871952"/>
              <a:ext cx="880480" cy="5867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1067082" y="3148179"/>
              <a:ext cx="470647" cy="29994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Multiply 54"/>
            <p:cNvSpPr/>
            <p:nvPr/>
          </p:nvSpPr>
          <p:spPr>
            <a:xfrm>
              <a:off x="993988" y="3168241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 flipV="1">
            <a:off x="3473145" y="5402352"/>
            <a:ext cx="1047014" cy="586795"/>
            <a:chOff x="490715" y="2871952"/>
            <a:chExt cx="1047014" cy="586795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490715" y="2871952"/>
              <a:ext cx="880480" cy="5867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1067082" y="3148179"/>
              <a:ext cx="470647" cy="29994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993988" y="3168241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38200" y="3892051"/>
            <a:ext cx="5627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Programming/Reasoning with rounds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64780" y="4866609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64780" y="5416052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64780" y="5993567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31484" y="4710172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83411" y="4722476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31484" y="4875750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431483" y="4866609"/>
            <a:ext cx="794956" cy="558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31483" y="5453265"/>
            <a:ext cx="576369" cy="540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05345" y="4852572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357872" y="4852572"/>
            <a:ext cx="852591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412956" y="4852572"/>
            <a:ext cx="709089" cy="549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12956" y="5430087"/>
            <a:ext cx="447871" cy="549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922326" y="5111508"/>
            <a:ext cx="470647" cy="2798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3849232" y="5111508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393192" y="4867530"/>
            <a:ext cx="728853" cy="557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7082" y="4496326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HO(p1) = {p1, p2}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401957" y="504772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HO(p2) = {p2}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389076" y="5637111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HO(p3) = {p1, p2}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0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6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 for the OTR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31268" y="2017063"/>
                <a:ext cx="27135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𝑑𝑒𝑐𝑖𝑑𝑒𝑑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268" y="2017063"/>
                <a:ext cx="271356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16896" y="2636543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896" y="2636543"/>
                <a:ext cx="47801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94912" y="2636543"/>
                <a:ext cx="1278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∃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912" y="2636543"/>
                <a:ext cx="127804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05590" y="4376339"/>
                <a:ext cx="4254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𝑑𝑒𝑐𝑖𝑑𝑒𝑑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590" y="4376339"/>
                <a:ext cx="4254754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14372" y="3138923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3138923"/>
                <a:ext cx="47801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814372" y="3768051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3768051"/>
                <a:ext cx="47801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14372" y="4376339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4376339"/>
                <a:ext cx="47801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705590" y="3148571"/>
                <a:ext cx="29569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590" y="3148571"/>
                <a:ext cx="2956963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705590" y="3768051"/>
                <a:ext cx="19804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&gt;2</m:t>
                      </m:r>
                      <m:r>
                        <a:rPr lang="en-US" sz="28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590" y="3768051"/>
                <a:ext cx="1980479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 flipV="1">
            <a:off x="6313118" y="2266148"/>
            <a:ext cx="1941534" cy="12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05758" y="1992142"/>
            <a:ext cx="1797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Initial state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075755" y="3444658"/>
            <a:ext cx="1330005" cy="166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05758" y="3349679"/>
            <a:ext cx="2014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Majority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050063" y="3611289"/>
            <a:ext cx="1355695" cy="330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05758" y="4376339"/>
            <a:ext cx="2014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Agreement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671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01969" y="1892668"/>
            <a:ext cx="4352264" cy="9584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User application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701968" y="3005376"/>
            <a:ext cx="4352265" cy="9584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Algorithm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711147" y="4083193"/>
            <a:ext cx="4343087" cy="9584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Round abstraction (Communication predicate)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701969" y="5195901"/>
            <a:ext cx="4352264" cy="9584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Network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Motivation: the consensus problem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PSync</a:t>
            </a:r>
            <a:r>
              <a:rPr lang="en-US" dirty="0" smtClean="0"/>
              <a:t> language</a:t>
            </a:r>
          </a:p>
          <a:p>
            <a:endParaRPr lang="en-US" dirty="0" smtClean="0"/>
          </a:p>
          <a:p>
            <a:r>
              <a:rPr lang="en-US" dirty="0" smtClean="0"/>
              <a:t>Implementation</a:t>
            </a:r>
          </a:p>
          <a:p>
            <a:endParaRPr lang="en-US" dirty="0" smtClean="0"/>
          </a:p>
          <a:p>
            <a:r>
              <a:rPr lang="en-US" dirty="0" smtClean="0"/>
              <a:t>Verification</a:t>
            </a:r>
          </a:p>
          <a:p>
            <a:endParaRPr lang="en-US" dirty="0" smtClean="0"/>
          </a:p>
          <a:p>
            <a:r>
              <a:rPr lang="en-US" dirty="0" smtClean="0"/>
              <a:t>Scala embedding</a:t>
            </a:r>
          </a:p>
          <a:p>
            <a:endParaRPr lang="en-US" dirty="0" smtClean="0"/>
          </a:p>
          <a:p>
            <a:r>
              <a:rPr lang="en-US" dirty="0" smtClean="0"/>
              <a:t>Evaluation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9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</a:t>
            </a:r>
            <a:r>
              <a:rPr lang="en-US" dirty="0" err="1" smtClean="0"/>
              <a:t>asynch</a:t>
            </a:r>
            <a:r>
              <a:rPr lang="en-US" dirty="0" smtClean="0"/>
              <a:t> + crash-fault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622" y="1391343"/>
            <a:ext cx="5708973" cy="52205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65929" y="5085567"/>
            <a:ext cx="1127342" cy="5260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6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of the implementation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915438" y="1866377"/>
                <a:ext cx="8066762" cy="2686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Theorem</a:t>
                </a:r>
              </a:p>
              <a:p>
                <a:r>
                  <a:rPr lang="en-US" sz="2800" dirty="0" smtClean="0"/>
                  <a:t>Given </a:t>
                </a:r>
                <a:r>
                  <a:rPr lang="en-US" sz="2800" dirty="0"/>
                  <a:t>a </a:t>
                </a:r>
                <a:r>
                  <a:rPr lang="en-US" sz="2800" dirty="0" err="1"/>
                  <a:t>PSync</a:t>
                </a:r>
                <a:r>
                  <a:rPr lang="en-US" sz="2800" dirty="0"/>
                  <a:t> program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 smtClean="0"/>
                  <a:t>,</a:t>
                </a:r>
              </a:p>
              <a:p>
                <a:r>
                  <a:rPr lang="en-US" sz="2800" dirty="0"/>
                  <a:t> </a:t>
                </a:r>
                <a:r>
                  <a:rPr lang="en-US" sz="2800" dirty="0" smtClean="0"/>
                  <a:t>   for </a:t>
                </a:r>
                <a:r>
                  <a:rPr lang="en-US" sz="2800" dirty="0"/>
                  <a:t>every </a:t>
                </a:r>
                <a:r>
                  <a:rPr lang="en-US" sz="2800" dirty="0" smtClean="0"/>
                  <a:t>execution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sz="2800" dirty="0" smtClean="0"/>
                  <a:t> of </a:t>
                </a:r>
                <a:r>
                  <a:rPr lang="en-US" sz="2800" dirty="0"/>
                  <a:t>the </a:t>
                </a:r>
                <a:r>
                  <a:rPr lang="en-US" sz="2800" dirty="0" smtClean="0"/>
                  <a:t>implementation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800" dirty="0" smtClean="0"/>
                  <a:t>,</a:t>
                </a:r>
              </a:p>
              <a:p>
                <a:r>
                  <a:rPr lang="en-US" sz="2800" dirty="0"/>
                  <a:t> </a:t>
                </a:r>
                <a:r>
                  <a:rPr lang="en-US" sz="2800" dirty="0" smtClean="0"/>
                  <a:t>   there </a:t>
                </a:r>
                <a:r>
                  <a:rPr lang="en-US" sz="2800" dirty="0"/>
                  <a:t>exists a </a:t>
                </a:r>
                <a:r>
                  <a:rPr lang="en-US" sz="2800" dirty="0" smtClean="0"/>
                  <a:t>run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 smtClean="0"/>
                  <a:t> of </a:t>
                </a:r>
                <a:r>
                  <a:rPr lang="en-US" sz="2800" dirty="0" smtClean="0"/>
                  <a:t>A such </a:t>
                </a:r>
                <a:r>
                  <a:rPr lang="en-US" sz="2800" dirty="0" smtClean="0"/>
                  <a:t>that</a:t>
                </a:r>
              </a:p>
              <a:p>
                <a:r>
                  <a:rPr lang="en-US" sz="28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sz="2800" dirty="0"/>
                  <a:t> are </a:t>
                </a:r>
                <a:r>
                  <a:rPr lang="en-US" sz="2800" dirty="0" smtClean="0"/>
                  <a:t>indistinguishable</a:t>
                </a:r>
              </a:p>
              <a:p>
                <a:r>
                  <a:rPr lang="en-US" sz="2800" dirty="0"/>
                  <a:t> </a:t>
                </a:r>
                <a:r>
                  <a:rPr lang="en-US" sz="2800" dirty="0" smtClean="0"/>
                  <a:t>   from the point of view of </a:t>
                </a:r>
                <a:r>
                  <a:rPr lang="en-US" sz="2800" dirty="0" smtClean="0"/>
                  <a:t>non-crashed process</a:t>
                </a:r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438" y="1866377"/>
                <a:ext cx="8066762" cy="2686441"/>
              </a:xfrm>
              <a:prstGeom prst="rect">
                <a:avLst/>
              </a:prstGeom>
              <a:blipFill rotWithShape="0">
                <a:blip r:embed="rId3"/>
                <a:stretch>
                  <a:fillRect l="-1511" t="-2041" b="-5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9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en-US" dirty="0" smtClean="0"/>
              <a:t>sing </a:t>
            </a:r>
            <a:r>
              <a:rPr lang="en-US" dirty="0" err="1" smtClean="0"/>
              <a:t>PSync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Algorithm:</a:t>
            </a:r>
          </a:p>
          <a:p>
            <a:pPr lvl="1"/>
            <a:r>
              <a:rPr lang="en-US" dirty="0" smtClean="0"/>
              <a:t>OTR, Last </a:t>
            </a:r>
            <a:r>
              <a:rPr lang="en-US" dirty="0" smtClean="0"/>
              <a:t>Voting (</a:t>
            </a:r>
            <a:r>
              <a:rPr lang="en-US" dirty="0" err="1" smtClean="0"/>
              <a:t>Paxos</a:t>
            </a:r>
            <a:r>
              <a:rPr lang="en-US" dirty="0" smtClean="0"/>
              <a:t>-like</a:t>
            </a:r>
            <a:r>
              <a:rPr lang="en-US" dirty="0"/>
              <a:t>), Min </a:t>
            </a:r>
            <a:r>
              <a:rPr lang="en-US" dirty="0" smtClean="0"/>
              <a:t>flood</a:t>
            </a:r>
            <a:endParaRPr lang="en-US" dirty="0" smtClean="0"/>
          </a:p>
          <a:p>
            <a:pPr lvl="1"/>
            <a:r>
              <a:rPr lang="en-US" dirty="0" smtClean="0"/>
              <a:t>Lattice agreement, K-set agreement</a:t>
            </a:r>
          </a:p>
          <a:p>
            <a:pPr lvl="1"/>
            <a:r>
              <a:rPr lang="en-US" dirty="0" smtClean="0"/>
              <a:t>Two-phase commit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However, an algorithm </a:t>
            </a:r>
            <a:r>
              <a:rPr lang="en-US" dirty="0"/>
              <a:t>is nothing without </a:t>
            </a:r>
            <a:r>
              <a:rPr lang="en-US" dirty="0" smtClean="0"/>
              <a:t>a system </a:t>
            </a:r>
            <a:r>
              <a:rPr lang="en-US" dirty="0" smtClean="0"/>
              <a:t>using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6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PSync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615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Integration </a:t>
            </a:r>
            <a:r>
              <a:rPr lang="en-US" sz="2000" dirty="0" smtClean="0"/>
              <a:t>in the user </a:t>
            </a:r>
            <a:r>
              <a:rPr lang="en-US" sz="2000" dirty="0" smtClean="0"/>
              <a:t>program</a:t>
            </a:r>
          </a:p>
          <a:p>
            <a:pPr lvl="1"/>
            <a:r>
              <a:rPr lang="en-US" sz="2000" dirty="0" smtClean="0"/>
              <a:t>Rounds are encapsulated in the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runtime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sz="2000" dirty="0" smtClean="0"/>
              <a:t>Communicates though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callbacks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Starting consensus</a:t>
            </a:r>
            <a:endParaRPr lang="en-US" sz="2000" dirty="0"/>
          </a:p>
          <a:p>
            <a:pPr lvl="1"/>
            <a:r>
              <a:rPr lang="en-US" sz="2000" dirty="0" smtClean="0"/>
              <a:t>Each replicas starts a service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number of replicas can </a:t>
            </a:r>
            <a:r>
              <a:rPr lang="en-US" sz="2000" dirty="0" smtClean="0"/>
              <a:t>change</a:t>
            </a:r>
          </a:p>
          <a:p>
            <a:pPr marL="914400" lvl="2" indent="0">
              <a:buNone/>
            </a:pPr>
            <a:r>
              <a:rPr lang="en-US" dirty="0" smtClean="0"/>
              <a:t>(dynamic group membership)</a:t>
            </a:r>
            <a:endParaRPr lang="en-US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Termination &amp; recovery</a:t>
            </a:r>
            <a:endParaRPr lang="en-US" sz="2000" dirty="0"/>
          </a:p>
          <a:p>
            <a:pPr lvl="1"/>
            <a:r>
              <a:rPr lang="en-US" sz="2000" dirty="0" smtClean="0"/>
              <a:t>Up to the user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new OTR()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alg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.startService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defaultHandler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ConsensusIO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(v: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 …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.startInstance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(ID,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the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afety </a:t>
            </a:r>
            <a:r>
              <a:rPr lang="en-US" dirty="0"/>
              <a:t>and </a:t>
            </a:r>
            <a:r>
              <a:rPr lang="en-US" dirty="0" err="1"/>
              <a:t>liveness</a:t>
            </a:r>
            <a:r>
              <a:rPr lang="en-US" dirty="0"/>
              <a:t> </a:t>
            </a:r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Agreement, Validity, Irrevocability</a:t>
            </a:r>
          </a:p>
          <a:p>
            <a:pPr lvl="1"/>
            <a:r>
              <a:rPr lang="en-US" dirty="0" smtClean="0"/>
              <a:t>Termination</a:t>
            </a:r>
          </a:p>
          <a:p>
            <a:pPr lvl="1"/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ser provided invariants</a:t>
            </a:r>
          </a:p>
          <a:p>
            <a:pPr lvl="1"/>
            <a:r>
              <a:rPr lang="en-US" dirty="0" smtClean="0"/>
              <a:t>Simpler due to the abstraction</a:t>
            </a:r>
            <a:endParaRPr lang="en-US" dirty="0" smtClean="0"/>
          </a:p>
          <a:p>
            <a:pPr lvl="2"/>
            <a:r>
              <a:rPr lang="en-US" dirty="0" smtClean="0"/>
              <a:t>No channels</a:t>
            </a:r>
          </a:p>
          <a:p>
            <a:pPr lvl="2"/>
            <a:r>
              <a:rPr lang="en-US" dirty="0" smtClean="0"/>
              <a:t>All the processes have the same PC</a:t>
            </a:r>
          </a:p>
          <a:p>
            <a:pPr lvl="2"/>
            <a:endParaRPr lang="en-US" dirty="0"/>
          </a:p>
          <a:p>
            <a:r>
              <a:rPr lang="en-US" dirty="0" smtClean="0"/>
              <a:t>Properties proved in the sync model transfer* to the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impl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8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 for the OTR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31268" y="2017063"/>
                <a:ext cx="27135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𝑑𝑒𝑐𝑖𝑑𝑒𝑑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268" y="2017063"/>
                <a:ext cx="271356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16896" y="2636543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896" y="2636543"/>
                <a:ext cx="47801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94912" y="2636543"/>
                <a:ext cx="1278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∃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912" y="2636543"/>
                <a:ext cx="127804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05590" y="4376339"/>
                <a:ext cx="4254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𝑑𝑒𝑐𝑖𝑑𝑒𝑑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590" y="4376339"/>
                <a:ext cx="4254754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14372" y="3138923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3138923"/>
                <a:ext cx="47801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814372" y="3768051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3768051"/>
                <a:ext cx="47801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14372" y="4376339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4376339"/>
                <a:ext cx="47801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705590" y="3148571"/>
                <a:ext cx="29569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590" y="3148571"/>
                <a:ext cx="2956963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705590" y="3768051"/>
                <a:ext cx="19804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&gt;2</m:t>
                      </m:r>
                      <m:r>
                        <a:rPr lang="en-US" sz="28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590" y="3768051"/>
                <a:ext cx="1980479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V="1">
            <a:off x="1164921" y="2382051"/>
            <a:ext cx="990983" cy="75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2956" y="3289881"/>
            <a:ext cx="241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Universal quantification</a:t>
            </a:r>
          </a:p>
          <a:p>
            <a:r>
              <a:rPr lang="en-US" dirty="0" smtClean="0"/>
              <a:t>over </a:t>
            </a:r>
            <a:r>
              <a:rPr lang="en-US" dirty="0" smtClean="0"/>
              <a:t>processes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50702" y="3936212"/>
            <a:ext cx="1551416" cy="56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65096" y="2459104"/>
            <a:ext cx="208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comprehensions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662554" y="2837649"/>
            <a:ext cx="602542" cy="45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832967" y="3936212"/>
            <a:ext cx="1432129" cy="9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45471" y="3730228"/>
            <a:ext cx="3166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Cardinality constraints over sets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08868" y="5577109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Proof by generating VCs: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051982" y="5577564"/>
                <a:ext cx="50220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982" y="5577564"/>
                <a:ext cx="5022080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19737" r="-254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048422" y="6039684"/>
                <a:ext cx="42622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𝐴𝑔𝑟𝑒𝑒𝑚𝑒𝑛𝑡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422" y="6039684"/>
                <a:ext cx="4262257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20000" r="-3433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4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Semi-decision procedure [VMCAI 14]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09416" y="2819122"/>
            <a:ext cx="243688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Cambria Math" panose="02040503050406030204" pitchFamily="18" charset="0"/>
              </a:rPr>
              <a:t>x(p1) </a:t>
            </a:r>
            <a:r>
              <a:rPr lang="en-US" sz="2800" dirty="0">
                <a:latin typeface="Cambria Math" panose="02040503050406030204" pitchFamily="18" charset="0"/>
                <a:sym typeface="Symbol"/>
              </a:rPr>
              <a:t></a:t>
            </a:r>
            <a:r>
              <a:rPr lang="en-US" sz="2800" dirty="0">
                <a:latin typeface="Cambria Math" panose="02040503050406030204" pitchFamily="18" charset="0"/>
              </a:rPr>
              <a:t>  x(p2</a:t>
            </a:r>
            <a:r>
              <a:rPr lang="en-US" sz="2800" dirty="0" smtClean="0">
                <a:latin typeface="Cambria Math" panose="02040503050406030204" pitchFamily="18" charset="0"/>
              </a:rPr>
              <a:t>)</a:t>
            </a:r>
            <a:endParaRPr lang="en-US" sz="2800" dirty="0">
              <a:latin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07065" y="2198063"/>
            <a:ext cx="790472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Cambria Math" panose="02040503050406030204" pitchFamily="18" charset="0"/>
              </a:rPr>
              <a:t>A =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{ </a:t>
            </a:r>
            <a:r>
              <a:rPr lang="en-US" sz="28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z.  x(z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) = x(p1) }</a:t>
            </a:r>
            <a:r>
              <a:rPr lang="en-US" sz="2800" dirty="0">
                <a:latin typeface="Cambria Math" panose="020405030504060302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sym typeface="Symbol"/>
              </a:rPr>
              <a:t></a:t>
            </a:r>
            <a:r>
              <a:rPr lang="en-US" sz="2800" dirty="0">
                <a:latin typeface="Cambria Math" panose="02040503050406030204" pitchFamily="18" charset="0"/>
              </a:rPr>
              <a:t>  B =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{ </a:t>
            </a:r>
            <a:r>
              <a:rPr lang="en-US" sz="28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z.  x(z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) = x(p2) } </a:t>
            </a:r>
            <a:r>
              <a:rPr lang="en-US" sz="2800" dirty="0">
                <a:latin typeface="Cambria Math" panose="02040503050406030204" pitchFamily="18" charset="0"/>
                <a:sym typeface="Symbol"/>
              </a:rPr>
              <a:t></a:t>
            </a:r>
            <a:r>
              <a:rPr lang="en-US" sz="2800" dirty="0">
                <a:latin typeface="Cambria Math" panose="02040503050406030204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8136" y="1690688"/>
            <a:ext cx="156324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Cambria Math" panose="02040503050406030204" pitchFamily="18" charset="0"/>
                <a:sym typeface="Symbol"/>
              </a:rPr>
              <a:t></a:t>
            </a:r>
            <a:r>
              <a:rPr lang="en-US" sz="2800" dirty="0">
                <a:latin typeface="Cambria Math" panose="02040503050406030204" pitchFamily="18" charset="0"/>
              </a:rPr>
              <a:t> </a:t>
            </a:r>
            <a:r>
              <a:rPr lang="en-US" sz="2800" dirty="0">
                <a:solidFill>
                  <a:schemeClr val="accent6"/>
                </a:solidFill>
                <a:latin typeface="Cambria Math" panose="02040503050406030204" pitchFamily="18" charset="0"/>
              </a:rPr>
              <a:t>p1, p2</a:t>
            </a:r>
            <a:r>
              <a:rPr lang="en-US" sz="2800" dirty="0">
                <a:latin typeface="Cambria Math" panose="02040503050406030204" pitchFamily="18" charset="0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65" y="1690688"/>
            <a:ext cx="431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|A|≥ 2n/3  </a:t>
            </a:r>
            <a:r>
              <a:rPr lang="en-US" sz="2800" dirty="0">
                <a:latin typeface="Cambria Math" panose="02040503050406030204" pitchFamily="18" charset="0"/>
                <a:sym typeface="Symbol"/>
              </a:rPr>
              <a:t>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  |B|≥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2n/3  </a:t>
            </a:r>
            <a:r>
              <a:rPr lang="en-US" sz="2800" dirty="0" smtClean="0">
                <a:latin typeface="Cambria Math" panose="02040503050406030204" pitchFamily="18" charset="0"/>
                <a:sym typeface="Symbol"/>
              </a:rPr>
              <a:t>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84013" y="3539471"/>
            <a:ext cx="3827780" cy="2692399"/>
          </a:xfrm>
          <a:prstGeom prst="ellipse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7247295" y="4167514"/>
            <a:ext cx="1876311" cy="1566697"/>
            <a:chOff x="517892" y="4398556"/>
            <a:chExt cx="1876311" cy="1566697"/>
          </a:xfrm>
        </p:grpSpPr>
        <p:sp>
          <p:nvSpPr>
            <p:cNvPr id="34" name="Oval 33"/>
            <p:cNvSpPr/>
            <p:nvPr/>
          </p:nvSpPr>
          <p:spPr>
            <a:xfrm>
              <a:off x="517892" y="4398556"/>
              <a:ext cx="1876311" cy="1566697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46241" y="5119034"/>
              <a:ext cx="495498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660066"/>
                  </a:solidFill>
                </a:rPr>
                <a:t>A</a:t>
              </a:r>
              <a:endParaRPr lang="en-US" sz="4000" b="1" dirty="0">
                <a:solidFill>
                  <a:srgbClr val="660066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569334" y="3857900"/>
            <a:ext cx="1424270" cy="1876311"/>
            <a:chOff x="2474931" y="4192948"/>
            <a:chExt cx="1424270" cy="1876311"/>
          </a:xfrm>
        </p:grpSpPr>
        <p:sp>
          <p:nvSpPr>
            <p:cNvPr id="32" name="Oval 31"/>
            <p:cNvSpPr/>
            <p:nvPr/>
          </p:nvSpPr>
          <p:spPr>
            <a:xfrm rot="16200000">
              <a:off x="2248910" y="4418969"/>
              <a:ext cx="1876311" cy="1424270"/>
            </a:xfrm>
            <a:prstGeom prst="ellips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73427" y="5200118"/>
              <a:ext cx="472205" cy="707886"/>
            </a:xfrm>
            <a:prstGeom prst="rect">
              <a:avLst/>
            </a:prstGeom>
            <a:noFill/>
            <a:ln w="38100"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660066"/>
                  </a:solidFill>
                </a:rPr>
                <a:t>B</a:t>
              </a:r>
            </a:p>
          </p:txBody>
        </p:sp>
      </p:grpSp>
      <p:sp>
        <p:nvSpPr>
          <p:cNvPr id="27" name="Oval 26"/>
          <p:cNvSpPr/>
          <p:nvPr/>
        </p:nvSpPr>
        <p:spPr>
          <a:xfrm>
            <a:off x="7247295" y="4167514"/>
            <a:ext cx="1876311" cy="1566697"/>
          </a:xfrm>
          <a:prstGeom prst="ellipse">
            <a:avLst/>
          </a:prstGeom>
          <a:noFill/>
          <a:ln w="3810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240703" y="3616600"/>
            <a:ext cx="4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k4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624389" y="4618634"/>
            <a:ext cx="4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k1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000969" y="3932876"/>
            <a:ext cx="4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k3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919571" y="4320295"/>
            <a:ext cx="4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>
                  <a:solidFill>
                    <a:srgbClr val="000000"/>
                  </a:solidFill>
                </a:ln>
              </a:rPr>
              <a:t>k2</a:t>
            </a:r>
            <a:endParaRPr lang="en-US" sz="2400" dirty="0">
              <a:ln>
                <a:solidFill>
                  <a:srgbClr val="000000"/>
                </a:solidFill>
              </a:ln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397942" y="4685548"/>
            <a:ext cx="567771" cy="477054"/>
            <a:chOff x="558124" y="4129634"/>
            <a:chExt cx="516156" cy="433685"/>
          </a:xfrm>
        </p:grpSpPr>
        <p:sp>
          <p:nvSpPr>
            <p:cNvPr id="17" name="Rounded Rectangle 16"/>
            <p:cNvSpPr/>
            <p:nvPr/>
          </p:nvSpPr>
          <p:spPr>
            <a:xfrm>
              <a:off x="558124" y="4201053"/>
              <a:ext cx="516156" cy="325039"/>
            </a:xfrm>
            <a:prstGeom prst="roundRect">
              <a:avLst>
                <a:gd name="adj" fmla="val 42722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5427" y="4129634"/>
              <a:ext cx="315599" cy="433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/>
                <a:t>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245161" y="4404843"/>
            <a:ext cx="567771" cy="477054"/>
            <a:chOff x="558124" y="4129634"/>
            <a:chExt cx="516156" cy="433686"/>
          </a:xfrm>
        </p:grpSpPr>
        <p:sp>
          <p:nvSpPr>
            <p:cNvPr id="15" name="Rounded Rectangle 14"/>
            <p:cNvSpPr/>
            <p:nvPr/>
          </p:nvSpPr>
          <p:spPr>
            <a:xfrm>
              <a:off x="558124" y="4201053"/>
              <a:ext cx="516156" cy="325039"/>
            </a:xfrm>
            <a:prstGeom prst="roundRect">
              <a:avLst>
                <a:gd name="adj" fmla="val 42722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5427" y="4129634"/>
              <a:ext cx="315599" cy="433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/>
                <a:t>2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1120665" y="3708357"/>
                <a:ext cx="3764562" cy="24314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k1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+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k2 ≥  2n/3 </a:t>
                </a: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k1 + </a:t>
                </a:r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k3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≥  2n/3</a:t>
                </a:r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k1 + k2 + k3 + k4 = n</a:t>
                </a:r>
              </a:p>
              <a:p>
                <a:r>
                  <a:rPr lang="en-US" sz="2400" dirty="0" smtClean="0"/>
                  <a:t>n ≥  1</a:t>
                </a:r>
              </a:p>
              <a:p>
                <a:r>
                  <a:rPr lang="en-US" sz="2400" dirty="0" smtClean="0"/>
                  <a:t>k1 ≥ 0, k2 </a:t>
                </a:r>
                <a:r>
                  <a:rPr lang="en-US" sz="2400" dirty="0"/>
                  <a:t>≥ 0</a:t>
                </a:r>
                <a:r>
                  <a:rPr lang="en-US" sz="2400" dirty="0" smtClean="0"/>
                  <a:t>, k3 </a:t>
                </a:r>
                <a:r>
                  <a:rPr lang="en-US" sz="2400" dirty="0"/>
                  <a:t>≥ 0</a:t>
                </a:r>
                <a:r>
                  <a:rPr lang="en-US" sz="2400" dirty="0" smtClean="0"/>
                  <a:t>, k4 </a:t>
                </a:r>
                <a:r>
                  <a:rPr lang="en-US" sz="2400" dirty="0"/>
                  <a:t>≥ </a:t>
                </a:r>
                <a:r>
                  <a:rPr lang="en-US" sz="2400" dirty="0" smtClean="0"/>
                  <a:t>0</a:t>
                </a:r>
              </a:p>
              <a:p>
                <a:endParaRPr lang="en-US" sz="80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 smtClean="0"/>
                  <a:t> k1 &gt; 0</a:t>
                </a:r>
                <a:endParaRPr lang="en-US" sz="2400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65" y="3708357"/>
                <a:ext cx="3764562" cy="2431435"/>
              </a:xfrm>
              <a:prstGeom prst="rect">
                <a:avLst/>
              </a:prstGeom>
              <a:blipFill rotWithShape="0">
                <a:blip r:embed="rId2"/>
                <a:stretch>
                  <a:fillRect l="-2593" t="-200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71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Semi-decision procedure [VMCAI 14]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09416" y="2819122"/>
            <a:ext cx="243688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Cambria Math" panose="02040503050406030204" pitchFamily="18" charset="0"/>
              </a:rPr>
              <a:t>x(p1) </a:t>
            </a:r>
            <a:r>
              <a:rPr lang="en-US" sz="2800" dirty="0">
                <a:latin typeface="Cambria Math" panose="02040503050406030204" pitchFamily="18" charset="0"/>
                <a:sym typeface="Symbol"/>
              </a:rPr>
              <a:t></a:t>
            </a:r>
            <a:r>
              <a:rPr lang="en-US" sz="2800" dirty="0">
                <a:latin typeface="Cambria Math" panose="02040503050406030204" pitchFamily="18" charset="0"/>
              </a:rPr>
              <a:t>  x(p2</a:t>
            </a:r>
            <a:r>
              <a:rPr lang="en-US" sz="2800" dirty="0" smtClean="0">
                <a:latin typeface="Cambria Math" panose="02040503050406030204" pitchFamily="18" charset="0"/>
              </a:rPr>
              <a:t>)</a:t>
            </a:r>
            <a:endParaRPr lang="en-US" sz="2800" dirty="0">
              <a:latin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07065" y="2198063"/>
            <a:ext cx="790472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Cambria Math" panose="02040503050406030204" pitchFamily="18" charset="0"/>
              </a:rPr>
              <a:t>A =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{ </a:t>
            </a:r>
            <a:r>
              <a:rPr lang="en-US" sz="28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z.  x(z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) = x(p1) }</a:t>
            </a:r>
            <a:r>
              <a:rPr lang="en-US" sz="2800" dirty="0">
                <a:latin typeface="Cambria Math" panose="020405030504060302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sym typeface="Symbol"/>
              </a:rPr>
              <a:t></a:t>
            </a:r>
            <a:r>
              <a:rPr lang="en-US" sz="2800" dirty="0">
                <a:latin typeface="Cambria Math" panose="02040503050406030204" pitchFamily="18" charset="0"/>
              </a:rPr>
              <a:t>  B =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{ </a:t>
            </a:r>
            <a:r>
              <a:rPr lang="en-US" sz="28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z.  x(z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) = x(p2) } </a:t>
            </a:r>
            <a:r>
              <a:rPr lang="en-US" sz="2800" dirty="0">
                <a:latin typeface="Cambria Math" panose="02040503050406030204" pitchFamily="18" charset="0"/>
                <a:sym typeface="Symbol"/>
              </a:rPr>
              <a:t></a:t>
            </a:r>
            <a:r>
              <a:rPr lang="en-US" sz="2800" dirty="0">
                <a:latin typeface="Cambria Math" panose="02040503050406030204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8136" y="1690688"/>
            <a:ext cx="156324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Cambria Math" panose="02040503050406030204" pitchFamily="18" charset="0"/>
                <a:sym typeface="Symbol"/>
              </a:rPr>
              <a:t></a:t>
            </a:r>
            <a:r>
              <a:rPr lang="en-US" sz="2800" dirty="0">
                <a:latin typeface="Cambria Math" panose="02040503050406030204" pitchFamily="18" charset="0"/>
              </a:rPr>
              <a:t> </a:t>
            </a:r>
            <a:r>
              <a:rPr lang="en-US" sz="2800" dirty="0">
                <a:solidFill>
                  <a:schemeClr val="accent6"/>
                </a:solidFill>
                <a:latin typeface="Cambria Math" panose="02040503050406030204" pitchFamily="18" charset="0"/>
              </a:rPr>
              <a:t>p1, p2</a:t>
            </a:r>
            <a:r>
              <a:rPr lang="en-US" sz="2800" dirty="0">
                <a:latin typeface="Cambria Math" panose="02040503050406030204" pitchFamily="18" charset="0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65" y="1690688"/>
            <a:ext cx="431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|A|≥ 2n/3  </a:t>
            </a:r>
            <a:r>
              <a:rPr lang="en-US" sz="2800" dirty="0">
                <a:latin typeface="Cambria Math" panose="02040503050406030204" pitchFamily="18" charset="0"/>
                <a:sym typeface="Symbol"/>
              </a:rPr>
              <a:t>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  |B|≥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2n/3  </a:t>
            </a:r>
            <a:r>
              <a:rPr lang="en-US" sz="2800" dirty="0" smtClean="0">
                <a:latin typeface="Cambria Math" panose="02040503050406030204" pitchFamily="18" charset="0"/>
                <a:sym typeface="Symbol"/>
              </a:rPr>
              <a:t>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84013" y="3539471"/>
            <a:ext cx="3827780" cy="2692399"/>
          </a:xfrm>
          <a:prstGeom prst="ellipse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7247295" y="4167514"/>
            <a:ext cx="1876311" cy="1566697"/>
            <a:chOff x="517892" y="4398556"/>
            <a:chExt cx="1876311" cy="1566697"/>
          </a:xfrm>
        </p:grpSpPr>
        <p:sp>
          <p:nvSpPr>
            <p:cNvPr id="34" name="Oval 33"/>
            <p:cNvSpPr/>
            <p:nvPr/>
          </p:nvSpPr>
          <p:spPr>
            <a:xfrm>
              <a:off x="517892" y="4398556"/>
              <a:ext cx="1876311" cy="1566697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46241" y="5119034"/>
              <a:ext cx="495498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660066"/>
                  </a:solidFill>
                </a:rPr>
                <a:t>A</a:t>
              </a:r>
              <a:endParaRPr lang="en-US" sz="4000" b="1" dirty="0">
                <a:solidFill>
                  <a:srgbClr val="660066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569334" y="3857900"/>
            <a:ext cx="1424270" cy="1876311"/>
            <a:chOff x="2474931" y="4192948"/>
            <a:chExt cx="1424270" cy="1876311"/>
          </a:xfrm>
        </p:grpSpPr>
        <p:sp>
          <p:nvSpPr>
            <p:cNvPr id="32" name="Oval 31"/>
            <p:cNvSpPr/>
            <p:nvPr/>
          </p:nvSpPr>
          <p:spPr>
            <a:xfrm rot="16200000">
              <a:off x="2248910" y="4418969"/>
              <a:ext cx="1876311" cy="1424270"/>
            </a:xfrm>
            <a:prstGeom prst="ellips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73427" y="5200118"/>
              <a:ext cx="472205" cy="707886"/>
            </a:xfrm>
            <a:prstGeom prst="rect">
              <a:avLst/>
            </a:prstGeom>
            <a:noFill/>
            <a:ln w="38100"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660066"/>
                  </a:solidFill>
                </a:rPr>
                <a:t>B</a:t>
              </a:r>
            </a:p>
          </p:txBody>
        </p:sp>
      </p:grpSp>
      <p:sp>
        <p:nvSpPr>
          <p:cNvPr id="27" name="Oval 26"/>
          <p:cNvSpPr/>
          <p:nvPr/>
        </p:nvSpPr>
        <p:spPr>
          <a:xfrm>
            <a:off x="7247295" y="4167514"/>
            <a:ext cx="1876311" cy="1566697"/>
          </a:xfrm>
          <a:prstGeom prst="ellipse">
            <a:avLst/>
          </a:prstGeom>
          <a:noFill/>
          <a:ln w="3810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240703" y="3616600"/>
            <a:ext cx="4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k4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624389" y="4618634"/>
            <a:ext cx="4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k1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000969" y="3932876"/>
            <a:ext cx="4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k3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919571" y="4320295"/>
            <a:ext cx="4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>
                  <a:solidFill>
                    <a:srgbClr val="000000"/>
                  </a:solidFill>
                </a:ln>
              </a:rPr>
              <a:t>k2</a:t>
            </a:r>
            <a:endParaRPr lang="en-US" sz="2400" dirty="0">
              <a:ln>
                <a:solidFill>
                  <a:srgbClr val="000000"/>
                </a:solidFill>
              </a:ln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397942" y="4685548"/>
            <a:ext cx="567771" cy="477054"/>
            <a:chOff x="558124" y="4129634"/>
            <a:chExt cx="516156" cy="433685"/>
          </a:xfrm>
        </p:grpSpPr>
        <p:sp>
          <p:nvSpPr>
            <p:cNvPr id="17" name="Rounded Rectangle 16"/>
            <p:cNvSpPr/>
            <p:nvPr/>
          </p:nvSpPr>
          <p:spPr>
            <a:xfrm>
              <a:off x="558124" y="4201053"/>
              <a:ext cx="516156" cy="325039"/>
            </a:xfrm>
            <a:prstGeom prst="roundRect">
              <a:avLst>
                <a:gd name="adj" fmla="val 42722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5427" y="4129634"/>
              <a:ext cx="315599" cy="433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/>
                <a:t>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245161" y="4404843"/>
            <a:ext cx="567771" cy="477054"/>
            <a:chOff x="558124" y="4129634"/>
            <a:chExt cx="516156" cy="433686"/>
          </a:xfrm>
        </p:grpSpPr>
        <p:sp>
          <p:nvSpPr>
            <p:cNvPr id="15" name="Rounded Rectangle 14"/>
            <p:cNvSpPr/>
            <p:nvPr/>
          </p:nvSpPr>
          <p:spPr>
            <a:xfrm>
              <a:off x="558124" y="4201053"/>
              <a:ext cx="516156" cy="325039"/>
            </a:xfrm>
            <a:prstGeom prst="roundRect">
              <a:avLst>
                <a:gd name="adj" fmla="val 42722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5427" y="4129634"/>
              <a:ext cx="315599" cy="433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/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283427" y="3788718"/>
                <a:ext cx="3226378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k1 &gt; 0</a:t>
                </a:r>
              </a:p>
              <a:p>
                <a:endParaRPr lang="en-US" sz="8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 smtClean="0"/>
                  <a:t>p3. p3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 smtClean="0"/>
                  <a:t>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400" dirty="0" smtClean="0"/>
                  <a:t> B</a:t>
                </a:r>
              </a:p>
              <a:p>
                <a:endParaRPr lang="en-US" sz="800" dirty="0"/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     x(p3) = x(p1)</a:t>
                </a:r>
              </a:p>
              <a:p>
                <a:r>
                  <a:rPr lang="en-US" sz="2400" dirty="0" smtClean="0"/>
                  <a:t>         x(p3) = x(p2)</a:t>
                </a:r>
                <a:endParaRPr lang="en-US" sz="2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427" y="3788718"/>
                <a:ext cx="3226378" cy="1815882"/>
              </a:xfrm>
              <a:prstGeom prst="rect">
                <a:avLst/>
              </a:prstGeom>
              <a:blipFill rotWithShape="0">
                <a:blip r:embed="rId3"/>
                <a:stretch>
                  <a:fillRect l="-3025" t="-2694" b="-7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8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progress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Strategy: the system makes progress during good rounds</a:t>
                </a:r>
              </a:p>
              <a:p>
                <a:pPr lvl="1"/>
                <a:r>
                  <a:rPr lang="en-US" dirty="0" smtClean="0"/>
                  <a:t>Good rounds are sufficient conditions</a:t>
                </a:r>
              </a:p>
              <a:p>
                <a:pPr lvl="1"/>
                <a:r>
                  <a:rPr lang="en-US" dirty="0" smtClean="0"/>
                  <a:t>OTR needs to two rounds satisfying: </a:t>
                </a:r>
              </a:p>
              <a:p>
                <a:pPr lvl="1"/>
                <a:r>
                  <a:rPr lang="en-US" dirty="0" smtClean="0"/>
                  <a:t>Corresponds to execution satisfying: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⋄(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 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3"/>
                <a:endParaRPr lang="en-US" dirty="0" smtClean="0"/>
              </a:p>
              <a:p>
                <a:r>
                  <a:rPr lang="en-US" dirty="0" smtClean="0"/>
                  <a:t>We consider a fixed number of good rounds</a:t>
                </a:r>
              </a:p>
              <a:p>
                <a:pPr lvl="1"/>
                <a:r>
                  <a:rPr lang="en-US" dirty="0" smtClean="0"/>
                  <a:t>Need additional inductive invariants for periods between good rounds</a:t>
                </a:r>
              </a:p>
              <a:p>
                <a:pPr lvl="1"/>
                <a:r>
                  <a:rPr lang="en-US" dirty="0" smtClean="0"/>
                  <a:t>During a good rounds the system goes from an invariant to a stronger one</a:t>
                </a:r>
              </a:p>
              <a:p>
                <a:pPr lvl="3"/>
                <a:endParaRPr lang="en-US" dirty="0" smtClean="0"/>
              </a:p>
              <a:p>
                <a:r>
                  <a:rPr lang="en-US" dirty="0" smtClean="0"/>
                  <a:t>The good rounds does not restrict the </a:t>
                </a:r>
                <a:r>
                  <a:rPr lang="en-US" dirty="0" smtClean="0"/>
                  <a:t>network.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96000" y="2632675"/>
                <a:ext cx="48989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∃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/3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32675"/>
                <a:ext cx="489890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7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4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journey starts on </a:t>
            </a:r>
            <a:r>
              <a:rPr lang="en-US" dirty="0"/>
              <a:t>the island of </a:t>
            </a:r>
            <a:r>
              <a:rPr lang="en-US" dirty="0" err="1" smtClean="0"/>
              <a:t>Paxos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682" y="1895338"/>
            <a:ext cx="3817927" cy="253887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Box 4"/>
          <p:cNvSpPr txBox="1"/>
          <p:nvPr/>
        </p:nvSpPr>
        <p:spPr>
          <a:xfrm>
            <a:off x="655055" y="1301148"/>
            <a:ext cx="10469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 where archeologists made an interesting discovery about a parliament system.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589" y="1871309"/>
            <a:ext cx="2418805" cy="26261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47914" y="4580288"/>
            <a:ext cx="7006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CC-BY-SA-NC  Matt Taylor                                                                                                                     Copyright ACM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055" y="5191320"/>
            <a:ext cx="11237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Used at Google (</a:t>
            </a:r>
            <a:r>
              <a:rPr lang="en-US" sz="2400" dirty="0" smtClean="0"/>
              <a:t>Chubby [06]), </a:t>
            </a:r>
            <a:r>
              <a:rPr lang="en-US" sz="2400" dirty="0" smtClean="0"/>
              <a:t>Microsoft (</a:t>
            </a:r>
            <a:r>
              <a:rPr lang="en-US" sz="2400" dirty="0"/>
              <a:t>Autopilot [07</a:t>
            </a:r>
            <a:r>
              <a:rPr lang="en-US" sz="2400" dirty="0" smtClean="0"/>
              <a:t>]), </a:t>
            </a:r>
            <a:r>
              <a:rPr lang="en-US" sz="2400" dirty="0"/>
              <a:t>Yahoo/Apache (</a:t>
            </a:r>
            <a:r>
              <a:rPr lang="en-US" sz="2400" dirty="0" smtClean="0"/>
              <a:t>Zookeeper[10])</a:t>
            </a:r>
            <a:endParaRPr lang="en-US" sz="2400" dirty="0" smtClean="0"/>
          </a:p>
          <a:p>
            <a:r>
              <a:rPr lang="en-US" sz="2400" dirty="0"/>
              <a:t>Still a hard: </a:t>
            </a:r>
            <a:r>
              <a:rPr lang="en-US" sz="2400" dirty="0" err="1"/>
              <a:t>Paxos</a:t>
            </a:r>
            <a:r>
              <a:rPr lang="en-US" sz="2400" dirty="0"/>
              <a:t> made </a:t>
            </a:r>
            <a:r>
              <a:rPr lang="en-US" sz="2400" dirty="0" smtClean="0"/>
              <a:t>simple [01], </a:t>
            </a:r>
            <a:r>
              <a:rPr lang="en-US" sz="2400" dirty="0" err="1"/>
              <a:t>Paxos</a:t>
            </a:r>
            <a:r>
              <a:rPr lang="en-US" sz="2400" dirty="0"/>
              <a:t> made </a:t>
            </a:r>
            <a:r>
              <a:rPr lang="en-US" sz="2400" dirty="0" smtClean="0"/>
              <a:t>live [07], Raft [14], </a:t>
            </a:r>
            <a:r>
              <a:rPr lang="en-US" sz="2400" dirty="0"/>
              <a:t>etc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950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for the OTR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52572" y="3632918"/>
                <a:ext cx="23480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𝑑𝑒𝑐𝑖𝑑𝑒𝑑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572" y="3632918"/>
                <a:ext cx="2348079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3356" y="4102086"/>
                <a:ext cx="478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56" y="4102086"/>
                <a:ext cx="478016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16216" y="4102086"/>
                <a:ext cx="1120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16" y="4102086"/>
                <a:ext cx="112005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00594" y="5353368"/>
                <a:ext cx="36686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𝑑𝑒𝑐𝑖𝑑𝑒𝑑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594" y="5353368"/>
                <a:ext cx="3668633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72422" y="4466680"/>
                <a:ext cx="478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22" y="4466680"/>
                <a:ext cx="478016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372422" y="4920444"/>
                <a:ext cx="478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22" y="4920444"/>
                <a:ext cx="478016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72422" y="5353368"/>
                <a:ext cx="478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22" y="5353368"/>
                <a:ext cx="478016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000594" y="4476328"/>
                <a:ext cx="25584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594" y="4476328"/>
                <a:ext cx="2558457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000594" y="4920444"/>
                <a:ext cx="17208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&gt;2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/3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594" y="4920444"/>
                <a:ext cx="1720856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529131" y="4102086"/>
                <a:ext cx="1120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131" y="4102086"/>
                <a:ext cx="1120050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13509" y="5353368"/>
                <a:ext cx="36686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𝑑𝑒𝑐𝑖𝑑𝑒𝑑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509" y="5353368"/>
                <a:ext cx="3668633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585337" y="4466680"/>
                <a:ext cx="478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337" y="4466680"/>
                <a:ext cx="478016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585337" y="4920444"/>
                <a:ext cx="478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337" y="4920444"/>
                <a:ext cx="478016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585337" y="5353368"/>
                <a:ext cx="478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337" y="5353368"/>
                <a:ext cx="478016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213509" y="4476328"/>
                <a:ext cx="25584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509" y="4476328"/>
                <a:ext cx="2558457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213509" y="4920444"/>
                <a:ext cx="12287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509" y="4920444"/>
                <a:ext cx="1228734" cy="4616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rved Down Arrow 10"/>
          <p:cNvSpPr/>
          <p:nvPr/>
        </p:nvSpPr>
        <p:spPr>
          <a:xfrm>
            <a:off x="4334005" y="2843408"/>
            <a:ext cx="3079920" cy="119824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79822" y="2168952"/>
            <a:ext cx="2315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First good round: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28801" y="2169212"/>
                <a:ext cx="45415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/3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801" y="2169212"/>
                <a:ext cx="4541564" cy="461665"/>
              </a:xfrm>
              <a:prstGeom prst="rect">
                <a:avLst/>
              </a:prstGeom>
              <a:blipFill rotWithShape="0">
                <a:blip r:embed="rId17"/>
                <a:stretch>
                  <a:fillRect l="-13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87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for the OTR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529131" y="4527970"/>
                <a:ext cx="8076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131" y="4527970"/>
                <a:ext cx="807657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125826" y="4527969"/>
                <a:ext cx="3615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𝑑𝑒𝑐𝑖𝑑𝑒𝑑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826" y="4527969"/>
                <a:ext cx="3615862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rved Down Arrow 10"/>
          <p:cNvSpPr/>
          <p:nvPr/>
        </p:nvSpPr>
        <p:spPr>
          <a:xfrm>
            <a:off x="4334005" y="2843408"/>
            <a:ext cx="3079920" cy="119824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63665" y="2169211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Second good round: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28801" y="2169212"/>
                <a:ext cx="27408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𝐻𝑂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801" y="2169212"/>
                <a:ext cx="2740879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2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2603" y="4254188"/>
                <a:ext cx="1120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03" y="4254188"/>
                <a:ext cx="1120050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86981" y="5505470"/>
                <a:ext cx="36686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𝑑𝑒𝑐𝑖𝑑𝑒𝑑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81" y="5505470"/>
                <a:ext cx="3668633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58809" y="4618782"/>
                <a:ext cx="478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09" y="4618782"/>
                <a:ext cx="478016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58809" y="5072546"/>
                <a:ext cx="478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09" y="5072546"/>
                <a:ext cx="478016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58809" y="5505470"/>
                <a:ext cx="478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09" y="5505470"/>
                <a:ext cx="478016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586981" y="4628430"/>
                <a:ext cx="25584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81" y="4628430"/>
                <a:ext cx="2558457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586981" y="5072546"/>
                <a:ext cx="12287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81" y="5072546"/>
                <a:ext cx="1228734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5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of the implementation </a:t>
            </a:r>
            <a:r>
              <a:rPr lang="en-US" dirty="0" smtClean="0"/>
              <a:t>(2)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</a:t>
            </a:r>
            <a:r>
              <a:rPr lang="en-US" dirty="0" smtClean="0"/>
              <a:t>reserving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079321"/>
            <a:ext cx="10515600" cy="40976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roperties </a:t>
            </a:r>
            <a:r>
              <a:rPr lang="en-US" dirty="0" smtClean="0"/>
              <a:t>are checked on the lockstep semantics</a:t>
            </a:r>
          </a:p>
          <a:p>
            <a:endParaRPr lang="en-US" dirty="0"/>
          </a:p>
          <a:p>
            <a:r>
              <a:rPr lang="en-US" dirty="0" smtClean="0"/>
              <a:t>Stable properties are preserved in the asynchronous implementation</a:t>
            </a:r>
          </a:p>
          <a:p>
            <a:pPr lvl="1"/>
            <a:r>
              <a:rPr lang="en-US" dirty="0" smtClean="0"/>
              <a:t>For the correct process only</a:t>
            </a:r>
          </a:p>
          <a:p>
            <a:pPr lvl="1"/>
            <a:r>
              <a:rPr lang="en-US" dirty="0" smtClean="0"/>
              <a:t>Stable: once true, stays true.</a:t>
            </a:r>
          </a:p>
          <a:p>
            <a:pPr lvl="1"/>
            <a:r>
              <a:rPr lang="en-US" dirty="0" smtClean="0"/>
              <a:t>Holds for consensus and many similar coherence problem</a:t>
            </a:r>
          </a:p>
          <a:p>
            <a:pPr lvl="1"/>
            <a:r>
              <a:rPr lang="en-US" dirty="0" smtClean="0"/>
              <a:t>Counter-example: self-stabilizing system ?</a:t>
            </a:r>
          </a:p>
          <a:p>
            <a:pPr lvl="1"/>
            <a:endParaRPr lang="en-US" dirty="0"/>
          </a:p>
          <a:p>
            <a:r>
              <a:rPr lang="en-US" dirty="0" smtClean="0"/>
              <a:t>Progress properties relies on partial synchrony</a:t>
            </a:r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nd that the network satisfies the </a:t>
            </a:r>
            <a:r>
              <a:rPr lang="en-US" dirty="0" err="1" smtClean="0"/>
              <a:t>liveness</a:t>
            </a:r>
            <a:r>
              <a:rPr lang="en-US" dirty="0" smtClean="0"/>
              <a:t> assumptions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4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 of </a:t>
            </a:r>
            <a:r>
              <a:rPr lang="en-US" dirty="0" err="1" smtClean="0"/>
              <a:t>PSync</a:t>
            </a:r>
            <a:r>
              <a:rPr lang="en-US" dirty="0" smtClean="0"/>
              <a:t> for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no automated technique </a:t>
            </a:r>
            <a:r>
              <a:rPr lang="en-US" dirty="0" smtClean="0"/>
              <a:t>in </a:t>
            </a:r>
            <a:r>
              <a:rPr lang="en-US" dirty="0" smtClean="0"/>
              <a:t>an asynchronous setting</a:t>
            </a:r>
          </a:p>
          <a:p>
            <a:pPr lvl="1"/>
            <a:r>
              <a:rPr lang="en-US" dirty="0"/>
              <a:t>a mechanized proof </a:t>
            </a:r>
            <a:r>
              <a:rPr lang="en-US" dirty="0" smtClean="0"/>
              <a:t> &gt; 1500 lines </a:t>
            </a:r>
            <a:r>
              <a:rPr lang="en-US" dirty="0"/>
              <a:t>[</a:t>
            </a:r>
            <a:r>
              <a:rPr lang="en-US" dirty="0" err="1"/>
              <a:t>Chaudhuri</a:t>
            </a:r>
            <a:r>
              <a:rPr lang="en-US" dirty="0"/>
              <a:t> et </a:t>
            </a:r>
            <a:r>
              <a:rPr lang="en-US" dirty="0" smtClean="0"/>
              <a:t>al </a:t>
            </a:r>
            <a:r>
              <a:rPr lang="en-US" dirty="0"/>
              <a:t>10</a:t>
            </a:r>
            <a:r>
              <a:rPr lang="en-US" dirty="0" smtClean="0"/>
              <a:t>]</a:t>
            </a:r>
          </a:p>
          <a:p>
            <a:pPr lvl="1"/>
            <a:endParaRPr lang="en-US" dirty="0"/>
          </a:p>
          <a:p>
            <a:r>
              <a:rPr lang="en-US" dirty="0" smtClean="0"/>
              <a:t>Last voting [</a:t>
            </a:r>
            <a:r>
              <a:rPr lang="en-US" dirty="0" err="1"/>
              <a:t>Charron-Bost</a:t>
            </a:r>
            <a:r>
              <a:rPr lang="en-US" dirty="0"/>
              <a:t> &amp; </a:t>
            </a:r>
            <a:r>
              <a:rPr lang="en-US" dirty="0" err="1"/>
              <a:t>Schiper</a:t>
            </a:r>
            <a:r>
              <a:rPr lang="en-US" dirty="0"/>
              <a:t> 09</a:t>
            </a:r>
            <a:r>
              <a:rPr lang="en-US" dirty="0" smtClean="0"/>
              <a:t>]</a:t>
            </a:r>
          </a:p>
          <a:p>
            <a:pPr lvl="1"/>
            <a:r>
              <a:rPr lang="en-US" dirty="0" err="1" smtClean="0"/>
              <a:t>Paxos</a:t>
            </a:r>
            <a:r>
              <a:rPr lang="en-US" dirty="0" smtClean="0"/>
              <a:t>-like algorithm in the HO-model</a:t>
            </a:r>
          </a:p>
          <a:p>
            <a:pPr lvl="1"/>
            <a:r>
              <a:rPr lang="en-US" dirty="0" smtClean="0"/>
              <a:t>Inductive invariants </a:t>
            </a:r>
            <a:r>
              <a:rPr lang="en-US" dirty="0" smtClean="0"/>
              <a:t>~35 </a:t>
            </a:r>
            <a:r>
              <a:rPr lang="en-US" dirty="0" smtClean="0"/>
              <a:t>LOC in </a:t>
            </a:r>
            <a:r>
              <a:rPr lang="en-US" dirty="0" err="1" smtClean="0"/>
              <a:t>PSync</a:t>
            </a:r>
            <a:endParaRPr lang="en-US" dirty="0" smtClean="0"/>
          </a:p>
          <a:p>
            <a:pPr lvl="1"/>
            <a:r>
              <a:rPr lang="en-US" dirty="0" smtClean="0"/>
              <a:t>Can be checked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 embedding of </a:t>
            </a:r>
            <a:r>
              <a:rPr lang="en-US" dirty="0" err="1" smtClean="0"/>
              <a:t>PSync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0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920892" y="1827267"/>
                <a:ext cx="6784697" cy="267765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Send</a:t>
                </a:r>
              </a:p>
              <a:p>
                <a:r>
                  <a:rPr lang="en-US" sz="2400" dirty="0" smtClean="0"/>
                  <a:t>	</a:t>
                </a:r>
                <a:r>
                  <a:rPr lang="en-US" sz="2400" dirty="0" smtClean="0"/>
                  <a:t>broadcast(x)</a:t>
                </a:r>
                <a:endParaRPr lang="en-US" sz="2400" dirty="0" smtClean="0"/>
              </a:p>
              <a:p>
                <a:r>
                  <a:rPr lang="en-US" sz="2400" b="1" dirty="0" smtClean="0"/>
                  <a:t>Update</a:t>
                </a:r>
              </a:p>
              <a:p>
                <a:r>
                  <a:rPr lang="en-US" sz="2400" dirty="0" smtClean="0"/>
                  <a:t>	</a:t>
                </a:r>
                <a:r>
                  <a:rPr lang="en-US" sz="2400" b="1" dirty="0" smtClean="0"/>
                  <a:t>if</a:t>
                </a:r>
                <a:r>
                  <a:rPr lang="en-US" sz="2400" dirty="0" smtClean="0"/>
                  <a:t> |mailbox| &gt; 2n/3 </a:t>
                </a:r>
                <a:r>
                  <a:rPr lang="en-US" sz="2400" b="1" dirty="0" smtClean="0"/>
                  <a:t>then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x </a:t>
                </a:r>
                <a:r>
                  <a:rPr lang="en-US" sz="2400" dirty="0"/>
                  <a:t>:= </a:t>
                </a:r>
                <a:r>
                  <a:rPr lang="en-US" sz="2400" dirty="0" err="1" smtClean="0"/>
                  <a:t>mmor</a:t>
                </a:r>
                <a:r>
                  <a:rPr lang="en-US" sz="2400" dirty="0" smtClean="0"/>
                  <a:t>(mailbox)</a:t>
                </a:r>
              </a:p>
              <a:p>
                <a:r>
                  <a:rPr lang="en-US" sz="2400" dirty="0" smtClean="0"/>
                  <a:t> </a:t>
                </a:r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b="1" dirty="0" smtClean="0"/>
                  <a:t>if</a:t>
                </a:r>
                <a:r>
                  <a:rPr lang="en-US" sz="2400" dirty="0" smtClean="0"/>
                  <a:t> |{p. </a:t>
                </a:r>
                <a:r>
                  <a:rPr lang="en-US" sz="2400" dirty="0" smtClean="0"/>
                  <a:t>(</a:t>
                </a:r>
                <a:r>
                  <a:rPr lang="en-US" sz="2400" dirty="0" err="1" smtClean="0"/>
                  <a:t>x,p</a:t>
                </a:r>
                <a:r>
                  <a:rPr lang="en-US" sz="2400" dirty="0" smtClean="0"/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 smtClean="0"/>
                  <a:t> mailbox}| &gt; </a:t>
                </a:r>
                <a:r>
                  <a:rPr lang="en-US" sz="2400" dirty="0"/>
                  <a:t>2n/3 </a:t>
                </a:r>
                <a:r>
                  <a:rPr lang="en-US" sz="2400" b="1" dirty="0" smtClean="0"/>
                  <a:t>then</a:t>
                </a:r>
                <a:endParaRPr lang="en-US" sz="2400" b="1" dirty="0"/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		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	</a:t>
                </a:r>
                <a:r>
                  <a:rPr lang="en-US" sz="2400" b="1" dirty="0" smtClean="0"/>
                  <a:t>decide</a:t>
                </a:r>
                <a:r>
                  <a:rPr lang="en-US" sz="2400" dirty="0" smtClean="0"/>
                  <a:t>(x)</a:t>
                </a:r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892" y="1827267"/>
                <a:ext cx="6784697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1348" t="-1822" b="-43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08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send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20892" y="1827267"/>
            <a:ext cx="6784697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 smtClean="0"/>
              <a:t>Send</a:t>
            </a:r>
          </a:p>
          <a:p>
            <a:r>
              <a:rPr lang="en-US" sz="2400" dirty="0" smtClean="0"/>
              <a:t>	</a:t>
            </a:r>
            <a:r>
              <a:rPr lang="en-US" sz="2400" dirty="0" smtClean="0"/>
              <a:t>broadcast(x)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20892" y="3219189"/>
            <a:ext cx="6641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send(): Set[(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)] =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broadcast(x) 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9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update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282066" y="1690688"/>
                <a:ext cx="8813913" cy="156966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Update</a:t>
                </a:r>
                <a:r>
                  <a:rPr lang="en-US" sz="2400" dirty="0" smtClean="0"/>
                  <a:t>	</a:t>
                </a:r>
                <a:r>
                  <a:rPr lang="en-US" sz="2400" b="1" dirty="0" smtClean="0"/>
                  <a:t>if</a:t>
                </a:r>
                <a:r>
                  <a:rPr lang="en-US" sz="2400" dirty="0" smtClean="0"/>
                  <a:t> |mailbox| &gt; 2n/3 </a:t>
                </a:r>
                <a:r>
                  <a:rPr lang="en-US" sz="2400" b="1" dirty="0" smtClean="0"/>
                  <a:t>then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x </a:t>
                </a:r>
                <a:r>
                  <a:rPr lang="en-US" sz="2400" dirty="0"/>
                  <a:t>:= </a:t>
                </a:r>
                <a:r>
                  <a:rPr lang="en-US" sz="2400" dirty="0" err="1" smtClean="0"/>
                  <a:t>mmor</a:t>
                </a:r>
                <a:r>
                  <a:rPr lang="en-US" sz="2400" dirty="0" smtClean="0"/>
                  <a:t>(mailbox)</a:t>
                </a:r>
              </a:p>
              <a:p>
                <a:r>
                  <a:rPr lang="en-US" sz="2400" dirty="0" smtClean="0"/>
                  <a:t> </a:t>
                </a:r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 smtClean="0"/>
                  <a:t>if</a:t>
                </a:r>
                <a:r>
                  <a:rPr lang="en-US" sz="2400" dirty="0" smtClean="0"/>
                  <a:t> |{p. </a:t>
                </a:r>
                <a:r>
                  <a:rPr lang="en-US" sz="2400" dirty="0" smtClean="0"/>
                  <a:t>(</a:t>
                </a:r>
                <a:r>
                  <a:rPr lang="en-US" sz="2400" dirty="0" err="1" smtClean="0"/>
                  <a:t>x,p</a:t>
                </a:r>
                <a:r>
                  <a:rPr lang="en-US" sz="2400" dirty="0" smtClean="0"/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 smtClean="0"/>
                  <a:t> mailbox}| &gt; </a:t>
                </a:r>
                <a:r>
                  <a:rPr lang="en-US" sz="2400" dirty="0"/>
                  <a:t>2n/3 </a:t>
                </a:r>
                <a:r>
                  <a:rPr lang="en-US" sz="2400" b="1" dirty="0" smtClean="0"/>
                  <a:t>then</a:t>
                </a:r>
                <a:endParaRPr lang="en-US" sz="2400" b="1" dirty="0"/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		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		</a:t>
                </a:r>
                <a:r>
                  <a:rPr lang="en-US" sz="2400" b="1" dirty="0" smtClean="0"/>
                  <a:t>decide</a:t>
                </a:r>
                <a:r>
                  <a:rPr lang="en-US" sz="2400" dirty="0" smtClean="0"/>
                  <a:t>(x)</a:t>
                </a:r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066" y="1690688"/>
                <a:ext cx="8813913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037" t="-3101" b="-77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282066" y="3511649"/>
            <a:ext cx="102711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update(mailbox: Set[(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)])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mailbox.size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2*n/3)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v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mmor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(mailbox)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x &lt;~ v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mailbox.filter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(_._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== v).size &gt; 2*n/3) {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decided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&lt;~ true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decision &lt;~ v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} 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6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update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38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31962" y="1690688"/>
            <a:ext cx="1027110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update(mailbox: Set[(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)])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mailbox.size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2*n/3)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v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mmor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(mailbox)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x &lt;~ v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mailbox.filter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(_._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== v).size &gt; 2*n/3)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(!decided)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callback.decide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(v)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decided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&lt;~ true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decision &lt;~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 }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((decided: Boolean)) {</a:t>
            </a: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after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&lt;~ after - 1</a:t>
            </a: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if(after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&lt;= 0) terminate()</a:t>
            </a:r>
          </a:p>
          <a:p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90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embedding of </a:t>
            </a:r>
            <a:r>
              <a:rPr lang="en-US" dirty="0" err="1" smtClean="0"/>
              <a:t>PSync</a:t>
            </a:r>
            <a:r>
              <a:rPr lang="en-US" dirty="0" smtClean="0"/>
              <a:t>: invariant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39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567152" y="2079693"/>
            <a:ext cx="6043448" cy="2882496"/>
            <a:chOff x="2567152" y="2079693"/>
            <a:chExt cx="6043448" cy="28824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981524" y="2079693"/>
                  <a:ext cx="27135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¬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𝑑𝑒𝑐𝑖𝑑𝑒𝑑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en-US" sz="2800" b="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524" y="2079693"/>
                  <a:ext cx="2713563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567152" y="2699173"/>
                  <a:ext cx="4780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7152" y="2699173"/>
                  <a:ext cx="478016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045168" y="2699173"/>
                  <a:ext cx="127804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∃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168" y="2699173"/>
                  <a:ext cx="1278042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355846" y="4438969"/>
                  <a:ext cx="42547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𝑑𝑒𝑐𝑖𝑑𝑒𝑑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846" y="4438969"/>
                  <a:ext cx="4254754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464628" y="3201553"/>
                  <a:ext cx="4780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628" y="3201553"/>
                  <a:ext cx="478016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464628" y="3830681"/>
                  <a:ext cx="4780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628" y="3830681"/>
                  <a:ext cx="478016" cy="5232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464628" y="4438969"/>
                  <a:ext cx="4780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628" y="4438969"/>
                  <a:ext cx="478016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355846" y="3211201"/>
                  <a:ext cx="295696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  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846" y="3211201"/>
                  <a:ext cx="2956963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4355846" y="3830681"/>
                  <a:ext cx="198047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&gt;2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/3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846" y="3830681"/>
                  <a:ext cx="1980479" cy="5232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/>
          <p:cNvSpPr txBox="1"/>
          <p:nvPr/>
        </p:nvSpPr>
        <p:spPr>
          <a:xfrm>
            <a:off x="1245954" y="2210927"/>
            <a:ext cx="97000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f((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P.forall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=&gt; !decided(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||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V.exists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 v =&gt;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P.filter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=&gt; x(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== v);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A.size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2*n/3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P.forall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=&gt; decided(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==&gt; (decision(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== v))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}))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P.forall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P.exists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 j1 =&gt; x(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(x)(j1) ))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8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8585548" y="1536630"/>
            <a:ext cx="396993" cy="271814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34323" y="2581116"/>
            <a:ext cx="790078" cy="523220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 101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16143" y="1765015"/>
                <a:ext cx="13917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: x = 4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143" y="1765015"/>
                <a:ext cx="1391728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765" r="-7860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44420" y="2581116"/>
                <a:ext cx="1399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: x = 2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20" y="2581116"/>
                <a:ext cx="1399999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0465" r="-739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44419" y="3397217"/>
                <a:ext cx="1399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: x = 7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19" y="3397217"/>
                <a:ext cx="1399999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0465" r="-739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4435825" y="2164307"/>
            <a:ext cx="2580361" cy="1356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Consensus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79318" y="1765015"/>
                <a:ext cx="13917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: x = 2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18" y="1765015"/>
                <a:ext cx="1391728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1765" r="-7860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07595" y="2581116"/>
                <a:ext cx="1399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: x = 2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595" y="2581116"/>
                <a:ext cx="1399999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0465" r="-739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07594" y="3397217"/>
                <a:ext cx="1399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: x = </a:t>
                </a:r>
                <a:r>
                  <a:rPr lang="en-US" sz="2800" dirty="0" smtClean="0"/>
                  <a:t>2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594" y="3397217"/>
                <a:ext cx="1399999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0465" r="-739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914224" y="5278639"/>
            <a:ext cx="762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Agreement,   Validity,   Irrevocability,   Termination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807871" y="4126602"/>
            <a:ext cx="3983318" cy="1152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844418" y="3206663"/>
            <a:ext cx="591407" cy="2071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83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Implementing an algorithm is done by extending classes:</a:t>
            </a:r>
          </a:p>
          <a:p>
            <a:pPr lvl="1"/>
            <a:r>
              <a:rPr lang="en-US" sz="2000" dirty="0" smtClean="0"/>
              <a:t>Algorithm: global view of the system, contains the spec and a Process</a:t>
            </a:r>
          </a:p>
          <a:p>
            <a:pPr lvl="1"/>
            <a:r>
              <a:rPr lang="en-US" sz="2000" dirty="0" smtClean="0"/>
              <a:t>Process: local view, contains the initialization function and a list of rounds</a:t>
            </a:r>
          </a:p>
          <a:p>
            <a:pPr lvl="1"/>
            <a:r>
              <a:rPr lang="en-US" sz="2000" dirty="0" smtClean="0"/>
              <a:t>Round: type of the message payload, send and update functions</a:t>
            </a:r>
            <a:endParaRPr lang="en-US" sz="2400" dirty="0"/>
          </a:p>
          <a:p>
            <a:r>
              <a:rPr lang="en-US" sz="2400" dirty="0" smtClean="0"/>
              <a:t>Uses Scala macro to do some rewriting at compile time</a:t>
            </a:r>
          </a:p>
          <a:p>
            <a:r>
              <a:rPr lang="en-US" sz="2400" dirty="0" smtClean="0"/>
              <a:t>On top of </a:t>
            </a:r>
            <a:r>
              <a:rPr lang="en-US" sz="2400" dirty="0" err="1" smtClean="0"/>
              <a:t>Netty</a:t>
            </a:r>
            <a:r>
              <a:rPr lang="en-US" sz="2400" dirty="0" smtClean="0"/>
              <a:t> (</a:t>
            </a:r>
            <a:r>
              <a:rPr lang="en-US" sz="2400" dirty="0"/>
              <a:t>asynchronous event-driven network application </a:t>
            </a:r>
            <a:r>
              <a:rPr lang="en-US" sz="2400" dirty="0" smtClean="0"/>
              <a:t>framework)</a:t>
            </a:r>
          </a:p>
          <a:p>
            <a:r>
              <a:rPr lang="en-US" sz="2400" dirty="0" smtClean="0"/>
              <a:t>Uses the Pickling library for serialization (</a:t>
            </a:r>
            <a:r>
              <a:rPr lang="en-US" sz="2400" dirty="0" err="1" smtClean="0"/>
              <a:t>PSync</a:t>
            </a:r>
            <a:r>
              <a:rPr lang="en-US" sz="2400" dirty="0" smtClean="0"/>
              <a:t> is fully typed)</a:t>
            </a:r>
          </a:p>
          <a:p>
            <a:r>
              <a:rPr lang="en-US" sz="2400" dirty="0" smtClean="0"/>
              <a:t>Verifier generate VCs and discharge them using Z3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8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2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We have implemented:</a:t>
            </a:r>
          </a:p>
          <a:p>
            <a:pPr lvl="1"/>
            <a:r>
              <a:rPr lang="en-US" dirty="0" smtClean="0"/>
              <a:t>OTR</a:t>
            </a:r>
          </a:p>
          <a:p>
            <a:pPr lvl="1"/>
            <a:r>
              <a:rPr lang="en-US" dirty="0" smtClean="0"/>
              <a:t>Last Voting (</a:t>
            </a:r>
            <a:r>
              <a:rPr lang="en-US" dirty="0" err="1" smtClean="0"/>
              <a:t>Paxos</a:t>
            </a:r>
            <a:r>
              <a:rPr lang="en-US" dirty="0" smtClean="0"/>
              <a:t>-like)</a:t>
            </a:r>
          </a:p>
          <a:p>
            <a:pPr lvl="1"/>
            <a:r>
              <a:rPr lang="en-US" dirty="0" smtClean="0"/>
              <a:t>Lattice agreement*</a:t>
            </a:r>
          </a:p>
          <a:p>
            <a:pPr lvl="1"/>
            <a:r>
              <a:rPr lang="en-US" dirty="0" smtClean="0"/>
              <a:t>K-set agreement*</a:t>
            </a:r>
          </a:p>
          <a:p>
            <a:pPr lvl="1"/>
            <a:r>
              <a:rPr lang="en-US" dirty="0" smtClean="0"/>
              <a:t>Two-phase commit</a:t>
            </a:r>
          </a:p>
          <a:p>
            <a:pPr lvl="1"/>
            <a:r>
              <a:rPr lang="en-US" dirty="0" smtClean="0"/>
              <a:t>Min flood consensus*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However, an algorithm without a system that uses it is nothing. For a case study we will focus on the consensus: OTR, Last Voting (LV).</a:t>
            </a:r>
          </a:p>
          <a:p>
            <a:pPr marL="0" indent="0">
              <a:buNone/>
            </a:pPr>
            <a:r>
              <a:rPr lang="en-US" dirty="0" smtClean="0"/>
              <a:t>We evaluate the algorithm in </a:t>
            </a:r>
            <a:r>
              <a:rPr lang="en-US" dirty="0" err="1" smtClean="0"/>
              <a:t>Psync</a:t>
            </a:r>
            <a:r>
              <a:rPr lang="en-US" dirty="0" smtClean="0"/>
              <a:t> (and the corresponding runtime)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8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distributed key-value store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Store: key -&gt; (version, value) with 50 different keys.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Clients makes requests to write a value to a key.</a:t>
            </a:r>
          </a:p>
          <a:p>
            <a:pPr>
              <a:lnSpc>
                <a:spcPct val="150000"/>
              </a:lnSpc>
            </a:pPr>
            <a:r>
              <a:rPr lang="en-US" dirty="0"/>
              <a:t>Write requests over different keys are processed in parallel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Replicas </a:t>
            </a:r>
            <a:r>
              <a:rPr lang="en-US" dirty="0" smtClean="0"/>
              <a:t>use </a:t>
            </a:r>
            <a:r>
              <a:rPr lang="en-US" dirty="0" smtClean="0"/>
              <a:t>consensus to agree on the write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5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about the code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616071"/>
              </p:ext>
            </p:extLst>
          </p:nvPr>
        </p:nvGraphicFramePr>
        <p:xfrm>
          <a:off x="1464502" y="2126250"/>
          <a:ext cx="928283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708"/>
                <a:gridCol w="2320708"/>
                <a:gridCol w="2320708"/>
                <a:gridCol w="23207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Algorithm (LOC)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#Invariants (LOC)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#VCs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Solving time in 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OTR</a:t>
                      </a:r>
                      <a:r>
                        <a:rPr lang="en-US" sz="2400" baseline="0" dirty="0" smtClean="0"/>
                        <a:t> (30)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 (23)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LV (85)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 (35)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26091" y="4083485"/>
            <a:ext cx="53715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Key-value store, about 300 LOCs, includes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Setup of </a:t>
            </a:r>
            <a:r>
              <a:rPr lang="en-US" sz="2400" dirty="0" err="1" smtClean="0"/>
              <a:t>PSync</a:t>
            </a:r>
            <a:r>
              <a:rPr lang="en-US" sz="2400" dirty="0" smtClean="0"/>
              <a:t>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</a:t>
            </a:r>
            <a:r>
              <a:rPr lang="en-US" sz="2400" dirty="0" smtClean="0"/>
              <a:t>ecovery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Handling requests,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100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(request/sec)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487" y="1690688"/>
            <a:ext cx="7741086" cy="31006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6196" y="5285984"/>
            <a:ext cx="9945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dirty="0" smtClean="0"/>
              <a:t>ompared </a:t>
            </a:r>
            <a:r>
              <a:rPr lang="en-US" dirty="0" smtClean="0"/>
              <a:t>to existing consensus implementations: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[</a:t>
            </a:r>
            <a:r>
              <a:rPr lang="en-US" dirty="0" err="1" smtClean="0"/>
              <a:t>Moraru</a:t>
            </a:r>
            <a:r>
              <a:rPr lang="en-US" dirty="0" smtClean="0"/>
              <a:t> </a:t>
            </a:r>
            <a:r>
              <a:rPr lang="fr-FR" dirty="0" smtClean="0"/>
              <a:t>et </a:t>
            </a:r>
            <a:r>
              <a:rPr lang="fr-FR" dirty="0"/>
              <a:t>al</a:t>
            </a:r>
            <a:r>
              <a:rPr lang="fr-FR" dirty="0" smtClean="0"/>
              <a:t>., SOSP </a:t>
            </a:r>
            <a:r>
              <a:rPr lang="fr-FR" dirty="0" smtClean="0"/>
              <a:t>2013</a:t>
            </a:r>
            <a:r>
              <a:rPr lang="en-US" dirty="0" smtClean="0"/>
              <a:t>]: </a:t>
            </a:r>
            <a:r>
              <a:rPr lang="en-US" dirty="0" err="1" smtClean="0"/>
              <a:t>Epaxos</a:t>
            </a:r>
            <a:r>
              <a:rPr lang="en-US" dirty="0" smtClean="0"/>
              <a:t> </a:t>
            </a:r>
            <a:r>
              <a:rPr lang="en-US" dirty="0" smtClean="0"/>
              <a:t>algorithm, </a:t>
            </a:r>
            <a:r>
              <a:rPr lang="en-US" dirty="0" smtClean="0"/>
              <a:t>one order of magnitude faster then </a:t>
            </a:r>
            <a:r>
              <a:rPr lang="en-US" dirty="0" err="1" smtClean="0"/>
              <a:t>Psync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 err="1" smtClean="0"/>
              <a:t>Biely</a:t>
            </a:r>
            <a:r>
              <a:rPr lang="en-US" dirty="0" smtClean="0"/>
              <a:t> et al</a:t>
            </a:r>
            <a:r>
              <a:rPr lang="en-US" dirty="0" smtClean="0"/>
              <a:t>., DSN </a:t>
            </a:r>
            <a:r>
              <a:rPr lang="en-US" dirty="0" smtClean="0"/>
              <a:t>2013</a:t>
            </a:r>
            <a:r>
              <a:rPr lang="en-US" dirty="0"/>
              <a:t>]: </a:t>
            </a:r>
            <a:r>
              <a:rPr lang="en-US" dirty="0" smtClean="0"/>
              <a:t>Distal</a:t>
            </a:r>
            <a:r>
              <a:rPr lang="en-US" dirty="0"/>
              <a:t>: A framework for implementing fault-tolerant distributed algorithms, </a:t>
            </a:r>
            <a:r>
              <a:rPr lang="en-US" dirty="0" smtClean="0"/>
              <a:t> </a:t>
            </a:r>
            <a:r>
              <a:rPr lang="en-US" dirty="0" smtClean="0"/>
              <a:t>one order of magnitude </a:t>
            </a:r>
            <a:r>
              <a:rPr lang="en-US" dirty="0" smtClean="0"/>
              <a:t>slower than </a:t>
            </a:r>
            <a:r>
              <a:rPr lang="en-US" dirty="0" err="1" smtClean="0"/>
              <a:t>PSync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2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against message loss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46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54" y="2107959"/>
            <a:ext cx="11327700" cy="299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formalization round models [</a:t>
            </a:r>
            <a:r>
              <a:rPr lang="en-US" dirty="0" err="1" smtClean="0"/>
              <a:t>Gafni</a:t>
            </a:r>
            <a:r>
              <a:rPr lang="en-US" dirty="0" smtClean="0"/>
              <a:t> 98]</a:t>
            </a:r>
          </a:p>
          <a:p>
            <a:r>
              <a:rPr lang="en-US" dirty="0" smtClean="0"/>
              <a:t>TLA+ [</a:t>
            </a:r>
            <a:r>
              <a:rPr lang="en-US" dirty="0" err="1" smtClean="0"/>
              <a:t>Lamport</a:t>
            </a:r>
            <a:r>
              <a:rPr lang="en-US" dirty="0" smtClean="0"/>
              <a:t> 91] that comes with a model checker and  proof </a:t>
            </a:r>
            <a:r>
              <a:rPr lang="en-US" dirty="0"/>
              <a:t>assistant [</a:t>
            </a:r>
            <a:r>
              <a:rPr lang="en-US" dirty="0" err="1" smtClean="0"/>
              <a:t>Chaudhuri</a:t>
            </a:r>
            <a:r>
              <a:rPr lang="en-US" dirty="0" smtClean="0"/>
              <a:t> et al. 08]</a:t>
            </a:r>
          </a:p>
          <a:p>
            <a:r>
              <a:rPr lang="en-US" dirty="0" smtClean="0"/>
              <a:t>Isabelle formalization of algorithms in the HO model [</a:t>
            </a:r>
            <a:r>
              <a:rPr lang="en-US" dirty="0" err="1" smtClean="0"/>
              <a:t>Charron-Bost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Merz</a:t>
            </a:r>
            <a:r>
              <a:rPr lang="en-US" dirty="0" smtClean="0"/>
              <a:t> 09]</a:t>
            </a:r>
          </a:p>
          <a:p>
            <a:r>
              <a:rPr lang="en-US" dirty="0"/>
              <a:t>Mace [Killian </a:t>
            </a:r>
            <a:r>
              <a:rPr lang="en-US" dirty="0" smtClean="0"/>
              <a:t>et al. 07] a DSL for distributed systems, comes with a model-checker.</a:t>
            </a:r>
          </a:p>
          <a:p>
            <a:r>
              <a:rPr lang="en-US" dirty="0" smtClean="0"/>
              <a:t>Declarative networking: (logic) programming [Loo et al. 06] and </a:t>
            </a:r>
            <a:r>
              <a:rPr lang="en-US" dirty="0"/>
              <a:t>verification [</a:t>
            </a:r>
            <a:r>
              <a:rPr lang="en-US" dirty="0" smtClean="0"/>
              <a:t>Wang et al. 09]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PSync</a:t>
            </a:r>
            <a:r>
              <a:rPr lang="en-US" dirty="0"/>
              <a:t>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appropriate abstraction:</a:t>
            </a:r>
          </a:p>
          <a:p>
            <a:pPr lvl="1"/>
            <a:r>
              <a:rPr lang="en-US" dirty="0" smtClean="0"/>
              <a:t>Partial synchrony + communication-closed rounds (HO-model)</a:t>
            </a:r>
          </a:p>
          <a:p>
            <a:pPr lvl="1"/>
            <a:r>
              <a:rPr lang="en-US" dirty="0" smtClean="0"/>
              <a:t>Simplifies programming of fault-tolerant distributed algorithms</a:t>
            </a:r>
          </a:p>
          <a:p>
            <a:pPr lvl="1"/>
            <a:r>
              <a:rPr lang="en-US" dirty="0" smtClean="0"/>
              <a:t>Simplifies the verification of those algorithms</a:t>
            </a:r>
          </a:p>
          <a:p>
            <a:pPr marL="1371600" lvl="3" indent="0">
              <a:buNone/>
            </a:pPr>
            <a:endParaRPr lang="en-US" dirty="0" smtClean="0"/>
          </a:p>
          <a:p>
            <a:r>
              <a:rPr lang="en-US" dirty="0" smtClean="0"/>
              <a:t>Scala embedding:</a:t>
            </a:r>
          </a:p>
          <a:p>
            <a:pPr lvl="1"/>
            <a:r>
              <a:rPr lang="en-US" dirty="0" smtClean="0"/>
              <a:t>Implemented a runtime</a:t>
            </a:r>
          </a:p>
          <a:p>
            <a:pPr lvl="1"/>
            <a:r>
              <a:rPr lang="en-US" dirty="0" smtClean="0"/>
              <a:t>Implemented verification (VCs + SMT-solver)</a:t>
            </a:r>
          </a:p>
          <a:p>
            <a:pPr lvl="1"/>
            <a:r>
              <a:rPr lang="en-US" dirty="0" smtClean="0"/>
              <a:t>Cases study on the </a:t>
            </a:r>
            <a:r>
              <a:rPr lang="en-US" smtClean="0"/>
              <a:t>consensus problem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https://github.com/dzufferey/round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Paxos</a:t>
            </a:r>
            <a:r>
              <a:rPr lang="en-US" dirty="0" smtClean="0"/>
              <a:t> Algorithm [</a:t>
            </a:r>
            <a:r>
              <a:rPr lang="en-US" dirty="0" err="1" smtClean="0"/>
              <a:t>Lamport</a:t>
            </a:r>
            <a:r>
              <a:rPr lang="en-US" dirty="0" smtClean="0"/>
              <a:t> 98]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95214" y="2758950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5214" y="330839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095214" y="3885908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6453" y="2758950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56453" y="2758950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472197" y="2758950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51413" y="2772987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98763" y="2765876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98763" y="2765876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149590" y="2765876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128806" y="2779913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05110" y="2574284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99078" y="3123727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9078" y="3659810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95556" y="2179574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29733" y="2192482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93412" y="2196996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39560" y="2195287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example: One-Third-Rule (OTR)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31544" y="5486400"/>
            <a:ext cx="7673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algorithm: consensus in one communication step </a:t>
            </a:r>
            <a:r>
              <a:rPr lang="en-US" dirty="0"/>
              <a:t>[</a:t>
            </a:r>
            <a:r>
              <a:rPr lang="en-US" dirty="0" err="1"/>
              <a:t>Brasileiro</a:t>
            </a:r>
            <a:r>
              <a:rPr lang="en-US" dirty="0"/>
              <a:t> et al. 2001</a:t>
            </a:r>
            <a:r>
              <a:rPr lang="en-US" dirty="0" smtClean="0"/>
              <a:t>]</a:t>
            </a:r>
          </a:p>
          <a:p>
            <a:r>
              <a:rPr lang="en-US" dirty="0" smtClean="0"/>
              <a:t>Here we use an adaptation from </a:t>
            </a:r>
            <a:r>
              <a:rPr lang="en-US" dirty="0"/>
              <a:t>[</a:t>
            </a:r>
            <a:r>
              <a:rPr lang="en-US" dirty="0" err="1"/>
              <a:t>Charron-Bost</a:t>
            </a:r>
            <a:r>
              <a:rPr lang="en-US" dirty="0"/>
              <a:t> and </a:t>
            </a:r>
            <a:r>
              <a:rPr lang="en-US" dirty="0" err="1"/>
              <a:t>Schiper</a:t>
            </a:r>
            <a:r>
              <a:rPr lang="en-US" dirty="0"/>
              <a:t> 2009]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1544" y="1814741"/>
            <a:ext cx="9878626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 smtClean="0"/>
              <a:t>Send</a:t>
            </a:r>
          </a:p>
          <a:p>
            <a:r>
              <a:rPr lang="en-US" sz="2400" dirty="0" smtClean="0"/>
              <a:t>	send </a:t>
            </a:r>
            <a:r>
              <a:rPr lang="en-US" sz="2400" dirty="0"/>
              <a:t>x</a:t>
            </a:r>
            <a:r>
              <a:rPr lang="en-US" sz="2400" dirty="0" smtClean="0"/>
              <a:t> </a:t>
            </a:r>
            <a:r>
              <a:rPr lang="en-US" sz="2400" dirty="0"/>
              <a:t>to all </a:t>
            </a:r>
            <a:r>
              <a:rPr lang="en-US" sz="2400" dirty="0" smtClean="0"/>
              <a:t>processes</a:t>
            </a:r>
          </a:p>
          <a:p>
            <a:r>
              <a:rPr lang="en-US" sz="2400" b="1" dirty="0" smtClean="0"/>
              <a:t>Update</a:t>
            </a:r>
          </a:p>
          <a:p>
            <a:r>
              <a:rPr lang="en-US" sz="2400" dirty="0" smtClean="0"/>
              <a:t>	</a:t>
            </a:r>
            <a:r>
              <a:rPr lang="en-US" sz="2400" b="1" dirty="0" smtClean="0"/>
              <a:t>if</a:t>
            </a:r>
            <a:r>
              <a:rPr lang="en-US" sz="2400" dirty="0" smtClean="0"/>
              <a:t> </a:t>
            </a:r>
            <a:r>
              <a:rPr lang="en-US" sz="2400" dirty="0"/>
              <a:t>received more than </a:t>
            </a:r>
            <a:r>
              <a:rPr lang="en-US" sz="2400" dirty="0" smtClean="0"/>
              <a:t>2n/3 messages </a:t>
            </a:r>
            <a:r>
              <a:rPr lang="en-US" sz="2400" b="1" dirty="0" smtClean="0"/>
              <a:t>then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x </a:t>
            </a:r>
            <a:r>
              <a:rPr lang="en-US" sz="2400" dirty="0"/>
              <a:t>:= </a:t>
            </a:r>
            <a:r>
              <a:rPr lang="en-US" sz="2400" dirty="0" smtClean="0"/>
              <a:t>minimal most often received value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b="1" dirty="0" smtClean="0"/>
              <a:t>if</a:t>
            </a:r>
            <a:r>
              <a:rPr lang="en-US" sz="2400" dirty="0" smtClean="0"/>
              <a:t> </a:t>
            </a:r>
            <a:r>
              <a:rPr lang="en-US" sz="2400" dirty="0"/>
              <a:t>more than 2n/3 received values are equal with x </a:t>
            </a:r>
            <a:r>
              <a:rPr lang="en-US" sz="2400" b="1" dirty="0"/>
              <a:t>then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</a:rPr>
              <a:t>	</a:t>
            </a:r>
            <a:r>
              <a:rPr lang="en-US" sz="2400" b="1" dirty="0" smtClean="0"/>
              <a:t>decide</a:t>
            </a:r>
            <a:r>
              <a:rPr lang="en-US" sz="2400" dirty="0" smtClean="0"/>
              <a:t>(x)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007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Voting Algorithm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28012" y="337088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28012" y="3920326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116995" y="4497841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996867" y="3370883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96867" y="3370883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212611" y="3370883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191827" y="3384920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39177" y="3377809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39177" y="3377809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66298" y="3377809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845514" y="3391846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9840" y="3186217"/>
            <a:ext cx="13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Coordinator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995668" y="318621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94532" y="3162142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78622" y="318621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35628" y="318621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49" y="1300848"/>
            <a:ext cx="3486617" cy="179531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22" y="4950170"/>
            <a:ext cx="3512748" cy="15371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861" y="1257544"/>
            <a:ext cx="3733881" cy="195132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152" y="4716437"/>
            <a:ext cx="3265530" cy="20318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7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 for the Last Voting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55904" y="2017063"/>
                <a:ext cx="4740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𝑑𝑒𝑐𝑖𝑑𝑒𝑑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𝑟𝑒𝑎𝑑𝑦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904" y="2017063"/>
                <a:ext cx="474040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16896" y="2636543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896" y="2636543"/>
                <a:ext cx="47801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94912" y="2636543"/>
                <a:ext cx="62554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∃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𝑡𝑠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912" y="2636543"/>
                <a:ext cx="625549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11849" y="3159763"/>
                <a:ext cx="33403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9" y="3159763"/>
                <a:ext cx="3340338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11849" y="3768051"/>
                <a:ext cx="4254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𝑑𝑒𝑐𝑖𝑑𝑒𝑑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9" y="3768051"/>
                <a:ext cx="425475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11849" y="4376339"/>
                <a:ext cx="64763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𝑐𝑜𝑚𝑚𝑖𝑡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𝑟𝑒𝑎𝑑𝑦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𝑣𝑜𝑡𝑒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9" y="4376339"/>
                <a:ext cx="6476325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15992" y="4986526"/>
                <a:ext cx="11672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992" y="4986526"/>
                <a:ext cx="1167243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05590" y="5592915"/>
                <a:ext cx="63814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𝑐𝑜𝑚𝑚𝑖𝑡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𝑐𝑜𝑜𝑟𝑑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590" y="5592915"/>
                <a:ext cx="6381427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14372" y="3138923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3138923"/>
                <a:ext cx="478016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814372" y="3768051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3768051"/>
                <a:ext cx="47801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14372" y="4376339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4376339"/>
                <a:ext cx="478016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814372" y="5007608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5007608"/>
                <a:ext cx="478016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14372" y="5592206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5592206"/>
                <a:ext cx="478016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8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 vs Atomic 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theory, we can solve atomic broadcast by reduction to consensus.</a:t>
            </a:r>
          </a:p>
          <a:p>
            <a:pPr lvl="1"/>
            <a:r>
              <a:rPr lang="en-US" dirty="0" smtClean="0"/>
              <a:t>Reverse is also true</a:t>
            </a:r>
          </a:p>
          <a:p>
            <a:r>
              <a:rPr lang="en-US" dirty="0" smtClean="0"/>
              <a:t>In practice, we need another algorithm.</a:t>
            </a:r>
          </a:p>
          <a:p>
            <a:endParaRPr lang="en-US" dirty="0"/>
          </a:p>
          <a:p>
            <a:r>
              <a:rPr lang="en-US" dirty="0" err="1"/>
              <a:t>Paxos</a:t>
            </a:r>
            <a:r>
              <a:rPr lang="en-US" dirty="0"/>
              <a:t> vs </a:t>
            </a:r>
            <a:r>
              <a:rPr lang="en-US" dirty="0" err="1" smtClean="0"/>
              <a:t>Zab</a:t>
            </a:r>
            <a:endParaRPr lang="en-US" dirty="0"/>
          </a:p>
          <a:p>
            <a:pPr lvl="1"/>
            <a:r>
              <a:rPr lang="en-US" dirty="0" err="1" smtClean="0"/>
              <a:t>Zab</a:t>
            </a:r>
            <a:r>
              <a:rPr lang="en-US" dirty="0" smtClean="0"/>
              <a:t> [</a:t>
            </a:r>
            <a:r>
              <a:rPr lang="en-US" dirty="0" err="1" smtClean="0"/>
              <a:t>Junqueira</a:t>
            </a:r>
            <a:r>
              <a:rPr lang="en-US" dirty="0" smtClean="0"/>
              <a:t> et al. 11]: atomic broadcast algorithm used in Zookeeper</a:t>
            </a:r>
          </a:p>
          <a:p>
            <a:pPr lvl="1"/>
            <a:r>
              <a:rPr lang="en-US" dirty="0" smtClean="0"/>
              <a:t>For performance reason</a:t>
            </a:r>
          </a:p>
          <a:p>
            <a:pPr lvl="1"/>
            <a:r>
              <a:rPr lang="en-US" dirty="0" smtClean="0"/>
              <a:t>Share many ideas but </a:t>
            </a:r>
            <a:r>
              <a:rPr lang="en-US" dirty="0" err="1" smtClean="0"/>
              <a:t>Zab</a:t>
            </a:r>
            <a:r>
              <a:rPr lang="en-US" dirty="0" smtClean="0"/>
              <a:t> is designed to enable quick recovery</a:t>
            </a:r>
          </a:p>
          <a:p>
            <a:pPr lvl="1"/>
            <a:r>
              <a:rPr lang="en-US" dirty="0" smtClean="0"/>
              <a:t>Also customized properties (stronger than atomic broadcast 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embedding of </a:t>
            </a:r>
            <a:r>
              <a:rPr lang="en-US" dirty="0" err="1" smtClean="0"/>
              <a:t>PSync</a:t>
            </a:r>
            <a:r>
              <a:rPr lang="en-US" dirty="0" smtClean="0"/>
              <a:t>: properties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53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4321" y="1903957"/>
            <a:ext cx="1225207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properties = List(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("Termination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 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P.forall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=&gt; decided(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)),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("Agreement",     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P.forall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P.forall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j =&gt; (decided(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&amp;&amp; decided(j))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==&gt;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decision(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== decision(j)) )))),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("Validity",      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P.forall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=&gt; decided(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P.exists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j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(x)(j) == decision(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)))),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("Integrity",     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P.exists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j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P.forall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=&gt; decided(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==&gt; (decision(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(x)(j)) )))),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("Irrevocability",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P.forall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=&gt; old(decided)(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==&gt; (decided(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&amp;&amp; old(decision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== decision(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)))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8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run of the OTR (without faults)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6</a:t>
            </a:fld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79566" y="2984417"/>
            <a:ext cx="802789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579566" y="3832614"/>
            <a:ext cx="8040423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79566" y="4724148"/>
            <a:ext cx="802789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344123" y="2971891"/>
            <a:ext cx="1267556" cy="848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44123" y="2971891"/>
            <a:ext cx="1267556" cy="1739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392120" y="2994855"/>
            <a:ext cx="1202525" cy="825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322457" y="2993560"/>
            <a:ext cx="1267558" cy="1718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322457" y="3836439"/>
            <a:ext cx="1262996" cy="885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383789" y="3813221"/>
            <a:ext cx="1249556" cy="920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04814" y="248143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2704814" y="33603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04814" y="426713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4999160" y="248352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99160" y="33624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99160" y="426922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801307" y="2973979"/>
            <a:ext cx="1267556" cy="848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01307" y="2973979"/>
            <a:ext cx="1267556" cy="1739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849304" y="2984671"/>
            <a:ext cx="1191245" cy="837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779641" y="2995648"/>
            <a:ext cx="1267558" cy="1718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779641" y="3838527"/>
            <a:ext cx="1262996" cy="885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840973" y="3815309"/>
            <a:ext cx="1249556" cy="920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468870" y="24981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468870" y="33645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68870" y="42713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7040549" y="1930031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decide</a:t>
            </a:r>
            <a:r>
              <a:rPr lang="en-US" sz="2800" dirty="0" smtClean="0"/>
              <a:t>(2)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3798510" y="5074021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mmor</a:t>
            </a:r>
            <a:r>
              <a:rPr lang="en-US" sz="2800" dirty="0" smtClean="0"/>
              <a:t>({2,4,7}) = 2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913019" y="2684198"/>
                <a:ext cx="614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19" y="2684198"/>
                <a:ext cx="6142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941296" y="3500299"/>
                <a:ext cx="6225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96" y="3500299"/>
                <a:ext cx="62254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41295" y="4316400"/>
                <a:ext cx="6225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95" y="4316400"/>
                <a:ext cx="62254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00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6" grpId="0"/>
      <p:bldP spid="47" grpId="0"/>
      <p:bldP spid="48" grpId="0"/>
      <p:bldP spid="49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run of the OTR (</a:t>
            </a:r>
            <a:r>
              <a:rPr lang="en-US" dirty="0" smtClean="0"/>
              <a:t>with </a:t>
            </a:r>
            <a:r>
              <a:rPr lang="en-US" dirty="0" smtClean="0"/>
              <a:t>faults)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7</a:t>
            </a:fld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79566" y="2984417"/>
            <a:ext cx="802789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579566" y="3832614"/>
            <a:ext cx="8040423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579566" y="4724145"/>
            <a:ext cx="4516434" cy="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344123" y="2971891"/>
            <a:ext cx="1267556" cy="848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44123" y="2971891"/>
            <a:ext cx="1267556" cy="1739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1" idx="1"/>
          </p:cNvCxnSpPr>
          <p:nvPr/>
        </p:nvCxnSpPr>
        <p:spPr>
          <a:xfrm flipV="1">
            <a:off x="3392120" y="3214320"/>
            <a:ext cx="847906" cy="605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322457" y="2993560"/>
            <a:ext cx="1267558" cy="1718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322457" y="3836439"/>
            <a:ext cx="1262996" cy="885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383789" y="3813221"/>
            <a:ext cx="1249556" cy="920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04814" y="248143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2704814" y="33603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04814" y="426713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4999160" y="248352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4999160" y="33624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99160" y="426922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801307" y="2973979"/>
            <a:ext cx="1267556" cy="848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01307" y="2973979"/>
            <a:ext cx="1267556" cy="1739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849304" y="2984671"/>
            <a:ext cx="1191245" cy="837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840973" y="3815309"/>
            <a:ext cx="1249556" cy="920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468870" y="24981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468870" y="33645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913019" y="2684198"/>
                <a:ext cx="614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19" y="2684198"/>
                <a:ext cx="6142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941296" y="3500299"/>
                <a:ext cx="6225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96" y="3500299"/>
                <a:ext cx="62254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41295" y="4316400"/>
                <a:ext cx="6225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95" y="4316400"/>
                <a:ext cx="62254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Multiply 34"/>
          <p:cNvSpPr/>
          <p:nvPr/>
        </p:nvSpPr>
        <p:spPr>
          <a:xfrm>
            <a:off x="5916034" y="4555215"/>
            <a:ext cx="311020" cy="31724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4119503" y="3175462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5803519" y="2995251"/>
            <a:ext cx="1267558" cy="1718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38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language/verification can do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Hard </a:t>
                </a:r>
                <a:r>
                  <a:rPr lang="en-US" dirty="0"/>
                  <a:t>to implement and get </a:t>
                </a:r>
                <a:r>
                  <a:rPr lang="en-US" dirty="0" smtClean="0"/>
                  <a:t>right</a:t>
                </a:r>
              </a:p>
              <a:p>
                <a:pPr lvl="1"/>
                <a:r>
                  <a:rPr lang="en-US" dirty="0"/>
                  <a:t>“The fault-tolerance computing community has not developed the </a:t>
                </a:r>
                <a:r>
                  <a:rPr lang="en-US" b="1" dirty="0"/>
                  <a:t>tools to make it easy to implement</a:t>
                </a:r>
                <a:r>
                  <a:rPr lang="en-US" dirty="0"/>
                  <a:t> their algorithms</a:t>
                </a:r>
                <a:r>
                  <a:rPr lang="en-US" dirty="0" smtClean="0"/>
                  <a:t>.” [Chandra et al. 07]</a:t>
                </a:r>
              </a:p>
              <a:p>
                <a:pPr lvl="1"/>
                <a:r>
                  <a:rPr lang="en-US" dirty="0" smtClean="0"/>
                  <a:t>“</a:t>
                </a:r>
                <a:r>
                  <a:rPr lang="en-US" dirty="0"/>
                  <a:t>The fault-tolerance computing community has </a:t>
                </a:r>
                <a:r>
                  <a:rPr lang="en-US" b="1" dirty="0"/>
                  <a:t>not paid enough attention to testing</a:t>
                </a:r>
                <a:r>
                  <a:rPr lang="en-US" dirty="0"/>
                  <a:t>, a key </a:t>
                </a:r>
                <a:r>
                  <a:rPr lang="en-US" dirty="0" smtClean="0"/>
                  <a:t>ingredient for </a:t>
                </a:r>
                <a:r>
                  <a:rPr lang="en-US" dirty="0"/>
                  <a:t>building fault-tolerant systems</a:t>
                </a:r>
                <a:r>
                  <a:rPr lang="en-US" dirty="0" smtClean="0"/>
                  <a:t>.” </a:t>
                </a:r>
                <a:r>
                  <a:rPr lang="en-US" dirty="0"/>
                  <a:t>[Chandra et al. 07]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use for formal verification</a:t>
                </a:r>
                <a:endParaRPr lang="en-US" dirty="0"/>
              </a:p>
              <a:p>
                <a:r>
                  <a:rPr lang="en-US" dirty="0" smtClean="0"/>
                  <a:t>Gap </a:t>
                </a:r>
                <a:r>
                  <a:rPr lang="en-US" dirty="0"/>
                  <a:t>between the theory community and the system </a:t>
                </a:r>
                <a:r>
                  <a:rPr lang="en-US" dirty="0" smtClean="0"/>
                  <a:t>community</a:t>
                </a:r>
              </a:p>
              <a:p>
                <a:pPr lvl="1"/>
                <a:r>
                  <a:rPr lang="en-US" dirty="0" smtClean="0"/>
                  <a:t>“In </a:t>
                </a:r>
                <a:r>
                  <a:rPr lang="en-US" dirty="0"/>
                  <a:t>order to build a real-world system, an expert needs to use numerous ideas scattered </a:t>
                </a:r>
                <a:r>
                  <a:rPr lang="en-US" dirty="0" smtClean="0"/>
                  <a:t>in the </a:t>
                </a:r>
                <a:r>
                  <a:rPr lang="en-US" dirty="0"/>
                  <a:t>literature and make several relatively small protocol extensions. The cumulative effort will </a:t>
                </a:r>
                <a:r>
                  <a:rPr lang="en-US" dirty="0" smtClean="0"/>
                  <a:t>be substantial </a:t>
                </a:r>
                <a:r>
                  <a:rPr lang="en-US" dirty="0"/>
                  <a:t>and the </a:t>
                </a:r>
                <a:r>
                  <a:rPr lang="en-US" b="1" dirty="0"/>
                  <a:t>final system will be based on an unproven protocol</a:t>
                </a:r>
                <a:r>
                  <a:rPr lang="en-US" dirty="0" smtClean="0"/>
                  <a:t>.” </a:t>
                </a:r>
                <a:r>
                  <a:rPr lang="en-US" dirty="0"/>
                  <a:t>[Chandra et al. 07]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use for automated verification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101" r="-58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9</a:t>
            </a:fld>
            <a:endParaRPr lang="en-US"/>
          </a:p>
        </p:txBody>
      </p:sp>
      <p:sp>
        <p:nvSpPr>
          <p:cNvPr id="5" name="Snip Single Corner Rectangle 4"/>
          <p:cNvSpPr/>
          <p:nvPr/>
        </p:nvSpPr>
        <p:spPr>
          <a:xfrm>
            <a:off x="4471792" y="1377865"/>
            <a:ext cx="2267210" cy="1340285"/>
          </a:xfrm>
          <a:prstGeom prst="snip1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  <a:r>
              <a:rPr lang="en-US" sz="2400" dirty="0" smtClean="0"/>
              <a:t>ource code + specifications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617940" y="3313136"/>
            <a:ext cx="2116898" cy="1240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verifier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506227" y="3313136"/>
            <a:ext cx="2104373" cy="1240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runtime</a:t>
            </a:r>
            <a:endParaRPr lang="en-US" sz="2400" dirty="0"/>
          </a:p>
        </p:txBody>
      </p:sp>
      <p:sp>
        <p:nvSpPr>
          <p:cNvPr id="8" name="Bent Arrow 7"/>
          <p:cNvSpPr/>
          <p:nvPr/>
        </p:nvSpPr>
        <p:spPr>
          <a:xfrm rot="5400000">
            <a:off x="6776581" y="2069927"/>
            <a:ext cx="1014608" cy="87682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rot="16200000" flipH="1">
            <a:off x="3419605" y="2069928"/>
            <a:ext cx="1014608" cy="87682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450920" y="4638091"/>
            <a:ext cx="450937" cy="701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271359" y="4638090"/>
            <a:ext cx="450937" cy="701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72880" y="5480323"/>
            <a:ext cx="2207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proof  or </a:t>
            </a:r>
          </a:p>
          <a:p>
            <a:pPr algn="ctr"/>
            <a:r>
              <a:rPr lang="en-US" sz="2400" dirty="0" smtClean="0"/>
              <a:t>counterexample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789901" y="5480323"/>
            <a:ext cx="1537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executable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16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2825</Words>
  <Application>Microsoft Office PowerPoint</Application>
  <PresentationFormat>Widescreen</PresentationFormat>
  <Paragraphs>666</Paragraphs>
  <Slides>53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Consolas</vt:lpstr>
      <vt:lpstr>Symbol</vt:lpstr>
      <vt:lpstr>Office Theme</vt:lpstr>
      <vt:lpstr>PSync: a partially synchronous language for fault-tolerant distributed algorithms</vt:lpstr>
      <vt:lpstr>Outline</vt:lpstr>
      <vt:lpstr>Our journey starts on the island of Paxos …</vt:lpstr>
      <vt:lpstr>Consensus 101</vt:lpstr>
      <vt:lpstr>Running example: One-Third-Rule (OTR)</vt:lpstr>
      <vt:lpstr>Sample run of the OTR (without faults)</vt:lpstr>
      <vt:lpstr>Sample run of the OTR (with faults)</vt:lpstr>
      <vt:lpstr>What language/verification can do ?</vt:lpstr>
      <vt:lpstr>Goal</vt:lpstr>
      <vt:lpstr>Model and language</vt:lpstr>
      <vt:lpstr>What is hard ?</vt:lpstr>
      <vt:lpstr>Communication-closed Rounds</vt:lpstr>
      <vt:lpstr>PSync: building blocks</vt:lpstr>
      <vt:lpstr>PSync: lockstep semantics</vt:lpstr>
      <vt:lpstr>The Heard-Of model [Charron-Bost &amp; Schiper 09]</vt:lpstr>
      <vt:lpstr>Mapping asynchrony to faults</vt:lpstr>
      <vt:lpstr>Invariant for the OTR</vt:lpstr>
      <vt:lpstr>Implementation</vt:lpstr>
      <vt:lpstr>Architecture</vt:lpstr>
      <vt:lpstr>Implementation for asynch + crash-fault</vt:lpstr>
      <vt:lpstr>Correctness of the implementation (1)</vt:lpstr>
      <vt:lpstr>Using PSync (1)</vt:lpstr>
      <vt:lpstr>Using PSync (2)</vt:lpstr>
      <vt:lpstr>Verification</vt:lpstr>
      <vt:lpstr>Goals for the verification</vt:lpstr>
      <vt:lpstr>Invariant for the OTR example</vt:lpstr>
      <vt:lpstr>Semi-decision procedure [VMCAI 14]</vt:lpstr>
      <vt:lpstr>Semi-decision procedure [VMCAI 14]</vt:lpstr>
      <vt:lpstr>Proving progress</vt:lpstr>
      <vt:lpstr>Progress for the OTR</vt:lpstr>
      <vt:lpstr>Progress for the OTR</vt:lpstr>
      <vt:lpstr>Correctness of the implementation (2) Preserving properties</vt:lpstr>
      <vt:lpstr>Benefit of PSync for verification</vt:lpstr>
      <vt:lpstr>Scala embedding of PSync</vt:lpstr>
      <vt:lpstr>Algorithm</vt:lpstr>
      <vt:lpstr>Algorithm: send</vt:lpstr>
      <vt:lpstr>Algorithm: update</vt:lpstr>
      <vt:lpstr>Complete update</vt:lpstr>
      <vt:lpstr>Scala embedding of PSync: invariant</vt:lpstr>
      <vt:lpstr>Implementation</vt:lpstr>
      <vt:lpstr>Evaluation</vt:lpstr>
      <vt:lpstr>Algorithms</vt:lpstr>
      <vt:lpstr>Case study: distributed key-value store</vt:lpstr>
      <vt:lpstr>Statistics about the code</vt:lpstr>
      <vt:lpstr>Throughput (request/sec)</vt:lpstr>
      <vt:lpstr>Throughput against message loss</vt:lpstr>
      <vt:lpstr>Related work</vt:lpstr>
      <vt:lpstr>PSync Summary</vt:lpstr>
      <vt:lpstr>The Paxos Algorithm [Lamport 98]</vt:lpstr>
      <vt:lpstr>Last Voting Algorithm</vt:lpstr>
      <vt:lpstr>Invariant for the Last Voting example</vt:lpstr>
      <vt:lpstr>Consensus vs Atomic broadcast</vt:lpstr>
      <vt:lpstr>Scala embedding of PSync: properties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 model for dist. algo. : from verification to implementation</dc:title>
  <dc:creator>Damien Zufferey</dc:creator>
  <cp:lastModifiedBy>Damien Zufferey</cp:lastModifiedBy>
  <cp:revision>135</cp:revision>
  <dcterms:created xsi:type="dcterms:W3CDTF">2014-07-21T15:21:44Z</dcterms:created>
  <dcterms:modified xsi:type="dcterms:W3CDTF">2014-12-17T19:19:35Z</dcterms:modified>
</cp:coreProperties>
</file>