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gif" ContentType="image/gif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7" r:id="rId2"/>
    <p:sldId id="527" r:id="rId3"/>
    <p:sldId id="460" r:id="rId4"/>
    <p:sldId id="528" r:id="rId5"/>
    <p:sldId id="437" r:id="rId6"/>
    <p:sldId id="438" r:id="rId7"/>
    <p:sldId id="476" r:id="rId8"/>
    <p:sldId id="478" r:id="rId9"/>
    <p:sldId id="481" r:id="rId10"/>
    <p:sldId id="482" r:id="rId11"/>
    <p:sldId id="483" r:id="rId12"/>
    <p:sldId id="531" r:id="rId13"/>
    <p:sldId id="487" r:id="rId14"/>
    <p:sldId id="484" r:id="rId15"/>
    <p:sldId id="517" r:id="rId16"/>
    <p:sldId id="529" r:id="rId17"/>
    <p:sldId id="518" r:id="rId18"/>
    <p:sldId id="520" r:id="rId19"/>
    <p:sldId id="521" r:id="rId20"/>
    <p:sldId id="522" r:id="rId21"/>
    <p:sldId id="493" r:id="rId22"/>
    <p:sldId id="526" r:id="rId23"/>
    <p:sldId id="500" r:id="rId24"/>
    <p:sldId id="502" r:id="rId25"/>
    <p:sldId id="501" r:id="rId26"/>
    <p:sldId id="508" r:id="rId27"/>
    <p:sldId id="509" r:id="rId28"/>
    <p:sldId id="511" r:id="rId29"/>
    <p:sldId id="514" r:id="rId30"/>
    <p:sldId id="515" r:id="rId31"/>
    <p:sldId id="516" r:id="rId32"/>
    <p:sldId id="533" r:id="rId33"/>
    <p:sldId id="523" r:id="rId34"/>
    <p:sldId id="525" r:id="rId35"/>
    <p:sldId id="532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E35D"/>
    <a:srgbClr val="FF2FDA"/>
    <a:srgbClr val="111E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78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7475E-E3AD-604F-A123-EF176E804141}" type="datetimeFigureOut">
              <a:rPr lang="en-US" smtClean="0"/>
              <a:t>1/18/14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25C21A-496A-0142-AC92-4BD9F936699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1258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partial view</a:t>
            </a:r>
            <a:r>
              <a:rPr lang="en-US" baseline="0" dirty="0" smtClean="0"/>
              <a:t> of the system due to faults</a:t>
            </a:r>
          </a:p>
          <a:p>
            <a:r>
              <a:rPr lang="en-US" baseline="0" dirty="0" smtClean="0"/>
              <a:t>- designing </a:t>
            </a:r>
            <a:r>
              <a:rPr lang="en-US" baseline="0" dirty="0" err="1" smtClean="0"/>
              <a:t>alg</a:t>
            </a:r>
            <a:r>
              <a:rPr lang="en-US" baseline="0" dirty="0" smtClean="0"/>
              <a:t> in the presets of faults is difficult; impossibility res. for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. systems with one faulty process; restrict in different ways the degree of asynchrony.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5C21A-496A-0142-AC92-4BD9F936699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1508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/>
          </a:p>
          <a:p>
            <a:r>
              <a:rPr lang="en-US" sz="1200" dirty="0" smtClean="0"/>
              <a:t>Messages not received</a:t>
            </a:r>
            <a:r>
              <a:rPr lang="en-US" sz="1200" baseline="0" dirty="0" smtClean="0"/>
              <a:t> in a round are lost. </a:t>
            </a:r>
            <a:r>
              <a:rPr lang="en-US" sz="1200" dirty="0" smtClean="0"/>
              <a:t>The synchrony degree and failure model are encapsulated</a:t>
            </a:r>
          </a:p>
          <a:p>
            <a:r>
              <a:rPr lang="en-US" sz="1200" dirty="0" smtClean="0"/>
              <a:t>in the same high-level abstraction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5C21A-496A-0142-AC92-4BD9F936699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0361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cannot be to majorities with different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5C21A-496A-0142-AC92-4BD9F936699D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1937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r>
              <a:rPr lang="en-US" baseline="0" dirty="0" smtClean="0"/>
              <a:t> and when do we need exit </a:t>
            </a:r>
            <a:r>
              <a:rPr lang="en-US" baseline="0" dirty="0" err="1" smtClean="0"/>
              <a:t>quantif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invarits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5C21A-496A-0142-AC92-4BD9F936699D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3064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5C21A-496A-0142-AC92-4BD9F936699D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6755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3952-7B3B-094D-9218-98599B4822D9}" type="datetimeFigureOut">
              <a:rPr lang="en-US" smtClean="0"/>
              <a:t>1/18/14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85F1-13AC-BB40-9AC1-DDDF6DD107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7362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3952-7B3B-094D-9218-98599B4822D9}" type="datetimeFigureOut">
              <a:rPr lang="en-US" smtClean="0"/>
              <a:t>1/18/14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85F1-13AC-BB40-9AC1-DDDF6DD107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585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3952-7B3B-094D-9218-98599B4822D9}" type="datetimeFigureOut">
              <a:rPr lang="en-US" smtClean="0"/>
              <a:t>1/18/14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85F1-13AC-BB40-9AC1-DDDF6DD107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9658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3952-7B3B-094D-9218-98599B4822D9}" type="datetimeFigureOut">
              <a:rPr lang="en-US" smtClean="0"/>
              <a:t>1/18/14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85F1-13AC-BB40-9AC1-DDDF6DD107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275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3952-7B3B-094D-9218-98599B4822D9}" type="datetimeFigureOut">
              <a:rPr lang="en-US" smtClean="0"/>
              <a:t>1/18/14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85F1-13AC-BB40-9AC1-DDDF6DD107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035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3952-7B3B-094D-9218-98599B4822D9}" type="datetimeFigureOut">
              <a:rPr lang="en-US" smtClean="0"/>
              <a:t>1/18/14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85F1-13AC-BB40-9AC1-DDDF6DD107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847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3952-7B3B-094D-9218-98599B4822D9}" type="datetimeFigureOut">
              <a:rPr lang="en-US" smtClean="0"/>
              <a:t>1/18/14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85F1-13AC-BB40-9AC1-DDDF6DD107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2138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3952-7B3B-094D-9218-98599B4822D9}" type="datetimeFigureOut">
              <a:rPr lang="en-US" smtClean="0"/>
              <a:t>1/18/14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85F1-13AC-BB40-9AC1-DDDF6DD107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4546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3952-7B3B-094D-9218-98599B4822D9}" type="datetimeFigureOut">
              <a:rPr lang="en-US" smtClean="0"/>
              <a:t>1/18/14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85F1-13AC-BB40-9AC1-DDDF6DD107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7995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3952-7B3B-094D-9218-98599B4822D9}" type="datetimeFigureOut">
              <a:rPr lang="en-US" smtClean="0"/>
              <a:t>1/18/14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85F1-13AC-BB40-9AC1-DDDF6DD107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0637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3952-7B3B-094D-9218-98599B4822D9}" type="datetimeFigureOut">
              <a:rPr lang="en-US" smtClean="0"/>
              <a:t>1/18/14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85F1-13AC-BB40-9AC1-DDDF6DD107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8883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D3952-7B3B-094D-9218-98599B4822D9}" type="datetimeFigureOut">
              <a:rPr lang="en-US" smtClean="0"/>
              <a:t>1/18/14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685F1-13AC-BB40-9AC1-DDDF6DD107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50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4294" y="1070978"/>
            <a:ext cx="8122041" cy="2520281"/>
          </a:xfr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42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00009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Arial Black"/>
                <a:cs typeface="Arial Black"/>
              </a:rPr>
              <a:t>A Logic-based Framework for Verifying Consensus </a:t>
            </a:r>
            <a:r>
              <a:rPr lang="en-US" sz="42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00009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Arial Black"/>
                <a:cs typeface="Arial Black"/>
              </a:rPr>
              <a:t>A</a:t>
            </a:r>
            <a:r>
              <a:rPr lang="en-US" sz="42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00009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Arial Black"/>
                <a:cs typeface="Arial Black"/>
              </a:rPr>
              <a:t>lgorithms</a:t>
            </a:r>
            <a:endParaRPr lang="en-US" sz="4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0090"/>
              </a:solidFill>
              <a:effectLst>
                <a:reflection blurRad="12700" stA="28000" endPos="45000" dist="1000" dir="5400000" sy="-100000" algn="bl" rotWithShape="0"/>
              </a:effectLst>
              <a:latin typeface="Arial Black"/>
              <a:cs typeface="Arial Black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-52065" y="5439365"/>
            <a:ext cx="58781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3000" dirty="0" smtClean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en-US" sz="3000" dirty="0" smtClean="0">
                <a:solidFill>
                  <a:srgbClr val="000000"/>
                </a:solidFill>
              </a:rPr>
              <a:t>Helmut </a:t>
            </a:r>
            <a:r>
              <a:rPr lang="en-US" sz="3000" dirty="0" err="1" smtClean="0">
                <a:solidFill>
                  <a:srgbClr val="000000"/>
                </a:solidFill>
              </a:rPr>
              <a:t>Veith</a:t>
            </a:r>
            <a:r>
              <a:rPr lang="fr-FR" sz="3000" dirty="0" smtClean="0">
                <a:solidFill>
                  <a:srgbClr val="000000"/>
                </a:solidFill>
              </a:rPr>
              <a:t>	     Josef </a:t>
            </a:r>
            <a:r>
              <a:rPr lang="fr-FR" sz="3000" dirty="0" err="1" smtClean="0">
                <a:solidFill>
                  <a:srgbClr val="000000"/>
                </a:solidFill>
              </a:rPr>
              <a:t>Widder</a:t>
            </a:r>
            <a:r>
              <a:rPr lang="en-US" sz="3000" dirty="0" smtClean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5" name="ZoneTexte 3"/>
          <p:cNvSpPr txBox="1"/>
          <p:nvPr/>
        </p:nvSpPr>
        <p:spPr>
          <a:xfrm>
            <a:off x="3291785" y="4047249"/>
            <a:ext cx="46526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 smtClean="0">
                <a:solidFill>
                  <a:srgbClr val="008000"/>
                </a:solidFill>
              </a:rPr>
              <a:t>	        </a:t>
            </a:r>
            <a:r>
              <a:rPr lang="en-US" sz="3000" dirty="0" smtClean="0"/>
              <a:t>Thomas </a:t>
            </a:r>
            <a:r>
              <a:rPr lang="en-US" sz="3000" dirty="0" smtClean="0"/>
              <a:t>A. </a:t>
            </a:r>
            <a:r>
              <a:rPr lang="en-US" sz="3000" dirty="0" err="1" smtClean="0"/>
              <a:t>Henzinger</a:t>
            </a:r>
            <a:endParaRPr lang="en-US" sz="3000" dirty="0" smtClean="0"/>
          </a:p>
        </p:txBody>
      </p:sp>
      <p:sp>
        <p:nvSpPr>
          <p:cNvPr id="6" name="ZoneTexte 7"/>
          <p:cNvSpPr txBox="1"/>
          <p:nvPr/>
        </p:nvSpPr>
        <p:spPr>
          <a:xfrm>
            <a:off x="5618110" y="5413965"/>
            <a:ext cx="301642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600" dirty="0" smtClean="0">
                <a:solidFill>
                  <a:schemeClr val="accent6"/>
                </a:solidFill>
              </a:rPr>
              <a:t> </a:t>
            </a:r>
            <a:r>
              <a:rPr lang="en-US" sz="3000" dirty="0" smtClean="0">
                <a:solidFill>
                  <a:srgbClr val="000000"/>
                </a:solidFill>
              </a:rPr>
              <a:t>Damien </a:t>
            </a:r>
            <a:r>
              <a:rPr lang="en-US" sz="3000" dirty="0" err="1" smtClean="0">
                <a:solidFill>
                  <a:srgbClr val="000000"/>
                </a:solidFill>
              </a:rPr>
              <a:t>Zufferey</a:t>
            </a:r>
            <a:endParaRPr lang="en-US" sz="3000" dirty="0" smtClean="0">
              <a:solidFill>
                <a:srgbClr val="000000"/>
              </a:solidFill>
            </a:endParaRPr>
          </a:p>
          <a:p>
            <a:pPr algn="just"/>
            <a:r>
              <a:rPr lang="en-US" sz="2000" dirty="0" smtClean="0"/>
              <a:t>	</a:t>
            </a:r>
            <a:endParaRPr lang="fr-FR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172" y="4567198"/>
            <a:ext cx="1316456" cy="651710"/>
          </a:xfrm>
          <a:prstGeom prst="rect">
            <a:avLst/>
          </a:prstGeom>
        </p:spPr>
      </p:pic>
      <p:pic>
        <p:nvPicPr>
          <p:cNvPr id="7" name="Picture 6" descr="TUSignet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321" y="5993363"/>
            <a:ext cx="602258" cy="602258"/>
          </a:xfrm>
          <a:prstGeom prst="rect">
            <a:avLst/>
          </a:prstGeom>
        </p:spPr>
      </p:pic>
      <p:pic>
        <p:nvPicPr>
          <p:cNvPr id="9" name="Picture 8" descr="CSAIL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011" y="5930523"/>
            <a:ext cx="1139723" cy="870921"/>
          </a:xfrm>
          <a:prstGeom prst="rect">
            <a:avLst/>
          </a:prstGeom>
        </p:spPr>
      </p:pic>
      <p:sp>
        <p:nvSpPr>
          <p:cNvPr id="11" name="ZoneTexte 3"/>
          <p:cNvSpPr txBox="1"/>
          <p:nvPr/>
        </p:nvSpPr>
        <p:spPr>
          <a:xfrm>
            <a:off x="1014053" y="4021849"/>
            <a:ext cx="23913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rgbClr val="FF0000"/>
                </a:solidFill>
              </a:rPr>
              <a:t>Cezara </a:t>
            </a:r>
            <a:r>
              <a:rPr lang="en-US" sz="3000" b="1" dirty="0" err="1" smtClean="0">
                <a:solidFill>
                  <a:srgbClr val="FF0000"/>
                </a:solidFill>
              </a:rPr>
              <a:t>Drăgoi</a:t>
            </a:r>
            <a:r>
              <a:rPr lang="en-US" sz="3000" b="1" dirty="0" smtClean="0">
                <a:solidFill>
                  <a:srgbClr val="FF0000"/>
                </a:solidFill>
              </a:rPr>
              <a:t> </a:t>
            </a:r>
            <a:endParaRPr lang="en-US" sz="3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882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0" y="277789"/>
            <a:ext cx="9144000" cy="772107"/>
          </a:xfrm>
          <a:prstGeom prst="rect">
            <a:avLst/>
          </a:prstGeom>
          <a:solidFill>
            <a:schemeClr val="bg2"/>
          </a:solidFill>
        </p:spPr>
        <p:txBody>
          <a:bodyPr wrap="square" tIns="108000" bIns="108000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600" dirty="0" smtClean="0"/>
              <a:t>	Example: </a:t>
            </a:r>
            <a:r>
              <a:rPr lang="en-US" sz="3600" i="1" dirty="0" smtClean="0"/>
              <a:t>One-Third rule -- </a:t>
            </a:r>
            <a:r>
              <a:rPr lang="en-US" sz="3600" dirty="0" smtClean="0"/>
              <a:t>Termination</a:t>
            </a:r>
            <a:endParaRPr lang="en-US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99441" y="2977133"/>
            <a:ext cx="4660651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60066"/>
                </a:solidFill>
              </a:rPr>
              <a:t>Env2</a:t>
            </a:r>
            <a:r>
              <a:rPr lang="en-US" sz="2400" dirty="0" smtClean="0"/>
              <a:t> </a:t>
            </a:r>
            <a:r>
              <a:rPr lang="en-US" sz="2400" dirty="0"/>
              <a:t>== </a:t>
            </a:r>
            <a:r>
              <a:rPr lang="en-US" sz="2400" dirty="0" smtClean="0"/>
              <a:t>`` the set of processes that </a:t>
            </a:r>
          </a:p>
          <a:p>
            <a:r>
              <a:rPr lang="en-US" sz="2400" dirty="0" smtClean="0"/>
              <a:t>	   everybody hears-from, K, has </a:t>
            </a:r>
          </a:p>
          <a:p>
            <a:r>
              <a:rPr lang="en-US" sz="2400" dirty="0" smtClean="0"/>
              <a:t>	   cardinality greater then 2n/3 “ </a:t>
            </a:r>
            <a:endParaRPr lang="en-US" sz="2400" dirty="0"/>
          </a:p>
        </p:txBody>
      </p:sp>
      <p:sp>
        <p:nvSpPr>
          <p:cNvPr id="47" name="TextBox 46"/>
          <p:cNvSpPr txBox="1"/>
          <p:nvPr/>
        </p:nvSpPr>
        <p:spPr>
          <a:xfrm>
            <a:off x="5349197" y="5638800"/>
            <a:ext cx="2424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K = { </a:t>
            </a:r>
            <a:r>
              <a:rPr lang="en-US" sz="3600" b="1" dirty="0" smtClean="0">
                <a:solidFill>
                  <a:srgbClr val="FF6600"/>
                </a:solidFill>
              </a:rPr>
              <a:t>p</a:t>
            </a:r>
            <a:r>
              <a:rPr lang="en-US" sz="3600" dirty="0" smtClean="0"/>
              <a:t>, </a:t>
            </a:r>
            <a:r>
              <a:rPr lang="en-US" sz="3600" b="1" dirty="0" smtClean="0">
                <a:solidFill>
                  <a:srgbClr val="FF6600"/>
                </a:solidFill>
              </a:rPr>
              <a:t>q</a:t>
            </a:r>
            <a:r>
              <a:rPr lang="en-US" sz="3600" dirty="0" smtClean="0"/>
              <a:t>, </a:t>
            </a:r>
            <a:r>
              <a:rPr lang="en-US" sz="3600" b="1" dirty="0" smtClean="0">
                <a:solidFill>
                  <a:srgbClr val="FF6600"/>
                </a:solidFill>
              </a:rPr>
              <a:t>u</a:t>
            </a:r>
            <a:r>
              <a:rPr lang="en-US" sz="3600" dirty="0" smtClean="0"/>
              <a:t>}</a:t>
            </a:r>
            <a:endParaRPr lang="en-US" sz="3600" dirty="0"/>
          </a:p>
        </p:txBody>
      </p:sp>
      <p:sp>
        <p:nvSpPr>
          <p:cNvPr id="191" name="TextBox 190"/>
          <p:cNvSpPr txBox="1"/>
          <p:nvPr/>
        </p:nvSpPr>
        <p:spPr>
          <a:xfrm>
            <a:off x="465472" y="1423099"/>
            <a:ext cx="564107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err="1" smtClean="0"/>
              <a:t>R_Init</a:t>
            </a:r>
            <a:r>
              <a:rPr lang="en-US" sz="2600" dirty="0" smtClean="0"/>
              <a:t> ; ( Env1 ; Comp )* ( </a:t>
            </a:r>
            <a:r>
              <a:rPr lang="en-US" sz="2600" b="1" dirty="0" smtClean="0">
                <a:solidFill>
                  <a:srgbClr val="660066"/>
                </a:solidFill>
              </a:rPr>
              <a:t>Env2</a:t>
            </a:r>
            <a:r>
              <a:rPr lang="en-US" sz="2600" dirty="0" smtClean="0"/>
              <a:t> ; Comp) ;</a:t>
            </a:r>
            <a:endParaRPr lang="en-US" sz="2600" dirty="0"/>
          </a:p>
        </p:txBody>
      </p:sp>
      <p:sp>
        <p:nvSpPr>
          <p:cNvPr id="192" name="TextBox 191"/>
          <p:cNvSpPr txBox="1"/>
          <p:nvPr/>
        </p:nvSpPr>
        <p:spPr>
          <a:xfrm>
            <a:off x="1621172" y="1956499"/>
            <a:ext cx="468199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 ( Env1 ; Comp )* ; ( </a:t>
            </a:r>
            <a:r>
              <a:rPr lang="en-US" sz="2600" b="1" dirty="0" smtClean="0">
                <a:solidFill>
                  <a:srgbClr val="660066"/>
                </a:solidFill>
              </a:rPr>
              <a:t>Env2</a:t>
            </a:r>
            <a:r>
              <a:rPr lang="en-US" sz="2600" dirty="0" smtClean="0"/>
              <a:t> </a:t>
            </a:r>
            <a:r>
              <a:rPr lang="en-US" sz="2600" dirty="0" smtClean="0"/>
              <a:t>; Comp)</a:t>
            </a:r>
            <a:endParaRPr lang="en-US" sz="26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5392260" y="2474151"/>
            <a:ext cx="2469484" cy="2376478"/>
            <a:chOff x="5392260" y="2474151"/>
            <a:chExt cx="2469484" cy="2376478"/>
          </a:xfrm>
        </p:grpSpPr>
        <p:grpSp>
          <p:nvGrpSpPr>
            <p:cNvPr id="57" name="Group 56"/>
            <p:cNvGrpSpPr/>
            <p:nvPr/>
          </p:nvGrpSpPr>
          <p:grpSpPr>
            <a:xfrm>
              <a:off x="5392260" y="2474151"/>
              <a:ext cx="2469484" cy="2376478"/>
              <a:chOff x="4985860" y="2956751"/>
              <a:chExt cx="2469484" cy="2376478"/>
            </a:xfrm>
          </p:grpSpPr>
          <p:grpSp>
            <p:nvGrpSpPr>
              <p:cNvPr id="82" name="Group 81"/>
              <p:cNvGrpSpPr/>
              <p:nvPr/>
            </p:nvGrpSpPr>
            <p:grpSpPr>
              <a:xfrm>
                <a:off x="4989477" y="3314037"/>
                <a:ext cx="2465867" cy="2019192"/>
                <a:chOff x="2066911" y="3714364"/>
                <a:chExt cx="2465867" cy="2019192"/>
              </a:xfrm>
            </p:grpSpPr>
            <p:grpSp>
              <p:nvGrpSpPr>
                <p:cNvPr id="83" name="Group 82"/>
                <p:cNvGrpSpPr/>
                <p:nvPr/>
              </p:nvGrpSpPr>
              <p:grpSpPr>
                <a:xfrm>
                  <a:off x="3206243" y="3714364"/>
                  <a:ext cx="687003" cy="510087"/>
                  <a:chOff x="3282443" y="3714364"/>
                  <a:chExt cx="687003" cy="510087"/>
                </a:xfrm>
              </p:grpSpPr>
              <p:sp>
                <p:nvSpPr>
                  <p:cNvPr id="110" name="Rounded Rectangle 109"/>
                  <p:cNvSpPr/>
                  <p:nvPr/>
                </p:nvSpPr>
                <p:spPr>
                  <a:xfrm>
                    <a:off x="3282443" y="3714364"/>
                    <a:ext cx="687003" cy="475890"/>
                  </a:xfrm>
                  <a:prstGeom prst="roundRect">
                    <a:avLst>
                      <a:gd name="adj" fmla="val 42722"/>
                    </a:avLst>
                  </a:prstGeom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1" name="TextBox 110"/>
                  <p:cNvSpPr txBox="1"/>
                  <p:nvPr/>
                </p:nvSpPr>
                <p:spPr>
                  <a:xfrm>
                    <a:off x="3348986" y="3747397"/>
                    <a:ext cx="347158" cy="4770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500" b="1" dirty="0" smtClean="0"/>
                      <a:t>9</a:t>
                    </a:r>
                    <a:endParaRPr lang="en-US" sz="2500" b="1" dirty="0"/>
                  </a:p>
                </p:txBody>
              </p:sp>
              <p:sp>
                <p:nvSpPr>
                  <p:cNvPr id="112" name="TextBox 111"/>
                  <p:cNvSpPr txBox="1"/>
                  <p:nvPr/>
                </p:nvSpPr>
                <p:spPr>
                  <a:xfrm>
                    <a:off x="3604739" y="3741235"/>
                    <a:ext cx="327283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b="1" dirty="0" smtClean="0">
                        <a:solidFill>
                          <a:srgbClr val="FF0000"/>
                        </a:solidFill>
                      </a:rPr>
                      <a:t>?</a:t>
                    </a:r>
                    <a:endParaRPr lang="en-US" sz="2400" b="1" baseline="-25000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  <p:grpSp>
              <p:nvGrpSpPr>
                <p:cNvPr id="84" name="Group 83"/>
                <p:cNvGrpSpPr/>
                <p:nvPr/>
              </p:nvGrpSpPr>
              <p:grpSpPr>
                <a:xfrm>
                  <a:off x="2104335" y="4121807"/>
                  <a:ext cx="687003" cy="510087"/>
                  <a:chOff x="3282443" y="3714364"/>
                  <a:chExt cx="687003" cy="510087"/>
                </a:xfrm>
              </p:grpSpPr>
              <p:sp>
                <p:nvSpPr>
                  <p:cNvPr id="107" name="Rounded Rectangle 106"/>
                  <p:cNvSpPr/>
                  <p:nvPr/>
                </p:nvSpPr>
                <p:spPr>
                  <a:xfrm>
                    <a:off x="3282443" y="3714364"/>
                    <a:ext cx="687003" cy="475890"/>
                  </a:xfrm>
                  <a:prstGeom prst="roundRect">
                    <a:avLst>
                      <a:gd name="adj" fmla="val 42722"/>
                    </a:avLst>
                  </a:prstGeom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" name="TextBox 107"/>
                  <p:cNvSpPr txBox="1"/>
                  <p:nvPr/>
                </p:nvSpPr>
                <p:spPr>
                  <a:xfrm>
                    <a:off x="3348986" y="3747397"/>
                    <a:ext cx="347158" cy="4770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500" b="1" dirty="0"/>
                      <a:t>6</a:t>
                    </a:r>
                  </a:p>
                </p:txBody>
              </p:sp>
              <p:sp>
                <p:nvSpPr>
                  <p:cNvPr id="109" name="TextBox 108"/>
                  <p:cNvSpPr txBox="1"/>
                  <p:nvPr/>
                </p:nvSpPr>
                <p:spPr>
                  <a:xfrm>
                    <a:off x="3604739" y="3741235"/>
                    <a:ext cx="327283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b="1" dirty="0" smtClean="0">
                        <a:solidFill>
                          <a:srgbClr val="FF0000"/>
                        </a:solidFill>
                      </a:rPr>
                      <a:t>?</a:t>
                    </a:r>
                    <a:endParaRPr lang="en-US" sz="2400" b="1" baseline="-25000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  <p:grpSp>
              <p:nvGrpSpPr>
                <p:cNvPr id="85" name="Group 84"/>
                <p:cNvGrpSpPr/>
                <p:nvPr/>
              </p:nvGrpSpPr>
              <p:grpSpPr>
                <a:xfrm>
                  <a:off x="2066911" y="5060388"/>
                  <a:ext cx="687003" cy="510087"/>
                  <a:chOff x="3282443" y="3714364"/>
                  <a:chExt cx="687003" cy="510087"/>
                </a:xfrm>
              </p:grpSpPr>
              <p:sp>
                <p:nvSpPr>
                  <p:cNvPr id="104" name="Rounded Rectangle 103"/>
                  <p:cNvSpPr/>
                  <p:nvPr/>
                </p:nvSpPr>
                <p:spPr>
                  <a:xfrm>
                    <a:off x="3282443" y="3714364"/>
                    <a:ext cx="687003" cy="475890"/>
                  </a:xfrm>
                  <a:prstGeom prst="roundRect">
                    <a:avLst>
                      <a:gd name="adj" fmla="val 42722"/>
                    </a:avLst>
                  </a:prstGeom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" name="TextBox 104"/>
                  <p:cNvSpPr txBox="1"/>
                  <p:nvPr/>
                </p:nvSpPr>
                <p:spPr>
                  <a:xfrm>
                    <a:off x="3348986" y="3747397"/>
                    <a:ext cx="347158" cy="4770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500" b="1" dirty="0"/>
                      <a:t>1</a:t>
                    </a:r>
                  </a:p>
                </p:txBody>
              </p:sp>
              <p:sp>
                <p:nvSpPr>
                  <p:cNvPr id="106" name="TextBox 105"/>
                  <p:cNvSpPr txBox="1"/>
                  <p:nvPr/>
                </p:nvSpPr>
                <p:spPr>
                  <a:xfrm>
                    <a:off x="3604739" y="3741235"/>
                    <a:ext cx="327283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b="1" dirty="0" smtClean="0">
                        <a:solidFill>
                          <a:srgbClr val="FF0000"/>
                        </a:solidFill>
                      </a:rPr>
                      <a:t>?</a:t>
                    </a:r>
                    <a:endParaRPr lang="en-US" sz="2400" b="1" baseline="-25000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  <p:grpSp>
              <p:nvGrpSpPr>
                <p:cNvPr id="86" name="Group 85"/>
                <p:cNvGrpSpPr/>
                <p:nvPr/>
              </p:nvGrpSpPr>
              <p:grpSpPr>
                <a:xfrm>
                  <a:off x="3845775" y="4355299"/>
                  <a:ext cx="687003" cy="510087"/>
                  <a:chOff x="3282443" y="3714364"/>
                  <a:chExt cx="687003" cy="510087"/>
                </a:xfrm>
              </p:grpSpPr>
              <p:sp>
                <p:nvSpPr>
                  <p:cNvPr id="92" name="Rounded Rectangle 91"/>
                  <p:cNvSpPr/>
                  <p:nvPr/>
                </p:nvSpPr>
                <p:spPr>
                  <a:xfrm>
                    <a:off x="3282443" y="3714364"/>
                    <a:ext cx="687003" cy="475890"/>
                  </a:xfrm>
                  <a:prstGeom prst="roundRect">
                    <a:avLst>
                      <a:gd name="adj" fmla="val 42722"/>
                    </a:avLst>
                  </a:prstGeom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" name="TextBox 92"/>
                  <p:cNvSpPr txBox="1"/>
                  <p:nvPr/>
                </p:nvSpPr>
                <p:spPr>
                  <a:xfrm>
                    <a:off x="3348986" y="3747397"/>
                    <a:ext cx="347158" cy="4770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500" b="1" dirty="0"/>
                      <a:t>7</a:t>
                    </a:r>
                  </a:p>
                </p:txBody>
              </p:sp>
              <p:sp>
                <p:nvSpPr>
                  <p:cNvPr id="103" name="TextBox 102"/>
                  <p:cNvSpPr txBox="1"/>
                  <p:nvPr/>
                </p:nvSpPr>
                <p:spPr>
                  <a:xfrm>
                    <a:off x="3604739" y="3741235"/>
                    <a:ext cx="327283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b="1" dirty="0" smtClean="0">
                        <a:solidFill>
                          <a:srgbClr val="FF0000"/>
                        </a:solidFill>
                      </a:rPr>
                      <a:t>?</a:t>
                    </a:r>
                    <a:endParaRPr lang="en-US" sz="2400" b="1" baseline="-25000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  <p:grpSp>
              <p:nvGrpSpPr>
                <p:cNvPr id="87" name="Group 86"/>
                <p:cNvGrpSpPr/>
                <p:nvPr/>
              </p:nvGrpSpPr>
              <p:grpSpPr>
                <a:xfrm>
                  <a:off x="3209315" y="5223469"/>
                  <a:ext cx="687003" cy="510087"/>
                  <a:chOff x="3282443" y="3714364"/>
                  <a:chExt cx="687003" cy="510087"/>
                </a:xfrm>
              </p:grpSpPr>
              <p:sp>
                <p:nvSpPr>
                  <p:cNvPr id="89" name="Rounded Rectangle 88"/>
                  <p:cNvSpPr/>
                  <p:nvPr/>
                </p:nvSpPr>
                <p:spPr>
                  <a:xfrm>
                    <a:off x="3282443" y="3714364"/>
                    <a:ext cx="687003" cy="475890"/>
                  </a:xfrm>
                  <a:prstGeom prst="roundRect">
                    <a:avLst>
                      <a:gd name="adj" fmla="val 42722"/>
                    </a:avLst>
                  </a:prstGeom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" name="TextBox 89"/>
                  <p:cNvSpPr txBox="1"/>
                  <p:nvPr/>
                </p:nvSpPr>
                <p:spPr>
                  <a:xfrm>
                    <a:off x="3348986" y="3747397"/>
                    <a:ext cx="347158" cy="4770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500" b="1" dirty="0"/>
                      <a:t>4</a:t>
                    </a:r>
                  </a:p>
                </p:txBody>
              </p:sp>
              <p:sp>
                <p:nvSpPr>
                  <p:cNvPr id="91" name="TextBox 90"/>
                  <p:cNvSpPr txBox="1"/>
                  <p:nvPr/>
                </p:nvSpPr>
                <p:spPr>
                  <a:xfrm>
                    <a:off x="3604739" y="3741235"/>
                    <a:ext cx="327283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b="1" dirty="0" smtClean="0">
                        <a:solidFill>
                          <a:srgbClr val="FF0000"/>
                        </a:solidFill>
                      </a:rPr>
                      <a:t>?</a:t>
                    </a:r>
                    <a:endParaRPr lang="en-US" sz="2400" b="1" baseline="-25000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</p:grpSp>
          <p:cxnSp>
            <p:nvCxnSpPr>
              <p:cNvPr id="113" name="Straight Arrow Connector 112"/>
              <p:cNvCxnSpPr>
                <a:stCxn id="108" idx="2"/>
                <a:endCxn id="105" idx="0"/>
              </p:cNvCxnSpPr>
              <p:nvPr/>
            </p:nvCxnSpPr>
            <p:spPr>
              <a:xfrm flipH="1">
                <a:off x="5229599" y="4231567"/>
                <a:ext cx="37424" cy="461527"/>
              </a:xfrm>
              <a:prstGeom prst="straightConnector1">
                <a:avLst/>
              </a:prstGeom>
              <a:ln>
                <a:solidFill>
                  <a:srgbClr val="660066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>
                <a:stCxn id="111" idx="2"/>
              </p:cNvCxnSpPr>
              <p:nvPr/>
            </p:nvCxnSpPr>
            <p:spPr>
              <a:xfrm flipH="1">
                <a:off x="5593936" y="3824124"/>
                <a:ext cx="774995" cy="898316"/>
              </a:xfrm>
              <a:prstGeom prst="straightConnector1">
                <a:avLst/>
              </a:prstGeom>
              <a:ln>
                <a:solidFill>
                  <a:srgbClr val="660066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>
                <a:off x="6834884" y="3660525"/>
                <a:ext cx="255753" cy="321318"/>
              </a:xfrm>
              <a:prstGeom prst="straightConnector1">
                <a:avLst/>
              </a:prstGeom>
              <a:ln>
                <a:solidFill>
                  <a:srgbClr val="660066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>
              <a:xfrm>
                <a:off x="5205378" y="2956751"/>
                <a:ext cx="2174706" cy="1907288"/>
                <a:chOff x="1195725" y="3517567"/>
                <a:chExt cx="2174706" cy="1907288"/>
              </a:xfrm>
            </p:grpSpPr>
            <p:sp>
              <p:nvSpPr>
                <p:cNvPr id="121" name="TextBox 120"/>
                <p:cNvSpPr txBox="1"/>
                <p:nvPr/>
              </p:nvSpPr>
              <p:spPr>
                <a:xfrm>
                  <a:off x="2326105" y="3517567"/>
                  <a:ext cx="30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chemeClr val="accent6"/>
                      </a:solidFill>
                    </a:rPr>
                    <a:t>p</a:t>
                  </a:r>
                  <a:endParaRPr lang="en-US" b="1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122" name="TextBox 121"/>
                <p:cNvSpPr txBox="1"/>
                <p:nvPr/>
              </p:nvSpPr>
              <p:spPr>
                <a:xfrm>
                  <a:off x="1195725" y="3904875"/>
                  <a:ext cx="3085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accent6"/>
                      </a:solidFill>
                    </a:rPr>
                    <a:t>q</a:t>
                  </a:r>
                </a:p>
              </p:txBody>
            </p:sp>
            <p:sp>
              <p:nvSpPr>
                <p:cNvPr id="123" name="TextBox 122"/>
                <p:cNvSpPr txBox="1"/>
                <p:nvPr/>
              </p:nvSpPr>
              <p:spPr>
                <a:xfrm>
                  <a:off x="1286510" y="4913924"/>
                  <a:ext cx="2667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chemeClr val="accent6"/>
                      </a:solidFill>
                    </a:rPr>
                    <a:t>r</a:t>
                  </a:r>
                  <a:endParaRPr lang="en-US" b="1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124" name="TextBox 123"/>
                <p:cNvSpPr txBox="1"/>
                <p:nvPr/>
              </p:nvSpPr>
              <p:spPr>
                <a:xfrm>
                  <a:off x="2369865" y="5055523"/>
                  <a:ext cx="2646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accent6"/>
                      </a:solidFill>
                    </a:rPr>
                    <a:t>t</a:t>
                  </a: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>
                  <a:off x="3061896" y="4221341"/>
                  <a:ext cx="3085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chemeClr val="accent6"/>
                      </a:solidFill>
                    </a:rPr>
                    <a:t>u</a:t>
                  </a:r>
                  <a:endParaRPr lang="en-US" b="1" dirty="0">
                    <a:solidFill>
                      <a:schemeClr val="accent6"/>
                    </a:solidFill>
                  </a:endParaRPr>
                </a:p>
              </p:txBody>
            </p:sp>
          </p:grpSp>
          <p:cxnSp>
            <p:nvCxnSpPr>
              <p:cNvPr id="44" name="Straight Arrow Connector 43"/>
              <p:cNvCxnSpPr/>
              <p:nvPr/>
            </p:nvCxnSpPr>
            <p:spPr>
              <a:xfrm flipH="1">
                <a:off x="5593936" y="3441700"/>
                <a:ext cx="537945" cy="312813"/>
              </a:xfrm>
              <a:prstGeom prst="straightConnector1">
                <a:avLst/>
              </a:prstGeom>
              <a:ln>
                <a:solidFill>
                  <a:srgbClr val="660066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stCxn id="111" idx="2"/>
                <a:endCxn id="90" idx="0"/>
              </p:cNvCxnSpPr>
              <p:nvPr/>
            </p:nvCxnSpPr>
            <p:spPr>
              <a:xfrm>
                <a:off x="6368931" y="3824124"/>
                <a:ext cx="3072" cy="1032051"/>
              </a:xfrm>
              <a:prstGeom prst="straightConnector1">
                <a:avLst/>
              </a:prstGeom>
              <a:ln>
                <a:solidFill>
                  <a:srgbClr val="660066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endCxn id="91" idx="0"/>
              </p:cNvCxnSpPr>
              <p:nvPr/>
            </p:nvCxnSpPr>
            <p:spPr>
              <a:xfrm flipH="1">
                <a:off x="6617819" y="4430862"/>
                <a:ext cx="217066" cy="419151"/>
              </a:xfrm>
              <a:prstGeom prst="straightConnector1">
                <a:avLst/>
              </a:prstGeom>
              <a:ln>
                <a:solidFill>
                  <a:srgbClr val="660066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 flipV="1">
                <a:off x="5311773" y="4216224"/>
                <a:ext cx="50046" cy="443837"/>
              </a:xfrm>
              <a:prstGeom prst="straightConnector1">
                <a:avLst/>
              </a:prstGeom>
              <a:ln>
                <a:solidFill>
                  <a:srgbClr val="660066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 flipV="1">
                <a:off x="5713904" y="3585597"/>
                <a:ext cx="414905" cy="238528"/>
              </a:xfrm>
              <a:prstGeom prst="straightConnector1">
                <a:avLst/>
              </a:prstGeom>
              <a:ln>
                <a:solidFill>
                  <a:srgbClr val="660066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/>
              <p:nvPr/>
            </p:nvCxnSpPr>
            <p:spPr>
              <a:xfrm>
                <a:off x="5638380" y="4146570"/>
                <a:ext cx="695523" cy="658805"/>
              </a:xfrm>
              <a:prstGeom prst="straightConnector1">
                <a:avLst/>
              </a:prstGeom>
              <a:ln>
                <a:solidFill>
                  <a:srgbClr val="660066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urved Connector 94"/>
              <p:cNvCxnSpPr/>
              <p:nvPr/>
            </p:nvCxnSpPr>
            <p:spPr>
              <a:xfrm rot="10800000">
                <a:off x="6240112" y="3321193"/>
                <a:ext cx="485938" cy="82643"/>
              </a:xfrm>
              <a:prstGeom prst="curvedConnector4">
                <a:avLst>
                  <a:gd name="adj1" fmla="val -3427"/>
                  <a:gd name="adj2" fmla="val 434700"/>
                </a:avLst>
              </a:prstGeom>
              <a:ln w="28575" cmpd="sng">
                <a:solidFill>
                  <a:srgbClr val="660066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Curved Connector 95"/>
              <p:cNvCxnSpPr/>
              <p:nvPr/>
            </p:nvCxnSpPr>
            <p:spPr>
              <a:xfrm rot="5400000">
                <a:off x="4874316" y="3915059"/>
                <a:ext cx="441762" cy="75130"/>
              </a:xfrm>
              <a:prstGeom prst="curvedConnector4">
                <a:avLst>
                  <a:gd name="adj1" fmla="val -3427"/>
                  <a:gd name="adj2" fmla="val 434700"/>
                </a:avLst>
              </a:prstGeom>
              <a:ln w="28575" cmpd="sng">
                <a:solidFill>
                  <a:srgbClr val="660066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Curved Connector 96"/>
              <p:cNvCxnSpPr/>
              <p:nvPr/>
            </p:nvCxnSpPr>
            <p:spPr>
              <a:xfrm rot="5400000">
                <a:off x="4848767" y="4852595"/>
                <a:ext cx="365093" cy="90907"/>
              </a:xfrm>
              <a:prstGeom prst="curvedConnector4">
                <a:avLst>
                  <a:gd name="adj1" fmla="val -3427"/>
                  <a:gd name="adj2" fmla="val 434700"/>
                </a:avLst>
              </a:prstGeom>
              <a:ln w="28575" cmpd="sng">
                <a:solidFill>
                  <a:srgbClr val="660066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/>
              <p:nvPr/>
            </p:nvCxnSpPr>
            <p:spPr>
              <a:xfrm flipH="1">
                <a:off x="5676481" y="4353108"/>
                <a:ext cx="1139331" cy="452267"/>
              </a:xfrm>
              <a:prstGeom prst="straightConnector1">
                <a:avLst/>
              </a:prstGeom>
              <a:ln>
                <a:solidFill>
                  <a:srgbClr val="660066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Straight Arrow Connector 57"/>
            <p:cNvCxnSpPr/>
            <p:nvPr/>
          </p:nvCxnSpPr>
          <p:spPr>
            <a:xfrm flipV="1">
              <a:off x="5936268" y="3271913"/>
              <a:ext cx="761044" cy="917127"/>
            </a:xfrm>
            <a:prstGeom prst="straightConnector1">
              <a:avLst/>
            </a:prstGeom>
            <a:ln>
              <a:solidFill>
                <a:srgbClr val="66006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endCxn id="93" idx="1"/>
            </p:cNvCxnSpPr>
            <p:nvPr/>
          </p:nvCxnSpPr>
          <p:spPr>
            <a:xfrm flipV="1">
              <a:off x="6120304" y="3743932"/>
              <a:ext cx="1120980" cy="488971"/>
            </a:xfrm>
            <a:prstGeom prst="straightConnector1">
              <a:avLst/>
            </a:prstGeom>
            <a:ln>
              <a:solidFill>
                <a:srgbClr val="66006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>
              <a:off x="6068781" y="4501079"/>
              <a:ext cx="466428" cy="96916"/>
            </a:xfrm>
            <a:prstGeom prst="straightConnector1">
              <a:avLst/>
            </a:prstGeom>
            <a:ln>
              <a:solidFill>
                <a:srgbClr val="66006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1005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1"/>
      <p:bldP spid="47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0" y="277789"/>
            <a:ext cx="9144000" cy="772107"/>
          </a:xfrm>
          <a:prstGeom prst="rect">
            <a:avLst/>
          </a:prstGeom>
          <a:solidFill>
            <a:schemeClr val="bg2"/>
          </a:solidFill>
        </p:spPr>
        <p:txBody>
          <a:bodyPr wrap="square" tIns="108000" bIns="108000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600" dirty="0" smtClean="0"/>
              <a:t>	Example: </a:t>
            </a:r>
            <a:r>
              <a:rPr lang="en-US" sz="3600" i="1" dirty="0" smtClean="0"/>
              <a:t>One-Third rule -- </a:t>
            </a:r>
            <a:r>
              <a:rPr lang="en-US" sz="3600" dirty="0" smtClean="0"/>
              <a:t>Termination</a:t>
            </a:r>
            <a:endParaRPr lang="en-US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465472" y="1423099"/>
            <a:ext cx="564107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err="1" smtClean="0"/>
              <a:t>R_Init</a:t>
            </a:r>
            <a:r>
              <a:rPr lang="en-US" sz="2600" dirty="0" smtClean="0"/>
              <a:t> ; ( Env1 ; Comp )* ( </a:t>
            </a:r>
            <a:r>
              <a:rPr lang="en-US" sz="2600" b="1" dirty="0" smtClean="0">
                <a:solidFill>
                  <a:srgbClr val="660066"/>
                </a:solidFill>
              </a:rPr>
              <a:t>Env2</a:t>
            </a:r>
            <a:r>
              <a:rPr lang="en-US" sz="2600" dirty="0" smtClean="0"/>
              <a:t> ; Comp) ;</a:t>
            </a:r>
            <a:endParaRPr lang="en-US" sz="2600" dirty="0"/>
          </a:p>
        </p:txBody>
      </p:sp>
      <p:sp>
        <p:nvSpPr>
          <p:cNvPr id="192" name="TextBox 191"/>
          <p:cNvSpPr txBox="1"/>
          <p:nvPr/>
        </p:nvSpPr>
        <p:spPr>
          <a:xfrm>
            <a:off x="1621172" y="1956499"/>
            <a:ext cx="468199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 ( Env1 ; Comp )* ; ( </a:t>
            </a:r>
            <a:r>
              <a:rPr lang="en-US" sz="2600" b="1" dirty="0" smtClean="0">
                <a:solidFill>
                  <a:srgbClr val="660066"/>
                </a:solidFill>
              </a:rPr>
              <a:t>Env2</a:t>
            </a:r>
            <a:r>
              <a:rPr lang="en-US" sz="2600" dirty="0" smtClean="0"/>
              <a:t> </a:t>
            </a:r>
            <a:r>
              <a:rPr lang="en-US" sz="2600" dirty="0" smtClean="0"/>
              <a:t>; Comp)</a:t>
            </a:r>
            <a:endParaRPr lang="en-US" sz="2600" dirty="0"/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6120304" y="3111500"/>
            <a:ext cx="414905" cy="230024"/>
          </a:xfrm>
          <a:prstGeom prst="straightConnector1">
            <a:avLst/>
          </a:prstGeom>
          <a:ln>
            <a:solidFill>
              <a:srgbClr val="660066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5392260" y="2474151"/>
            <a:ext cx="2469484" cy="2376478"/>
            <a:chOff x="4985860" y="2956751"/>
            <a:chExt cx="2469484" cy="2376478"/>
          </a:xfrm>
        </p:grpSpPr>
        <p:grpSp>
          <p:nvGrpSpPr>
            <p:cNvPr id="51" name="Group 50"/>
            <p:cNvGrpSpPr/>
            <p:nvPr/>
          </p:nvGrpSpPr>
          <p:grpSpPr>
            <a:xfrm>
              <a:off x="4989477" y="3314037"/>
              <a:ext cx="2465867" cy="2019192"/>
              <a:chOff x="2066911" y="3714364"/>
              <a:chExt cx="2465867" cy="2019192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3206243" y="3714364"/>
                <a:ext cx="687003" cy="510087"/>
                <a:chOff x="3282443" y="3714364"/>
                <a:chExt cx="687003" cy="510087"/>
              </a:xfrm>
            </p:grpSpPr>
            <p:sp>
              <p:nvSpPr>
                <p:cNvPr id="129" name="Rounded Rectangle 128"/>
                <p:cNvSpPr/>
                <p:nvPr/>
              </p:nvSpPr>
              <p:spPr>
                <a:xfrm>
                  <a:off x="3282443" y="3714364"/>
                  <a:ext cx="687003" cy="475890"/>
                </a:xfrm>
                <a:prstGeom prst="roundRect">
                  <a:avLst>
                    <a:gd name="adj" fmla="val 42722"/>
                  </a:avLst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3348986" y="3747397"/>
                  <a:ext cx="347158" cy="4770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500" b="1" dirty="0" smtClean="0"/>
                    <a:t>1</a:t>
                  </a:r>
                  <a:endParaRPr lang="en-US" sz="2500" b="1" dirty="0"/>
                </a:p>
              </p:txBody>
            </p:sp>
            <p:sp>
              <p:nvSpPr>
                <p:cNvPr id="131" name="TextBox 130"/>
                <p:cNvSpPr txBox="1"/>
                <p:nvPr/>
              </p:nvSpPr>
              <p:spPr>
                <a:xfrm>
                  <a:off x="3604739" y="3741235"/>
                  <a:ext cx="32728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>
                      <a:solidFill>
                        <a:srgbClr val="FF0000"/>
                      </a:solidFill>
                    </a:rPr>
                    <a:t>?</a:t>
                  </a:r>
                  <a:endParaRPr lang="en-US" sz="2400" b="1" baseline="-25000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78" name="Group 77"/>
              <p:cNvGrpSpPr/>
              <p:nvPr/>
            </p:nvGrpSpPr>
            <p:grpSpPr>
              <a:xfrm>
                <a:off x="2104335" y="4121807"/>
                <a:ext cx="687003" cy="510087"/>
                <a:chOff x="3282443" y="3714364"/>
                <a:chExt cx="687003" cy="510087"/>
              </a:xfrm>
            </p:grpSpPr>
            <p:sp>
              <p:nvSpPr>
                <p:cNvPr id="126" name="Rounded Rectangle 125"/>
                <p:cNvSpPr/>
                <p:nvPr/>
              </p:nvSpPr>
              <p:spPr>
                <a:xfrm>
                  <a:off x="3282443" y="3714364"/>
                  <a:ext cx="687003" cy="475890"/>
                </a:xfrm>
                <a:prstGeom prst="roundRect">
                  <a:avLst>
                    <a:gd name="adj" fmla="val 42722"/>
                  </a:avLst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TextBox 126"/>
                <p:cNvSpPr txBox="1"/>
                <p:nvPr/>
              </p:nvSpPr>
              <p:spPr>
                <a:xfrm>
                  <a:off x="3348986" y="3747397"/>
                  <a:ext cx="347158" cy="4770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500" b="1" dirty="0"/>
                    <a:t>1</a:t>
                  </a:r>
                  <a:endParaRPr lang="en-US" sz="2500" b="1" dirty="0"/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3604739" y="3741235"/>
                  <a:ext cx="32728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>
                      <a:solidFill>
                        <a:srgbClr val="FF0000"/>
                      </a:solidFill>
                    </a:rPr>
                    <a:t>?</a:t>
                  </a:r>
                  <a:endParaRPr lang="en-US" sz="2400" b="1" baseline="-25000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79" name="Group 78"/>
              <p:cNvGrpSpPr/>
              <p:nvPr/>
            </p:nvGrpSpPr>
            <p:grpSpPr>
              <a:xfrm>
                <a:off x="2066911" y="5060388"/>
                <a:ext cx="687003" cy="510087"/>
                <a:chOff x="3282443" y="3714364"/>
                <a:chExt cx="687003" cy="510087"/>
              </a:xfrm>
            </p:grpSpPr>
            <p:sp>
              <p:nvSpPr>
                <p:cNvPr id="115" name="Rounded Rectangle 114"/>
                <p:cNvSpPr/>
                <p:nvPr/>
              </p:nvSpPr>
              <p:spPr>
                <a:xfrm>
                  <a:off x="3282443" y="3714364"/>
                  <a:ext cx="687003" cy="475890"/>
                </a:xfrm>
                <a:prstGeom prst="roundRect">
                  <a:avLst>
                    <a:gd name="adj" fmla="val 42722"/>
                  </a:avLst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TextBox 117"/>
                <p:cNvSpPr txBox="1"/>
                <p:nvPr/>
              </p:nvSpPr>
              <p:spPr>
                <a:xfrm>
                  <a:off x="3348986" y="3747397"/>
                  <a:ext cx="347158" cy="4770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500" b="1" dirty="0"/>
                    <a:t>1</a:t>
                  </a:r>
                </a:p>
              </p:txBody>
            </p:sp>
            <p:sp>
              <p:nvSpPr>
                <p:cNvPr id="119" name="TextBox 118"/>
                <p:cNvSpPr txBox="1"/>
                <p:nvPr/>
              </p:nvSpPr>
              <p:spPr>
                <a:xfrm>
                  <a:off x="3604739" y="3741235"/>
                  <a:ext cx="32728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>
                      <a:solidFill>
                        <a:srgbClr val="FF0000"/>
                      </a:solidFill>
                    </a:rPr>
                    <a:t>?</a:t>
                  </a:r>
                  <a:endParaRPr lang="en-US" sz="2400" b="1" baseline="-25000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80" name="Group 79"/>
              <p:cNvGrpSpPr/>
              <p:nvPr/>
            </p:nvGrpSpPr>
            <p:grpSpPr>
              <a:xfrm>
                <a:off x="3845775" y="4355299"/>
                <a:ext cx="687003" cy="510087"/>
                <a:chOff x="3282443" y="3714364"/>
                <a:chExt cx="687003" cy="510087"/>
              </a:xfrm>
            </p:grpSpPr>
            <p:sp>
              <p:nvSpPr>
                <p:cNvPr id="101" name="Rounded Rectangle 100"/>
                <p:cNvSpPr/>
                <p:nvPr/>
              </p:nvSpPr>
              <p:spPr>
                <a:xfrm>
                  <a:off x="3282443" y="3714364"/>
                  <a:ext cx="687003" cy="475890"/>
                </a:xfrm>
                <a:prstGeom prst="roundRect">
                  <a:avLst>
                    <a:gd name="adj" fmla="val 42722"/>
                  </a:avLst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TextBox 101"/>
                <p:cNvSpPr txBox="1"/>
                <p:nvPr/>
              </p:nvSpPr>
              <p:spPr>
                <a:xfrm>
                  <a:off x="3348986" y="3747397"/>
                  <a:ext cx="347158" cy="4770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500" b="1" dirty="0"/>
                    <a:t>1</a:t>
                  </a:r>
                  <a:endParaRPr lang="en-US" sz="2500" b="1" dirty="0"/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>
                  <a:off x="3604739" y="3741235"/>
                  <a:ext cx="32728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>
                      <a:solidFill>
                        <a:srgbClr val="FF0000"/>
                      </a:solidFill>
                    </a:rPr>
                    <a:t>?</a:t>
                  </a:r>
                  <a:endParaRPr lang="en-US" sz="2400" b="1" baseline="-25000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81" name="Group 80"/>
              <p:cNvGrpSpPr/>
              <p:nvPr/>
            </p:nvGrpSpPr>
            <p:grpSpPr>
              <a:xfrm>
                <a:off x="3209315" y="5223469"/>
                <a:ext cx="687003" cy="510087"/>
                <a:chOff x="3282443" y="3714364"/>
                <a:chExt cx="687003" cy="510087"/>
              </a:xfrm>
            </p:grpSpPr>
            <p:sp>
              <p:nvSpPr>
                <p:cNvPr id="88" name="Rounded Rectangle 87"/>
                <p:cNvSpPr/>
                <p:nvPr/>
              </p:nvSpPr>
              <p:spPr>
                <a:xfrm>
                  <a:off x="3282443" y="3714364"/>
                  <a:ext cx="687003" cy="475890"/>
                </a:xfrm>
                <a:prstGeom prst="roundRect">
                  <a:avLst>
                    <a:gd name="adj" fmla="val 42722"/>
                  </a:avLst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TextBox 98"/>
                <p:cNvSpPr txBox="1"/>
                <p:nvPr/>
              </p:nvSpPr>
              <p:spPr>
                <a:xfrm>
                  <a:off x="3348986" y="3747397"/>
                  <a:ext cx="347158" cy="4770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500" b="1" dirty="0"/>
                    <a:t>1</a:t>
                  </a:r>
                </a:p>
              </p:txBody>
            </p:sp>
            <p:sp>
              <p:nvSpPr>
                <p:cNvPr id="100" name="TextBox 99"/>
                <p:cNvSpPr txBox="1"/>
                <p:nvPr/>
              </p:nvSpPr>
              <p:spPr>
                <a:xfrm>
                  <a:off x="3604739" y="3741235"/>
                  <a:ext cx="32728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>
                      <a:solidFill>
                        <a:srgbClr val="FF0000"/>
                      </a:solidFill>
                    </a:rPr>
                    <a:t>?</a:t>
                  </a:r>
                  <a:endParaRPr lang="en-US" sz="2400" b="1" baseline="-25000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cxnSp>
          <p:nvCxnSpPr>
            <p:cNvPr id="55" name="Straight Arrow Connector 54"/>
            <p:cNvCxnSpPr>
              <a:stCxn id="127" idx="2"/>
              <a:endCxn id="118" idx="0"/>
            </p:cNvCxnSpPr>
            <p:nvPr/>
          </p:nvCxnSpPr>
          <p:spPr>
            <a:xfrm flipH="1">
              <a:off x="5229599" y="4231567"/>
              <a:ext cx="37424" cy="461527"/>
            </a:xfrm>
            <a:prstGeom prst="straightConnector1">
              <a:avLst/>
            </a:prstGeom>
            <a:ln>
              <a:solidFill>
                <a:srgbClr val="66006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130" idx="2"/>
            </p:cNvCxnSpPr>
            <p:nvPr/>
          </p:nvCxnSpPr>
          <p:spPr>
            <a:xfrm flipH="1">
              <a:off x="5593937" y="3824124"/>
              <a:ext cx="774994" cy="898316"/>
            </a:xfrm>
            <a:prstGeom prst="straightConnector1">
              <a:avLst/>
            </a:prstGeom>
            <a:ln>
              <a:solidFill>
                <a:srgbClr val="66006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6834884" y="3660525"/>
              <a:ext cx="255753" cy="321318"/>
            </a:xfrm>
            <a:prstGeom prst="straightConnector1">
              <a:avLst/>
            </a:prstGeom>
            <a:ln>
              <a:solidFill>
                <a:srgbClr val="66006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58"/>
            <p:cNvGrpSpPr/>
            <p:nvPr/>
          </p:nvGrpSpPr>
          <p:grpSpPr>
            <a:xfrm>
              <a:off x="5205378" y="2956751"/>
              <a:ext cx="2174706" cy="1907288"/>
              <a:chOff x="1195725" y="3517567"/>
              <a:chExt cx="2174706" cy="1907288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2326105" y="3517567"/>
                <a:ext cx="305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6"/>
                    </a:solidFill>
                  </a:rPr>
                  <a:t>p</a:t>
                </a:r>
                <a:endParaRPr lang="en-US" b="1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195725" y="3904875"/>
                <a:ext cx="3085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accent6"/>
                    </a:solidFill>
                  </a:rPr>
                  <a:t>q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1286510" y="4913924"/>
                <a:ext cx="26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6"/>
                    </a:solidFill>
                  </a:rPr>
                  <a:t>r</a:t>
                </a:r>
                <a:endParaRPr lang="en-US" b="1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2369865" y="5055523"/>
                <a:ext cx="2646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accent6"/>
                    </a:solidFill>
                  </a:rPr>
                  <a:t>t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061896" y="4221341"/>
                <a:ext cx="3085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6"/>
                    </a:solidFill>
                  </a:rPr>
                  <a:t>u</a:t>
                </a:r>
                <a:endParaRPr lang="en-US" b="1" dirty="0">
                  <a:solidFill>
                    <a:schemeClr val="accent6"/>
                  </a:solidFill>
                </a:endParaRPr>
              </a:p>
            </p:txBody>
          </p:sp>
        </p:grpSp>
        <p:cxnSp>
          <p:nvCxnSpPr>
            <p:cNvPr id="60" name="Straight Arrow Connector 59"/>
            <p:cNvCxnSpPr/>
            <p:nvPr/>
          </p:nvCxnSpPr>
          <p:spPr>
            <a:xfrm flipH="1">
              <a:off x="5593936" y="3441700"/>
              <a:ext cx="537945" cy="312813"/>
            </a:xfrm>
            <a:prstGeom prst="straightConnector1">
              <a:avLst/>
            </a:prstGeom>
            <a:ln>
              <a:solidFill>
                <a:srgbClr val="66006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130" idx="2"/>
              <a:endCxn id="99" idx="0"/>
            </p:cNvCxnSpPr>
            <p:nvPr/>
          </p:nvCxnSpPr>
          <p:spPr>
            <a:xfrm>
              <a:off x="6368931" y="3824124"/>
              <a:ext cx="3072" cy="1032051"/>
            </a:xfrm>
            <a:prstGeom prst="straightConnector1">
              <a:avLst/>
            </a:prstGeom>
            <a:ln>
              <a:solidFill>
                <a:srgbClr val="66006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endCxn id="100" idx="0"/>
            </p:cNvCxnSpPr>
            <p:nvPr/>
          </p:nvCxnSpPr>
          <p:spPr>
            <a:xfrm flipH="1">
              <a:off x="6617819" y="4430862"/>
              <a:ext cx="217066" cy="419151"/>
            </a:xfrm>
            <a:prstGeom prst="straightConnector1">
              <a:avLst/>
            </a:prstGeom>
            <a:ln>
              <a:solidFill>
                <a:srgbClr val="66006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V="1">
              <a:off x="5311773" y="4216224"/>
              <a:ext cx="50046" cy="443837"/>
            </a:xfrm>
            <a:prstGeom prst="straightConnector1">
              <a:avLst/>
            </a:prstGeom>
            <a:ln>
              <a:solidFill>
                <a:srgbClr val="66006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V="1">
              <a:off x="5713904" y="3585597"/>
              <a:ext cx="414905" cy="238528"/>
            </a:xfrm>
            <a:prstGeom prst="straightConnector1">
              <a:avLst/>
            </a:prstGeom>
            <a:ln>
              <a:solidFill>
                <a:srgbClr val="66006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5638380" y="4146570"/>
              <a:ext cx="695523" cy="658805"/>
            </a:xfrm>
            <a:prstGeom prst="straightConnector1">
              <a:avLst/>
            </a:prstGeom>
            <a:ln>
              <a:solidFill>
                <a:srgbClr val="66006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urved Connector 66"/>
            <p:cNvCxnSpPr/>
            <p:nvPr/>
          </p:nvCxnSpPr>
          <p:spPr>
            <a:xfrm rot="10800000">
              <a:off x="6240112" y="3321193"/>
              <a:ext cx="485938" cy="82643"/>
            </a:xfrm>
            <a:prstGeom prst="curvedConnector4">
              <a:avLst>
                <a:gd name="adj1" fmla="val -3427"/>
                <a:gd name="adj2" fmla="val 434700"/>
              </a:avLst>
            </a:prstGeom>
            <a:ln w="28575" cmpd="sng">
              <a:solidFill>
                <a:srgbClr val="660066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urved Connector 67"/>
            <p:cNvCxnSpPr/>
            <p:nvPr/>
          </p:nvCxnSpPr>
          <p:spPr>
            <a:xfrm rot="5400000">
              <a:off x="4874316" y="3915059"/>
              <a:ext cx="441762" cy="75130"/>
            </a:xfrm>
            <a:prstGeom prst="curvedConnector4">
              <a:avLst>
                <a:gd name="adj1" fmla="val -3427"/>
                <a:gd name="adj2" fmla="val 434700"/>
              </a:avLst>
            </a:prstGeom>
            <a:ln w="28575" cmpd="sng">
              <a:solidFill>
                <a:srgbClr val="660066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urved Connector 68"/>
            <p:cNvCxnSpPr/>
            <p:nvPr/>
          </p:nvCxnSpPr>
          <p:spPr>
            <a:xfrm rot="5400000">
              <a:off x="4848767" y="4852595"/>
              <a:ext cx="365093" cy="90907"/>
            </a:xfrm>
            <a:prstGeom prst="curvedConnector4">
              <a:avLst>
                <a:gd name="adj1" fmla="val -3427"/>
                <a:gd name="adj2" fmla="val 434700"/>
              </a:avLst>
            </a:prstGeom>
            <a:ln w="28575" cmpd="sng">
              <a:solidFill>
                <a:srgbClr val="660066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H="1">
              <a:off x="5676481" y="4353108"/>
              <a:ext cx="1139331" cy="452267"/>
            </a:xfrm>
            <a:prstGeom prst="straightConnector1">
              <a:avLst/>
            </a:prstGeom>
            <a:ln>
              <a:solidFill>
                <a:srgbClr val="66006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2" name="Straight Arrow Connector 131"/>
          <p:cNvCxnSpPr/>
          <p:nvPr/>
        </p:nvCxnSpPr>
        <p:spPr>
          <a:xfrm flipV="1">
            <a:off x="5936268" y="3271913"/>
            <a:ext cx="761044" cy="917127"/>
          </a:xfrm>
          <a:prstGeom prst="straightConnector1">
            <a:avLst/>
          </a:prstGeom>
          <a:ln>
            <a:solidFill>
              <a:srgbClr val="66006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endCxn id="102" idx="1"/>
          </p:cNvCxnSpPr>
          <p:nvPr/>
        </p:nvCxnSpPr>
        <p:spPr>
          <a:xfrm flipV="1">
            <a:off x="6120304" y="3743932"/>
            <a:ext cx="1120980" cy="488972"/>
          </a:xfrm>
          <a:prstGeom prst="straightConnector1">
            <a:avLst/>
          </a:prstGeom>
          <a:ln>
            <a:solidFill>
              <a:srgbClr val="66006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6068781" y="4501079"/>
            <a:ext cx="466428" cy="96916"/>
          </a:xfrm>
          <a:prstGeom prst="straightConnector1">
            <a:avLst/>
          </a:prstGeom>
          <a:ln>
            <a:solidFill>
              <a:srgbClr val="66006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199441" y="2977133"/>
            <a:ext cx="4660651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60066"/>
                </a:solidFill>
              </a:rPr>
              <a:t>Env2</a:t>
            </a:r>
            <a:r>
              <a:rPr lang="en-US" sz="2400" dirty="0" smtClean="0"/>
              <a:t> </a:t>
            </a:r>
            <a:r>
              <a:rPr lang="en-US" sz="2400" dirty="0"/>
              <a:t>== </a:t>
            </a:r>
            <a:r>
              <a:rPr lang="en-US" sz="2400" dirty="0" smtClean="0"/>
              <a:t>`` the set of processes that </a:t>
            </a:r>
          </a:p>
          <a:p>
            <a:r>
              <a:rPr lang="en-US" sz="2400" dirty="0" smtClean="0"/>
              <a:t>	   everybody hears-from, K, has </a:t>
            </a:r>
          </a:p>
          <a:p>
            <a:r>
              <a:rPr lang="en-US" sz="2400" dirty="0" smtClean="0"/>
              <a:t>	   cardinality greater then 2n/3 “ </a:t>
            </a:r>
            <a:endParaRPr lang="en-US" sz="24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4000500" y="1915542"/>
            <a:ext cx="184650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535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0" y="277789"/>
            <a:ext cx="9144000" cy="772107"/>
          </a:xfrm>
          <a:prstGeom prst="rect">
            <a:avLst/>
          </a:prstGeom>
          <a:solidFill>
            <a:schemeClr val="bg2"/>
          </a:solidFill>
        </p:spPr>
        <p:txBody>
          <a:bodyPr wrap="square" tIns="108000" bIns="108000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600" dirty="0" smtClean="0"/>
              <a:t>	Example: </a:t>
            </a:r>
            <a:r>
              <a:rPr lang="en-US" sz="3600" i="1" dirty="0" smtClean="0"/>
              <a:t>One-Third rule -- </a:t>
            </a:r>
            <a:r>
              <a:rPr lang="en-US" sz="3600" dirty="0" smtClean="0"/>
              <a:t>Termination</a:t>
            </a:r>
            <a:endParaRPr lang="en-US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465472" y="1423099"/>
            <a:ext cx="564107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err="1" smtClean="0"/>
              <a:t>R_Init</a:t>
            </a:r>
            <a:r>
              <a:rPr lang="en-US" sz="2600" dirty="0" smtClean="0"/>
              <a:t> ; ( Env1 ; Comp )* ( </a:t>
            </a:r>
            <a:r>
              <a:rPr lang="en-US" sz="2600" b="1" dirty="0" smtClean="0">
                <a:solidFill>
                  <a:srgbClr val="660066"/>
                </a:solidFill>
              </a:rPr>
              <a:t>Env2</a:t>
            </a:r>
            <a:r>
              <a:rPr lang="en-US" sz="2600" dirty="0" smtClean="0"/>
              <a:t> ; Comp) ;</a:t>
            </a:r>
            <a:endParaRPr lang="en-US" sz="2600" dirty="0"/>
          </a:p>
        </p:txBody>
      </p:sp>
      <p:sp>
        <p:nvSpPr>
          <p:cNvPr id="192" name="TextBox 191"/>
          <p:cNvSpPr txBox="1"/>
          <p:nvPr/>
        </p:nvSpPr>
        <p:spPr>
          <a:xfrm>
            <a:off x="1621172" y="1956499"/>
            <a:ext cx="468199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 ( Env1 ; Comp )* ; ( </a:t>
            </a:r>
            <a:r>
              <a:rPr lang="en-US" sz="2600" b="1" dirty="0" smtClean="0">
                <a:solidFill>
                  <a:srgbClr val="660066"/>
                </a:solidFill>
              </a:rPr>
              <a:t>Env2</a:t>
            </a:r>
            <a:r>
              <a:rPr lang="en-US" sz="2600" dirty="0" smtClean="0"/>
              <a:t> </a:t>
            </a:r>
            <a:r>
              <a:rPr lang="en-US" sz="2600" dirty="0" smtClean="0"/>
              <a:t>; Comp)</a:t>
            </a:r>
            <a:endParaRPr lang="en-US" sz="2600" dirty="0"/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6120304" y="3111500"/>
            <a:ext cx="414905" cy="230024"/>
          </a:xfrm>
          <a:prstGeom prst="straightConnector1">
            <a:avLst/>
          </a:prstGeom>
          <a:ln>
            <a:solidFill>
              <a:srgbClr val="660066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5392260" y="2474151"/>
            <a:ext cx="2469484" cy="2376478"/>
            <a:chOff x="4985860" y="2956751"/>
            <a:chExt cx="2469484" cy="2376478"/>
          </a:xfrm>
        </p:grpSpPr>
        <p:grpSp>
          <p:nvGrpSpPr>
            <p:cNvPr id="51" name="Group 50"/>
            <p:cNvGrpSpPr/>
            <p:nvPr/>
          </p:nvGrpSpPr>
          <p:grpSpPr>
            <a:xfrm>
              <a:off x="4989477" y="3314037"/>
              <a:ext cx="2465867" cy="2019192"/>
              <a:chOff x="2066911" y="3714364"/>
              <a:chExt cx="2465867" cy="2019192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3206243" y="3714364"/>
                <a:ext cx="687003" cy="510087"/>
                <a:chOff x="3282443" y="3714364"/>
                <a:chExt cx="687003" cy="510087"/>
              </a:xfrm>
            </p:grpSpPr>
            <p:sp>
              <p:nvSpPr>
                <p:cNvPr id="129" name="Rounded Rectangle 128"/>
                <p:cNvSpPr/>
                <p:nvPr/>
              </p:nvSpPr>
              <p:spPr>
                <a:xfrm>
                  <a:off x="3282443" y="3714364"/>
                  <a:ext cx="687003" cy="475890"/>
                </a:xfrm>
                <a:prstGeom prst="roundRect">
                  <a:avLst>
                    <a:gd name="adj" fmla="val 42722"/>
                  </a:avLst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3348986" y="3747397"/>
                  <a:ext cx="347158" cy="4770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500" b="1" dirty="0" smtClean="0"/>
                    <a:t>1</a:t>
                  </a:r>
                  <a:endParaRPr lang="en-US" sz="2500" b="1" dirty="0"/>
                </a:p>
              </p:txBody>
            </p:sp>
            <p:sp>
              <p:nvSpPr>
                <p:cNvPr id="131" name="TextBox 130"/>
                <p:cNvSpPr txBox="1"/>
                <p:nvPr/>
              </p:nvSpPr>
              <p:spPr>
                <a:xfrm>
                  <a:off x="3604739" y="3741235"/>
                  <a:ext cx="34065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solidFill>
                        <a:srgbClr val="FF0000"/>
                      </a:solidFill>
                    </a:rPr>
                    <a:t>1</a:t>
                  </a:r>
                  <a:endParaRPr lang="en-US" sz="2400" b="1" baseline="-25000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78" name="Group 77"/>
              <p:cNvGrpSpPr/>
              <p:nvPr/>
            </p:nvGrpSpPr>
            <p:grpSpPr>
              <a:xfrm>
                <a:off x="2104335" y="4121807"/>
                <a:ext cx="687003" cy="510087"/>
                <a:chOff x="3282443" y="3714364"/>
                <a:chExt cx="687003" cy="510087"/>
              </a:xfrm>
            </p:grpSpPr>
            <p:sp>
              <p:nvSpPr>
                <p:cNvPr id="126" name="Rounded Rectangle 125"/>
                <p:cNvSpPr/>
                <p:nvPr/>
              </p:nvSpPr>
              <p:spPr>
                <a:xfrm>
                  <a:off x="3282443" y="3714364"/>
                  <a:ext cx="687003" cy="475890"/>
                </a:xfrm>
                <a:prstGeom prst="roundRect">
                  <a:avLst>
                    <a:gd name="adj" fmla="val 42722"/>
                  </a:avLst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TextBox 126"/>
                <p:cNvSpPr txBox="1"/>
                <p:nvPr/>
              </p:nvSpPr>
              <p:spPr>
                <a:xfrm>
                  <a:off x="3348986" y="3747397"/>
                  <a:ext cx="347158" cy="4770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500" b="1" dirty="0"/>
                    <a:t>1</a:t>
                  </a:r>
                  <a:endParaRPr lang="en-US" sz="2500" b="1" dirty="0"/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3604739" y="3741235"/>
                  <a:ext cx="34065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>
                      <a:solidFill>
                        <a:srgbClr val="FF0000"/>
                      </a:solidFill>
                    </a:rPr>
                    <a:t>1</a:t>
                  </a:r>
                  <a:endParaRPr lang="en-US" sz="2400" b="1" baseline="-25000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79" name="Group 78"/>
              <p:cNvGrpSpPr/>
              <p:nvPr/>
            </p:nvGrpSpPr>
            <p:grpSpPr>
              <a:xfrm>
                <a:off x="2066911" y="5060388"/>
                <a:ext cx="687003" cy="510087"/>
                <a:chOff x="3282443" y="3714364"/>
                <a:chExt cx="687003" cy="510087"/>
              </a:xfrm>
            </p:grpSpPr>
            <p:sp>
              <p:nvSpPr>
                <p:cNvPr id="115" name="Rounded Rectangle 114"/>
                <p:cNvSpPr/>
                <p:nvPr/>
              </p:nvSpPr>
              <p:spPr>
                <a:xfrm>
                  <a:off x="3282443" y="3714364"/>
                  <a:ext cx="687003" cy="475890"/>
                </a:xfrm>
                <a:prstGeom prst="roundRect">
                  <a:avLst>
                    <a:gd name="adj" fmla="val 42722"/>
                  </a:avLst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TextBox 117"/>
                <p:cNvSpPr txBox="1"/>
                <p:nvPr/>
              </p:nvSpPr>
              <p:spPr>
                <a:xfrm>
                  <a:off x="3348986" y="3747397"/>
                  <a:ext cx="347158" cy="4770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500" b="1" dirty="0"/>
                    <a:t>1</a:t>
                  </a:r>
                </a:p>
              </p:txBody>
            </p:sp>
            <p:sp>
              <p:nvSpPr>
                <p:cNvPr id="119" name="TextBox 118"/>
                <p:cNvSpPr txBox="1"/>
                <p:nvPr/>
              </p:nvSpPr>
              <p:spPr>
                <a:xfrm>
                  <a:off x="3604739" y="3741235"/>
                  <a:ext cx="34065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solidFill>
                        <a:srgbClr val="FF0000"/>
                      </a:solidFill>
                    </a:rPr>
                    <a:t>1</a:t>
                  </a:r>
                  <a:endParaRPr lang="en-US" sz="2400" b="1" baseline="-25000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80" name="Group 79"/>
              <p:cNvGrpSpPr/>
              <p:nvPr/>
            </p:nvGrpSpPr>
            <p:grpSpPr>
              <a:xfrm>
                <a:off x="3845775" y="4355299"/>
                <a:ext cx="687003" cy="510087"/>
                <a:chOff x="3282443" y="3714364"/>
                <a:chExt cx="687003" cy="510087"/>
              </a:xfrm>
            </p:grpSpPr>
            <p:sp>
              <p:nvSpPr>
                <p:cNvPr id="101" name="Rounded Rectangle 100"/>
                <p:cNvSpPr/>
                <p:nvPr/>
              </p:nvSpPr>
              <p:spPr>
                <a:xfrm>
                  <a:off x="3282443" y="3714364"/>
                  <a:ext cx="687003" cy="475890"/>
                </a:xfrm>
                <a:prstGeom prst="roundRect">
                  <a:avLst>
                    <a:gd name="adj" fmla="val 42722"/>
                  </a:avLst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TextBox 101"/>
                <p:cNvSpPr txBox="1"/>
                <p:nvPr/>
              </p:nvSpPr>
              <p:spPr>
                <a:xfrm>
                  <a:off x="3348986" y="3747397"/>
                  <a:ext cx="347158" cy="4770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500" b="1" dirty="0"/>
                    <a:t>1</a:t>
                  </a:r>
                  <a:endParaRPr lang="en-US" sz="2500" b="1" dirty="0"/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>
                  <a:off x="3604739" y="3741235"/>
                  <a:ext cx="34065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solidFill>
                        <a:srgbClr val="FF0000"/>
                      </a:solidFill>
                    </a:rPr>
                    <a:t>1</a:t>
                  </a:r>
                  <a:endParaRPr lang="en-US" sz="2400" b="1" baseline="-25000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81" name="Group 80"/>
              <p:cNvGrpSpPr/>
              <p:nvPr/>
            </p:nvGrpSpPr>
            <p:grpSpPr>
              <a:xfrm>
                <a:off x="3209315" y="5223469"/>
                <a:ext cx="687003" cy="510087"/>
                <a:chOff x="3282443" y="3714364"/>
                <a:chExt cx="687003" cy="510087"/>
              </a:xfrm>
            </p:grpSpPr>
            <p:sp>
              <p:nvSpPr>
                <p:cNvPr id="88" name="Rounded Rectangle 87"/>
                <p:cNvSpPr/>
                <p:nvPr/>
              </p:nvSpPr>
              <p:spPr>
                <a:xfrm>
                  <a:off x="3282443" y="3714364"/>
                  <a:ext cx="687003" cy="475890"/>
                </a:xfrm>
                <a:prstGeom prst="roundRect">
                  <a:avLst>
                    <a:gd name="adj" fmla="val 42722"/>
                  </a:avLst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TextBox 98"/>
                <p:cNvSpPr txBox="1"/>
                <p:nvPr/>
              </p:nvSpPr>
              <p:spPr>
                <a:xfrm>
                  <a:off x="3348986" y="3747397"/>
                  <a:ext cx="347158" cy="4770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500" b="1" dirty="0"/>
                    <a:t>1</a:t>
                  </a:r>
                </a:p>
              </p:txBody>
            </p:sp>
            <p:sp>
              <p:nvSpPr>
                <p:cNvPr id="100" name="TextBox 99"/>
                <p:cNvSpPr txBox="1"/>
                <p:nvPr/>
              </p:nvSpPr>
              <p:spPr>
                <a:xfrm>
                  <a:off x="3604739" y="3741235"/>
                  <a:ext cx="34065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solidFill>
                        <a:srgbClr val="FF0000"/>
                      </a:solidFill>
                    </a:rPr>
                    <a:t>1</a:t>
                  </a:r>
                  <a:endParaRPr lang="en-US" sz="2400" b="1" baseline="-25000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cxnSp>
          <p:nvCxnSpPr>
            <p:cNvPr id="55" name="Straight Arrow Connector 54"/>
            <p:cNvCxnSpPr>
              <a:stCxn id="127" idx="2"/>
              <a:endCxn id="118" idx="0"/>
            </p:cNvCxnSpPr>
            <p:nvPr/>
          </p:nvCxnSpPr>
          <p:spPr>
            <a:xfrm flipH="1">
              <a:off x="5229599" y="4231567"/>
              <a:ext cx="37424" cy="461527"/>
            </a:xfrm>
            <a:prstGeom prst="straightConnector1">
              <a:avLst/>
            </a:prstGeom>
            <a:ln>
              <a:solidFill>
                <a:srgbClr val="66006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130" idx="2"/>
            </p:cNvCxnSpPr>
            <p:nvPr/>
          </p:nvCxnSpPr>
          <p:spPr>
            <a:xfrm flipH="1">
              <a:off x="5593937" y="3824124"/>
              <a:ext cx="774994" cy="898316"/>
            </a:xfrm>
            <a:prstGeom prst="straightConnector1">
              <a:avLst/>
            </a:prstGeom>
            <a:ln>
              <a:solidFill>
                <a:srgbClr val="66006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6834884" y="3660525"/>
              <a:ext cx="255753" cy="321318"/>
            </a:xfrm>
            <a:prstGeom prst="straightConnector1">
              <a:avLst/>
            </a:prstGeom>
            <a:ln>
              <a:solidFill>
                <a:srgbClr val="66006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58"/>
            <p:cNvGrpSpPr/>
            <p:nvPr/>
          </p:nvGrpSpPr>
          <p:grpSpPr>
            <a:xfrm>
              <a:off x="5205378" y="2956751"/>
              <a:ext cx="2174706" cy="1907288"/>
              <a:chOff x="1195725" y="3517567"/>
              <a:chExt cx="2174706" cy="1907288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2326105" y="3517567"/>
                <a:ext cx="305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6"/>
                    </a:solidFill>
                  </a:rPr>
                  <a:t>p</a:t>
                </a:r>
                <a:endParaRPr lang="en-US" b="1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195725" y="3904875"/>
                <a:ext cx="3085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accent6"/>
                    </a:solidFill>
                  </a:rPr>
                  <a:t>q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1286510" y="4913924"/>
                <a:ext cx="26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6"/>
                    </a:solidFill>
                  </a:rPr>
                  <a:t>r</a:t>
                </a:r>
                <a:endParaRPr lang="en-US" b="1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2369865" y="5055523"/>
                <a:ext cx="2646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accent6"/>
                    </a:solidFill>
                  </a:rPr>
                  <a:t>t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061896" y="4221341"/>
                <a:ext cx="3085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6"/>
                    </a:solidFill>
                  </a:rPr>
                  <a:t>u</a:t>
                </a:r>
                <a:endParaRPr lang="en-US" b="1" dirty="0">
                  <a:solidFill>
                    <a:schemeClr val="accent6"/>
                  </a:solidFill>
                </a:endParaRPr>
              </a:p>
            </p:txBody>
          </p:sp>
        </p:grpSp>
        <p:cxnSp>
          <p:nvCxnSpPr>
            <p:cNvPr id="60" name="Straight Arrow Connector 59"/>
            <p:cNvCxnSpPr/>
            <p:nvPr/>
          </p:nvCxnSpPr>
          <p:spPr>
            <a:xfrm flipH="1">
              <a:off x="5593936" y="3441700"/>
              <a:ext cx="537945" cy="312813"/>
            </a:xfrm>
            <a:prstGeom prst="straightConnector1">
              <a:avLst/>
            </a:prstGeom>
            <a:ln>
              <a:solidFill>
                <a:srgbClr val="66006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130" idx="2"/>
              <a:endCxn id="99" idx="0"/>
            </p:cNvCxnSpPr>
            <p:nvPr/>
          </p:nvCxnSpPr>
          <p:spPr>
            <a:xfrm>
              <a:off x="6368931" y="3824124"/>
              <a:ext cx="3072" cy="1032051"/>
            </a:xfrm>
            <a:prstGeom prst="straightConnector1">
              <a:avLst/>
            </a:prstGeom>
            <a:ln>
              <a:solidFill>
                <a:srgbClr val="66006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endCxn id="100" idx="0"/>
            </p:cNvCxnSpPr>
            <p:nvPr/>
          </p:nvCxnSpPr>
          <p:spPr>
            <a:xfrm flipH="1">
              <a:off x="6624506" y="4430862"/>
              <a:ext cx="210380" cy="419151"/>
            </a:xfrm>
            <a:prstGeom prst="straightConnector1">
              <a:avLst/>
            </a:prstGeom>
            <a:ln>
              <a:solidFill>
                <a:srgbClr val="66006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V="1">
              <a:off x="5311773" y="4216224"/>
              <a:ext cx="50046" cy="443837"/>
            </a:xfrm>
            <a:prstGeom prst="straightConnector1">
              <a:avLst/>
            </a:prstGeom>
            <a:ln>
              <a:solidFill>
                <a:srgbClr val="66006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V="1">
              <a:off x="5713904" y="3585597"/>
              <a:ext cx="414905" cy="238528"/>
            </a:xfrm>
            <a:prstGeom prst="straightConnector1">
              <a:avLst/>
            </a:prstGeom>
            <a:ln>
              <a:solidFill>
                <a:srgbClr val="66006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5638380" y="4146570"/>
              <a:ext cx="695523" cy="658805"/>
            </a:xfrm>
            <a:prstGeom prst="straightConnector1">
              <a:avLst/>
            </a:prstGeom>
            <a:ln>
              <a:solidFill>
                <a:srgbClr val="66006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urved Connector 66"/>
            <p:cNvCxnSpPr/>
            <p:nvPr/>
          </p:nvCxnSpPr>
          <p:spPr>
            <a:xfrm rot="10800000">
              <a:off x="6240112" y="3321193"/>
              <a:ext cx="485938" cy="82643"/>
            </a:xfrm>
            <a:prstGeom prst="curvedConnector4">
              <a:avLst>
                <a:gd name="adj1" fmla="val -3427"/>
                <a:gd name="adj2" fmla="val 434700"/>
              </a:avLst>
            </a:prstGeom>
            <a:ln w="28575" cmpd="sng">
              <a:solidFill>
                <a:srgbClr val="660066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urved Connector 67"/>
            <p:cNvCxnSpPr/>
            <p:nvPr/>
          </p:nvCxnSpPr>
          <p:spPr>
            <a:xfrm rot="5400000">
              <a:off x="4874316" y="3915059"/>
              <a:ext cx="441762" cy="75130"/>
            </a:xfrm>
            <a:prstGeom prst="curvedConnector4">
              <a:avLst>
                <a:gd name="adj1" fmla="val -3427"/>
                <a:gd name="adj2" fmla="val 434700"/>
              </a:avLst>
            </a:prstGeom>
            <a:ln w="28575" cmpd="sng">
              <a:solidFill>
                <a:srgbClr val="660066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urved Connector 68"/>
            <p:cNvCxnSpPr/>
            <p:nvPr/>
          </p:nvCxnSpPr>
          <p:spPr>
            <a:xfrm rot="5400000">
              <a:off x="4848767" y="4852595"/>
              <a:ext cx="365093" cy="90907"/>
            </a:xfrm>
            <a:prstGeom prst="curvedConnector4">
              <a:avLst>
                <a:gd name="adj1" fmla="val -3427"/>
                <a:gd name="adj2" fmla="val 434700"/>
              </a:avLst>
            </a:prstGeom>
            <a:ln w="28575" cmpd="sng">
              <a:solidFill>
                <a:srgbClr val="660066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H="1">
              <a:off x="5676481" y="4353108"/>
              <a:ext cx="1139331" cy="452267"/>
            </a:xfrm>
            <a:prstGeom prst="straightConnector1">
              <a:avLst/>
            </a:prstGeom>
            <a:ln>
              <a:solidFill>
                <a:srgbClr val="66006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2" name="Straight Arrow Connector 131"/>
          <p:cNvCxnSpPr/>
          <p:nvPr/>
        </p:nvCxnSpPr>
        <p:spPr>
          <a:xfrm flipV="1">
            <a:off x="5936268" y="3271913"/>
            <a:ext cx="761044" cy="917127"/>
          </a:xfrm>
          <a:prstGeom prst="straightConnector1">
            <a:avLst/>
          </a:prstGeom>
          <a:ln>
            <a:solidFill>
              <a:srgbClr val="66006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endCxn id="102" idx="1"/>
          </p:cNvCxnSpPr>
          <p:nvPr/>
        </p:nvCxnSpPr>
        <p:spPr>
          <a:xfrm flipV="1">
            <a:off x="6120304" y="3743932"/>
            <a:ext cx="1120980" cy="488972"/>
          </a:xfrm>
          <a:prstGeom prst="straightConnector1">
            <a:avLst/>
          </a:prstGeom>
          <a:ln>
            <a:solidFill>
              <a:srgbClr val="66006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6068781" y="4501079"/>
            <a:ext cx="466428" cy="96916"/>
          </a:xfrm>
          <a:prstGeom prst="straightConnector1">
            <a:avLst/>
          </a:prstGeom>
          <a:ln>
            <a:solidFill>
              <a:srgbClr val="66006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199441" y="2977133"/>
            <a:ext cx="4660651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60066"/>
                </a:solidFill>
              </a:rPr>
              <a:t>Env2</a:t>
            </a:r>
            <a:r>
              <a:rPr lang="en-US" sz="2400" dirty="0" smtClean="0"/>
              <a:t> </a:t>
            </a:r>
            <a:r>
              <a:rPr lang="en-US" sz="2400" dirty="0"/>
              <a:t>== </a:t>
            </a:r>
            <a:r>
              <a:rPr lang="en-US" sz="2400" dirty="0" smtClean="0"/>
              <a:t>`` the set of processes that </a:t>
            </a:r>
          </a:p>
          <a:p>
            <a:r>
              <a:rPr lang="en-US" sz="2400" dirty="0" smtClean="0"/>
              <a:t>	   everybody hears-from, K, has </a:t>
            </a:r>
          </a:p>
          <a:p>
            <a:r>
              <a:rPr lang="en-US" sz="2400" dirty="0" smtClean="0"/>
              <a:t>	   cardinality greater then 2n/3 “ </a:t>
            </a:r>
            <a:endParaRPr lang="en-US" sz="24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4249781" y="2448942"/>
            <a:ext cx="184650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390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77789"/>
            <a:ext cx="9144000" cy="772107"/>
          </a:xfrm>
          <a:prstGeom prst="rect">
            <a:avLst/>
          </a:prstGeom>
          <a:solidFill>
            <a:schemeClr val="bg2"/>
          </a:solidFill>
        </p:spPr>
        <p:txBody>
          <a:bodyPr wrap="square" tIns="108000" bIns="108000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600" dirty="0" smtClean="0"/>
              <a:t>	Hoare-style Verification </a:t>
            </a:r>
            <a:endParaRPr lang="en-US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84472" y="1359599"/>
            <a:ext cx="9098376" cy="634301"/>
            <a:chOff x="160672" y="1359599"/>
            <a:chExt cx="9098376" cy="634301"/>
          </a:xfrm>
        </p:grpSpPr>
        <p:sp>
          <p:nvSpPr>
            <p:cNvPr id="5" name="TextBox 4"/>
            <p:cNvSpPr txBox="1"/>
            <p:nvPr/>
          </p:nvSpPr>
          <p:spPr>
            <a:xfrm>
              <a:off x="160672" y="1423099"/>
              <a:ext cx="495069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dirty="0" err="1"/>
                <a:t>R</a:t>
              </a:r>
              <a:r>
                <a:rPr lang="en-US" sz="2600" baseline="-25000" dirty="0" err="1" smtClean="0"/>
                <a:t>Init</a:t>
              </a:r>
              <a:r>
                <a:rPr lang="en-US" sz="2600" dirty="0" smtClean="0"/>
                <a:t> ; </a:t>
              </a:r>
              <a:r>
                <a:rPr lang="en-US" sz="3000" dirty="0" smtClean="0"/>
                <a:t>(</a:t>
              </a:r>
              <a:r>
                <a:rPr lang="en-US" sz="2600" dirty="0" smtClean="0"/>
                <a:t> Env1 ; </a:t>
              </a:r>
              <a:r>
                <a:rPr lang="en-US" sz="2600" dirty="0" err="1" smtClean="0"/>
                <a:t>Cmp</a:t>
              </a:r>
              <a:r>
                <a:rPr lang="en-US" sz="3000" dirty="0" smtClean="0"/>
                <a:t>)*</a:t>
              </a:r>
              <a:r>
                <a:rPr lang="en-US" sz="2600" dirty="0" smtClean="0"/>
                <a:t>; ( </a:t>
              </a:r>
              <a:r>
                <a:rPr lang="en-US" sz="2600" b="1" dirty="0" smtClean="0">
                  <a:solidFill>
                    <a:srgbClr val="660066"/>
                  </a:solidFill>
                </a:rPr>
                <a:t>Env2</a:t>
              </a:r>
              <a:r>
                <a:rPr lang="en-US" sz="2600" dirty="0" smtClean="0"/>
                <a:t> ; </a:t>
              </a:r>
              <a:r>
                <a:rPr lang="en-US" sz="2600" dirty="0" err="1" smtClean="0"/>
                <a:t>Cmp</a:t>
              </a:r>
              <a:r>
                <a:rPr lang="en-US" sz="2600" dirty="0" smtClean="0"/>
                <a:t>);</a:t>
              </a:r>
              <a:endParaRPr lang="en-US" sz="26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012072" y="1423099"/>
              <a:ext cx="424697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/>
                <a:t>(</a:t>
              </a:r>
              <a:r>
                <a:rPr lang="en-US" sz="2600" dirty="0" smtClean="0"/>
                <a:t> Env1 ; </a:t>
              </a:r>
              <a:r>
                <a:rPr lang="en-US" sz="2600" dirty="0" err="1" smtClean="0"/>
                <a:t>Cmp</a:t>
              </a:r>
              <a:r>
                <a:rPr lang="en-US" sz="2600" dirty="0" smtClean="0"/>
                <a:t> </a:t>
              </a:r>
              <a:r>
                <a:rPr lang="en-US" sz="3000" dirty="0" smtClean="0"/>
                <a:t>)*</a:t>
              </a:r>
              <a:r>
                <a:rPr lang="en-US" sz="2600" dirty="0" smtClean="0"/>
                <a:t>; ( </a:t>
              </a:r>
              <a:r>
                <a:rPr lang="en-US" sz="2600" b="1" dirty="0" smtClean="0">
                  <a:solidFill>
                    <a:srgbClr val="660066"/>
                  </a:solidFill>
                </a:rPr>
                <a:t>Env2</a:t>
              </a:r>
              <a:r>
                <a:rPr lang="en-US" sz="2600" dirty="0" smtClean="0"/>
                <a:t> </a:t>
              </a:r>
              <a:r>
                <a:rPr lang="en-US" sz="2600" dirty="0" smtClean="0"/>
                <a:t>; </a:t>
              </a:r>
              <a:r>
                <a:rPr lang="en-US" sz="2600" dirty="0" err="1" smtClean="0"/>
                <a:t>Cmp</a:t>
              </a:r>
              <a:r>
                <a:rPr lang="en-US" sz="2600" dirty="0" smtClean="0"/>
                <a:t>)</a:t>
              </a:r>
              <a:endParaRPr lang="en-US" sz="26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0672" y="1359599"/>
              <a:ext cx="8957928" cy="63430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587500" y="1043072"/>
            <a:ext cx="5626100" cy="3002394"/>
            <a:chOff x="1587500" y="1043072"/>
            <a:chExt cx="5626100" cy="3002394"/>
          </a:xfrm>
        </p:grpSpPr>
        <p:sp>
          <p:nvSpPr>
            <p:cNvPr id="58" name="Oval 57"/>
            <p:cNvSpPr/>
            <p:nvPr/>
          </p:nvSpPr>
          <p:spPr>
            <a:xfrm>
              <a:off x="5551338" y="3131066"/>
              <a:ext cx="914400" cy="9144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587500" y="3131066"/>
              <a:ext cx="914400" cy="9144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75681" y="3258528"/>
              <a:ext cx="763438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600" dirty="0" smtClean="0"/>
                <a:t>Inv1</a:t>
              </a:r>
              <a:endParaRPr lang="en-US" sz="2600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2997200" y="1131972"/>
              <a:ext cx="0" cy="1363938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213600" y="1043072"/>
              <a:ext cx="0" cy="1363938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978400" y="1168692"/>
              <a:ext cx="0" cy="1024747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2070100" y="2291370"/>
              <a:ext cx="0" cy="789358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663481" y="3258528"/>
              <a:ext cx="763438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600" dirty="0" smtClean="0"/>
                <a:t>Inv2</a:t>
              </a:r>
              <a:endParaRPr lang="en-US" sz="2600" dirty="0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 flipV="1">
            <a:off x="6045200" y="2285633"/>
            <a:ext cx="0" cy="752783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2880" y="3258528"/>
            <a:ext cx="82303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T</a:t>
            </a:r>
            <a:r>
              <a:rPr lang="en-US" sz="2600" dirty="0" smtClean="0"/>
              <a:t>rue</a:t>
            </a:r>
            <a:endParaRPr lang="en-US" sz="2600" dirty="0"/>
          </a:p>
        </p:txBody>
      </p:sp>
      <p:sp>
        <p:nvSpPr>
          <p:cNvPr id="41" name="Right Arrow Callout 40"/>
          <p:cNvSpPr/>
          <p:nvPr/>
        </p:nvSpPr>
        <p:spPr>
          <a:xfrm>
            <a:off x="926768" y="3455832"/>
            <a:ext cx="572127" cy="264869"/>
          </a:xfrm>
          <a:prstGeom prst="rightArrowCallout">
            <a:avLst>
              <a:gd name="adj1" fmla="val 25000"/>
              <a:gd name="adj2" fmla="val 50000"/>
              <a:gd name="adj3" fmla="val 25000"/>
              <a:gd name="adj4" fmla="val 6040"/>
            </a:avLst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65200" y="375548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</a:t>
            </a:r>
            <a:r>
              <a:rPr lang="en-US" baseline="-25000" dirty="0" err="1" smtClean="0"/>
              <a:t>Init</a:t>
            </a:r>
            <a:endParaRPr lang="en-US" dirty="0"/>
          </a:p>
        </p:txBody>
      </p:sp>
      <p:sp>
        <p:nvSpPr>
          <p:cNvPr id="16" name="Curved Up Arrow 15"/>
          <p:cNvSpPr/>
          <p:nvPr/>
        </p:nvSpPr>
        <p:spPr>
          <a:xfrm>
            <a:off x="5709649" y="4006578"/>
            <a:ext cx="717270" cy="604562"/>
          </a:xfrm>
          <a:prstGeom prst="curvedUpArrow">
            <a:avLst>
              <a:gd name="adj1" fmla="val 18108"/>
              <a:gd name="adj2" fmla="val 50000"/>
              <a:gd name="adj3" fmla="val 21528"/>
            </a:avLst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ight Arrow Callout 43"/>
          <p:cNvSpPr/>
          <p:nvPr/>
        </p:nvSpPr>
        <p:spPr>
          <a:xfrm>
            <a:off x="6886376" y="3455832"/>
            <a:ext cx="1013558" cy="264869"/>
          </a:xfrm>
          <a:prstGeom prst="rightArrowCallout">
            <a:avLst>
              <a:gd name="adj1" fmla="val 25000"/>
              <a:gd name="adj2" fmla="val 50000"/>
              <a:gd name="adj3" fmla="val 25000"/>
              <a:gd name="adj4" fmla="val 6040"/>
            </a:avLst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6907824" y="3755480"/>
            <a:ext cx="1182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Env3; </a:t>
            </a:r>
            <a:r>
              <a:rPr lang="en-US" dirty="0" err="1" smtClean="0"/>
              <a:t>Cmp</a:t>
            </a:r>
            <a:endParaRPr lang="en-US" dirty="0"/>
          </a:p>
        </p:txBody>
      </p:sp>
      <p:sp>
        <p:nvSpPr>
          <p:cNvPr id="47" name="Curved Up Arrow 46"/>
          <p:cNvSpPr/>
          <p:nvPr/>
        </p:nvSpPr>
        <p:spPr>
          <a:xfrm>
            <a:off x="1759949" y="4051999"/>
            <a:ext cx="717270" cy="604562"/>
          </a:xfrm>
          <a:prstGeom prst="curvedUpArrow">
            <a:avLst>
              <a:gd name="adj1" fmla="val 18108"/>
              <a:gd name="adj2" fmla="val 50000"/>
              <a:gd name="adj3" fmla="val 21528"/>
            </a:avLst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ight Arrow Callout 48"/>
          <p:cNvSpPr/>
          <p:nvPr/>
        </p:nvSpPr>
        <p:spPr>
          <a:xfrm>
            <a:off x="3446643" y="3455832"/>
            <a:ext cx="1013558" cy="264869"/>
          </a:xfrm>
          <a:prstGeom prst="rightArrowCallout">
            <a:avLst>
              <a:gd name="adj1" fmla="val 25000"/>
              <a:gd name="adj2" fmla="val 50000"/>
              <a:gd name="adj3" fmla="val 25000"/>
              <a:gd name="adj4" fmla="val 6040"/>
            </a:avLst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446643" y="3755480"/>
            <a:ext cx="1182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Env2; </a:t>
            </a:r>
            <a:r>
              <a:rPr lang="en-US" dirty="0" err="1" smtClean="0"/>
              <a:t>Cmp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8114581" y="3258528"/>
            <a:ext cx="824164" cy="49244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600" dirty="0" smtClean="0"/>
              <a:t>Prop</a:t>
            </a:r>
            <a:endParaRPr lang="en-US" sz="2600" dirty="0"/>
          </a:p>
        </p:txBody>
      </p:sp>
      <p:sp>
        <p:nvSpPr>
          <p:cNvPr id="23" name="TextBox 22"/>
          <p:cNvSpPr txBox="1"/>
          <p:nvPr/>
        </p:nvSpPr>
        <p:spPr>
          <a:xfrm>
            <a:off x="888281" y="5009634"/>
            <a:ext cx="265883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Inv1 </a:t>
            </a:r>
            <a:r>
              <a:rPr lang="en-US" sz="2500" dirty="0">
                <a:sym typeface="Wingdings"/>
              </a:rPr>
              <a:t> Agreement</a:t>
            </a:r>
            <a:endParaRPr lang="en-US" sz="2500" dirty="0"/>
          </a:p>
        </p:txBody>
      </p:sp>
      <p:sp>
        <p:nvSpPr>
          <p:cNvPr id="59" name="TextBox 58"/>
          <p:cNvSpPr txBox="1"/>
          <p:nvPr/>
        </p:nvSpPr>
        <p:spPr>
          <a:xfrm>
            <a:off x="4878095" y="5009634"/>
            <a:ext cx="265883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Inv2 </a:t>
            </a:r>
            <a:r>
              <a:rPr lang="en-US" sz="2500" dirty="0">
                <a:sym typeface="Wingdings"/>
              </a:rPr>
              <a:t> Agreement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667038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1" grpId="0" animBg="1"/>
      <p:bldP spid="9" grpId="0"/>
      <p:bldP spid="16" grpId="0" animBg="1"/>
      <p:bldP spid="44" grpId="0" animBg="1"/>
      <p:bldP spid="46" grpId="0"/>
      <p:bldP spid="47" grpId="0" animBg="1"/>
      <p:bldP spid="49" grpId="0" animBg="1"/>
      <p:bldP spid="50" grpId="0"/>
      <p:bldP spid="57" grpId="0"/>
      <p:bldP spid="23" grpId="0"/>
      <p:bldP spid="5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0" y="298985"/>
            <a:ext cx="9144000" cy="772107"/>
          </a:xfrm>
          <a:prstGeom prst="rect">
            <a:avLst/>
          </a:prstGeom>
          <a:solidFill>
            <a:schemeClr val="bg2"/>
          </a:solidFill>
        </p:spPr>
        <p:txBody>
          <a:bodyPr wrap="square" tIns="108000" bIns="108000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600" dirty="0" smtClean="0"/>
              <a:t>	Contributions: </a:t>
            </a:r>
            <a:endParaRPr lang="en-US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2158" y="2169299"/>
            <a:ext cx="2685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/>
              <a:t>is able to </a:t>
            </a:r>
            <a:r>
              <a:rPr lang="en-US" sz="2400" dirty="0" smtClean="0"/>
              <a:t>express: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50058" y="1361301"/>
            <a:ext cx="9025465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 smtClean="0"/>
              <a:t>We introduced a first-order logic called </a:t>
            </a:r>
            <a:r>
              <a:rPr lang="en-US" sz="3200" b="1" dirty="0" smtClean="0">
                <a:solidFill>
                  <a:srgbClr val="FF0000"/>
                </a:solidFill>
              </a:rPr>
              <a:t>C</a:t>
            </a:r>
            <a:r>
              <a:rPr lang="en-US" sz="3200" dirty="0" smtClean="0"/>
              <a:t>onsensus </a:t>
            </a:r>
            <a:r>
              <a:rPr lang="en-US" sz="3200" b="1" dirty="0" smtClean="0">
                <a:solidFill>
                  <a:srgbClr val="FF0000"/>
                </a:solidFill>
              </a:rPr>
              <a:t>L</a:t>
            </a:r>
            <a:r>
              <a:rPr lang="en-US" sz="3200" dirty="0" smtClean="0"/>
              <a:t>ogic </a:t>
            </a:r>
            <a:r>
              <a:rPr lang="en-US" sz="2600" dirty="0" smtClean="0"/>
              <a:t>that</a:t>
            </a:r>
            <a:r>
              <a:rPr lang="en-US" sz="3200" dirty="0" smtClean="0"/>
              <a:t>: 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80258" y="4711700"/>
            <a:ext cx="7494359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has a </a:t>
            </a:r>
            <a:r>
              <a:rPr lang="en-US" sz="2400" dirty="0" smtClean="0">
                <a:solidFill>
                  <a:srgbClr val="3366FF"/>
                </a:solidFill>
              </a:rPr>
              <a:t>semi-decision procedure for</a:t>
            </a:r>
            <a:r>
              <a:rPr lang="en-US" sz="2400" dirty="0" smtClean="0"/>
              <a:t> checking </a:t>
            </a:r>
            <a:r>
              <a:rPr lang="en-US" sz="2400" dirty="0" smtClean="0">
                <a:solidFill>
                  <a:srgbClr val="3366FF"/>
                </a:solidFill>
              </a:rPr>
              <a:t>entailment </a:t>
            </a:r>
          </a:p>
          <a:p>
            <a:r>
              <a:rPr lang="en-US" sz="2400" dirty="0" smtClean="0"/>
              <a:t>  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has a </a:t>
            </a:r>
            <a:r>
              <a:rPr lang="en-US" sz="2400" dirty="0" smtClean="0">
                <a:solidFill>
                  <a:srgbClr val="3366FF"/>
                </a:solidFill>
              </a:rPr>
              <a:t>decidable </a:t>
            </a:r>
            <a:r>
              <a:rPr lang="en-US" sz="2400" dirty="0" err="1" smtClean="0">
                <a:solidFill>
                  <a:srgbClr val="3366FF"/>
                </a:solidFill>
              </a:rPr>
              <a:t>satisfiability</a:t>
            </a:r>
            <a:r>
              <a:rPr lang="en-US" sz="2400" dirty="0" smtClean="0">
                <a:solidFill>
                  <a:srgbClr val="3366FF"/>
                </a:solidFill>
              </a:rPr>
              <a:t> problem </a:t>
            </a:r>
            <a:r>
              <a:rPr lang="en-US" sz="2400" dirty="0" smtClean="0"/>
              <a:t>for a fragment </a:t>
            </a:r>
            <a:r>
              <a:rPr lang="en-US" sz="2400" dirty="0" err="1" smtClean="0">
                <a:solidFill>
                  <a:srgbClr val="3366FF"/>
                </a:solidFill>
              </a:rPr>
              <a:t>Cl</a:t>
            </a:r>
            <a:r>
              <a:rPr lang="en-US" sz="2400" i="1" baseline="-25000" dirty="0" err="1" smtClean="0">
                <a:solidFill>
                  <a:srgbClr val="3366FF"/>
                </a:solidFill>
              </a:rPr>
              <a:t>dec</a:t>
            </a:r>
            <a:r>
              <a:rPr lang="en-US" sz="2400" i="1" baseline="-25000" dirty="0" smtClean="0"/>
              <a:t>  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221325" y="2519740"/>
            <a:ext cx="698054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</a:t>
            </a:r>
            <a:r>
              <a:rPr lang="en-US" sz="2400" dirty="0"/>
              <a:t>- </a:t>
            </a:r>
            <a:r>
              <a:rPr lang="en-US" sz="2400" dirty="0">
                <a:solidFill>
                  <a:srgbClr val="3366FF"/>
                </a:solidFill>
              </a:rPr>
              <a:t>properties of sets of processes </a:t>
            </a:r>
            <a:r>
              <a:rPr lang="en-US" sz="2400" dirty="0"/>
              <a:t>in the network</a:t>
            </a:r>
          </a:p>
          <a:p>
            <a:r>
              <a:rPr lang="en-US" sz="2400" dirty="0" smtClean="0"/>
              <a:t>-</a:t>
            </a:r>
            <a:r>
              <a:rPr lang="en-US" sz="2400" dirty="0"/>
              <a:t>- </a:t>
            </a:r>
            <a:r>
              <a:rPr lang="en-US" sz="2400" dirty="0">
                <a:solidFill>
                  <a:srgbClr val="3366FF"/>
                </a:solidFill>
              </a:rPr>
              <a:t>cardinality constraints </a:t>
            </a:r>
          </a:p>
          <a:p>
            <a:r>
              <a:rPr lang="en-US" sz="2400" dirty="0" smtClean="0"/>
              <a:t>-</a:t>
            </a:r>
            <a:r>
              <a:rPr lang="en-US" sz="2400" dirty="0"/>
              <a:t>- </a:t>
            </a:r>
            <a:r>
              <a:rPr lang="en-US" sz="2400" dirty="0">
                <a:solidFill>
                  <a:srgbClr val="3366FF"/>
                </a:solidFill>
              </a:rPr>
              <a:t>properties of the data </a:t>
            </a:r>
            <a:r>
              <a:rPr lang="en-US" sz="2400" dirty="0"/>
              <a:t>values stored by each </a:t>
            </a:r>
            <a:r>
              <a:rPr lang="en-US" sz="2400" dirty="0" smtClean="0"/>
              <a:t>process</a:t>
            </a:r>
          </a:p>
          <a:p>
            <a:r>
              <a:rPr lang="en-US" sz="2400" dirty="0" smtClean="0"/>
              <a:t>-- </a:t>
            </a:r>
            <a:r>
              <a:rPr lang="en-GB" sz="2400" dirty="0" smtClean="0">
                <a:solidFill>
                  <a:srgbClr val="3366FF"/>
                </a:solidFill>
                <a:sym typeface="Symbol"/>
              </a:rPr>
              <a:t> quantifier alternation</a:t>
            </a:r>
            <a:endParaRPr lang="en-US" sz="2400" dirty="0">
              <a:solidFill>
                <a:srgbClr val="3366FF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05658" y="4074467"/>
            <a:ext cx="8225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captures the transition relation of algorithms in the HO-model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4045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0" y="277789"/>
            <a:ext cx="9144000" cy="772107"/>
          </a:xfrm>
          <a:prstGeom prst="rect">
            <a:avLst/>
          </a:prstGeom>
          <a:solidFill>
            <a:schemeClr val="bg2"/>
          </a:solidFill>
        </p:spPr>
        <p:txBody>
          <a:bodyPr wrap="square" tIns="108000" bIns="108000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600" dirty="0" smtClean="0"/>
              <a:t>	</a:t>
            </a:r>
            <a:r>
              <a:rPr lang="en-US" sz="3600" b="1" dirty="0" smtClean="0"/>
              <a:t>C</a:t>
            </a:r>
            <a:r>
              <a:rPr lang="en-US" sz="3600" dirty="0" smtClean="0"/>
              <a:t>onsensus </a:t>
            </a:r>
            <a:r>
              <a:rPr lang="en-US" sz="3600" b="1" dirty="0" smtClean="0"/>
              <a:t>L</a:t>
            </a:r>
            <a:r>
              <a:rPr lang="en-US" sz="3600" dirty="0" smtClean="0"/>
              <a:t>ogic </a:t>
            </a:r>
            <a:endParaRPr lang="en-US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7139" y="1185613"/>
            <a:ext cx="7078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 smtClean="0"/>
              <a:t>CL</a:t>
            </a:r>
            <a:r>
              <a:rPr lang="en-US" sz="2800" dirty="0" smtClean="0"/>
              <a:t> is a multi-sorted first order logic over </a:t>
            </a:r>
            <a:r>
              <a:rPr lang="en-US" sz="2800" dirty="0" smtClean="0"/>
              <a:t>graphs</a:t>
            </a:r>
            <a:endParaRPr lang="en-US" sz="2800" dirty="0" smtClean="0"/>
          </a:p>
        </p:txBody>
      </p:sp>
      <p:grpSp>
        <p:nvGrpSpPr>
          <p:cNvPr id="51" name="Group 50"/>
          <p:cNvGrpSpPr/>
          <p:nvPr/>
        </p:nvGrpSpPr>
        <p:grpSpPr>
          <a:xfrm>
            <a:off x="1353747" y="2049453"/>
            <a:ext cx="5246088" cy="2376478"/>
            <a:chOff x="1586184" y="3830700"/>
            <a:chExt cx="5246088" cy="2376478"/>
          </a:xfrm>
        </p:grpSpPr>
        <p:grpSp>
          <p:nvGrpSpPr>
            <p:cNvPr id="57" name="Group 56"/>
            <p:cNvGrpSpPr/>
            <p:nvPr/>
          </p:nvGrpSpPr>
          <p:grpSpPr>
            <a:xfrm>
              <a:off x="1586184" y="3830700"/>
              <a:ext cx="5246088" cy="2376478"/>
              <a:chOff x="2526381" y="1620688"/>
              <a:chExt cx="5246088" cy="2376478"/>
            </a:xfrm>
          </p:grpSpPr>
          <p:grpSp>
            <p:nvGrpSpPr>
              <p:cNvPr id="62" name="Group 61"/>
              <p:cNvGrpSpPr/>
              <p:nvPr/>
            </p:nvGrpSpPr>
            <p:grpSpPr>
              <a:xfrm>
                <a:off x="2526381" y="1620688"/>
                <a:ext cx="2465867" cy="2376478"/>
                <a:chOff x="3501130" y="4041526"/>
                <a:chExt cx="2465867" cy="2376478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3501130" y="4398812"/>
                  <a:ext cx="2465867" cy="2019192"/>
                  <a:chOff x="2066911" y="3714364"/>
                  <a:chExt cx="2465867" cy="2019192"/>
                </a:xfrm>
              </p:grpSpPr>
              <p:grpSp>
                <p:nvGrpSpPr>
                  <p:cNvPr id="77" name="Group 76"/>
                  <p:cNvGrpSpPr/>
                  <p:nvPr/>
                </p:nvGrpSpPr>
                <p:grpSpPr>
                  <a:xfrm>
                    <a:off x="3206243" y="3714364"/>
                    <a:ext cx="687003" cy="510087"/>
                    <a:chOff x="3282443" y="3714364"/>
                    <a:chExt cx="687003" cy="510087"/>
                  </a:xfrm>
                </p:grpSpPr>
                <p:sp>
                  <p:nvSpPr>
                    <p:cNvPr id="94" name="Rounded Rectangle 93"/>
                    <p:cNvSpPr/>
                    <p:nvPr/>
                  </p:nvSpPr>
                  <p:spPr>
                    <a:xfrm>
                      <a:off x="3282443" y="3714364"/>
                      <a:ext cx="687003" cy="475890"/>
                    </a:xfrm>
                    <a:prstGeom prst="roundRect">
                      <a:avLst>
                        <a:gd name="adj" fmla="val 42722"/>
                      </a:avLst>
                    </a:prstGeom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5" name="TextBox 94"/>
                    <p:cNvSpPr txBox="1"/>
                    <p:nvPr/>
                  </p:nvSpPr>
                  <p:spPr>
                    <a:xfrm>
                      <a:off x="3348986" y="3747397"/>
                      <a:ext cx="347158" cy="4770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500" b="1" dirty="0" smtClean="0"/>
                        <a:t>9</a:t>
                      </a:r>
                      <a:endParaRPr lang="en-US" sz="2500" b="1" dirty="0"/>
                    </a:p>
                  </p:txBody>
                </p:sp>
                <p:sp>
                  <p:nvSpPr>
                    <p:cNvPr id="96" name="TextBox 95"/>
                    <p:cNvSpPr txBox="1"/>
                    <p:nvPr/>
                  </p:nvSpPr>
                  <p:spPr>
                    <a:xfrm>
                      <a:off x="3604739" y="3741235"/>
                      <a:ext cx="32728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US" sz="2400" b="1" baseline="-25000" dirty="0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  <p:grpSp>
                <p:nvGrpSpPr>
                  <p:cNvPr id="78" name="Group 77"/>
                  <p:cNvGrpSpPr/>
                  <p:nvPr/>
                </p:nvGrpSpPr>
                <p:grpSpPr>
                  <a:xfrm>
                    <a:off x="2104335" y="4121807"/>
                    <a:ext cx="687003" cy="510087"/>
                    <a:chOff x="3282443" y="3714364"/>
                    <a:chExt cx="687003" cy="510087"/>
                  </a:xfrm>
                </p:grpSpPr>
                <p:sp>
                  <p:nvSpPr>
                    <p:cNvPr id="91" name="Rounded Rectangle 90"/>
                    <p:cNvSpPr/>
                    <p:nvPr/>
                  </p:nvSpPr>
                  <p:spPr>
                    <a:xfrm>
                      <a:off x="3282443" y="3714364"/>
                      <a:ext cx="687003" cy="475890"/>
                    </a:xfrm>
                    <a:prstGeom prst="roundRect">
                      <a:avLst>
                        <a:gd name="adj" fmla="val 42722"/>
                      </a:avLst>
                    </a:prstGeom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2" name="TextBox 91"/>
                    <p:cNvSpPr txBox="1"/>
                    <p:nvPr/>
                  </p:nvSpPr>
                  <p:spPr>
                    <a:xfrm>
                      <a:off x="3348986" y="3747397"/>
                      <a:ext cx="347158" cy="4770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500" b="1" dirty="0"/>
                        <a:t>6</a:t>
                      </a:r>
                    </a:p>
                  </p:txBody>
                </p:sp>
                <p:sp>
                  <p:nvSpPr>
                    <p:cNvPr id="93" name="TextBox 92"/>
                    <p:cNvSpPr txBox="1"/>
                    <p:nvPr/>
                  </p:nvSpPr>
                  <p:spPr>
                    <a:xfrm>
                      <a:off x="3604739" y="3741235"/>
                      <a:ext cx="32728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US" sz="2400" b="1" baseline="-25000" dirty="0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  <p:grpSp>
                <p:nvGrpSpPr>
                  <p:cNvPr id="79" name="Group 78"/>
                  <p:cNvGrpSpPr/>
                  <p:nvPr/>
                </p:nvGrpSpPr>
                <p:grpSpPr>
                  <a:xfrm>
                    <a:off x="2066911" y="5060388"/>
                    <a:ext cx="687003" cy="510087"/>
                    <a:chOff x="3282443" y="3714364"/>
                    <a:chExt cx="687003" cy="510087"/>
                  </a:xfrm>
                </p:grpSpPr>
                <p:sp>
                  <p:nvSpPr>
                    <p:cNvPr id="88" name="Rounded Rectangle 87"/>
                    <p:cNvSpPr/>
                    <p:nvPr/>
                  </p:nvSpPr>
                  <p:spPr>
                    <a:xfrm>
                      <a:off x="3282443" y="3714364"/>
                      <a:ext cx="687003" cy="475890"/>
                    </a:xfrm>
                    <a:prstGeom prst="roundRect">
                      <a:avLst>
                        <a:gd name="adj" fmla="val 42722"/>
                      </a:avLst>
                    </a:prstGeom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9" name="TextBox 88"/>
                    <p:cNvSpPr txBox="1"/>
                    <p:nvPr/>
                  </p:nvSpPr>
                  <p:spPr>
                    <a:xfrm>
                      <a:off x="3348986" y="3747397"/>
                      <a:ext cx="347158" cy="4770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500" b="1" dirty="0"/>
                        <a:t>1</a:t>
                      </a:r>
                    </a:p>
                  </p:txBody>
                </p:sp>
                <p:sp>
                  <p:nvSpPr>
                    <p:cNvPr id="90" name="TextBox 89"/>
                    <p:cNvSpPr txBox="1"/>
                    <p:nvPr/>
                  </p:nvSpPr>
                  <p:spPr>
                    <a:xfrm>
                      <a:off x="3604739" y="3741235"/>
                      <a:ext cx="32728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US" sz="2400" b="1" baseline="-25000" dirty="0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  <p:grpSp>
                <p:nvGrpSpPr>
                  <p:cNvPr id="80" name="Group 79"/>
                  <p:cNvGrpSpPr/>
                  <p:nvPr/>
                </p:nvGrpSpPr>
                <p:grpSpPr>
                  <a:xfrm>
                    <a:off x="3845775" y="4355299"/>
                    <a:ext cx="687003" cy="510087"/>
                    <a:chOff x="3282443" y="3714364"/>
                    <a:chExt cx="687003" cy="510087"/>
                  </a:xfrm>
                </p:grpSpPr>
                <p:sp>
                  <p:nvSpPr>
                    <p:cNvPr id="85" name="Rounded Rectangle 84"/>
                    <p:cNvSpPr/>
                    <p:nvPr/>
                  </p:nvSpPr>
                  <p:spPr>
                    <a:xfrm>
                      <a:off x="3282443" y="3714364"/>
                      <a:ext cx="687003" cy="475890"/>
                    </a:xfrm>
                    <a:prstGeom prst="roundRect">
                      <a:avLst>
                        <a:gd name="adj" fmla="val 42722"/>
                      </a:avLst>
                    </a:prstGeom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" name="TextBox 85"/>
                    <p:cNvSpPr txBox="1"/>
                    <p:nvPr/>
                  </p:nvSpPr>
                  <p:spPr>
                    <a:xfrm>
                      <a:off x="3348986" y="3747397"/>
                      <a:ext cx="347158" cy="4770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500" b="1" dirty="0"/>
                        <a:t>1</a:t>
                      </a:r>
                    </a:p>
                  </p:txBody>
                </p:sp>
                <p:sp>
                  <p:nvSpPr>
                    <p:cNvPr id="87" name="TextBox 86"/>
                    <p:cNvSpPr txBox="1"/>
                    <p:nvPr/>
                  </p:nvSpPr>
                  <p:spPr>
                    <a:xfrm>
                      <a:off x="3604739" y="3741235"/>
                      <a:ext cx="32728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US" sz="2400" b="1" baseline="-25000" dirty="0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  <p:grpSp>
                <p:nvGrpSpPr>
                  <p:cNvPr id="81" name="Group 80"/>
                  <p:cNvGrpSpPr/>
                  <p:nvPr/>
                </p:nvGrpSpPr>
                <p:grpSpPr>
                  <a:xfrm>
                    <a:off x="3209315" y="5223469"/>
                    <a:ext cx="687003" cy="510087"/>
                    <a:chOff x="3282443" y="3714364"/>
                    <a:chExt cx="687003" cy="510087"/>
                  </a:xfrm>
                </p:grpSpPr>
                <p:sp>
                  <p:nvSpPr>
                    <p:cNvPr id="82" name="Rounded Rectangle 81"/>
                    <p:cNvSpPr/>
                    <p:nvPr/>
                  </p:nvSpPr>
                  <p:spPr>
                    <a:xfrm>
                      <a:off x="3282443" y="3714364"/>
                      <a:ext cx="687003" cy="475890"/>
                    </a:xfrm>
                    <a:prstGeom prst="roundRect">
                      <a:avLst>
                        <a:gd name="adj" fmla="val 42722"/>
                      </a:avLst>
                    </a:prstGeom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" name="TextBox 82"/>
                    <p:cNvSpPr txBox="1"/>
                    <p:nvPr/>
                  </p:nvSpPr>
                  <p:spPr>
                    <a:xfrm>
                      <a:off x="3348986" y="3747397"/>
                      <a:ext cx="347158" cy="4770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500" b="1" dirty="0"/>
                        <a:t>1</a:t>
                      </a:r>
                    </a:p>
                  </p:txBody>
                </p:sp>
                <p:sp>
                  <p:nvSpPr>
                    <p:cNvPr id="84" name="TextBox 83"/>
                    <p:cNvSpPr txBox="1"/>
                    <p:nvPr/>
                  </p:nvSpPr>
                  <p:spPr>
                    <a:xfrm>
                      <a:off x="3604739" y="3741235"/>
                      <a:ext cx="32728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US" sz="2400" b="1" baseline="-25000" dirty="0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</p:grpSp>
            <p:cxnSp>
              <p:nvCxnSpPr>
                <p:cNvPr id="65" name="Straight Arrow Connector 64"/>
                <p:cNvCxnSpPr/>
                <p:nvPr/>
              </p:nvCxnSpPr>
              <p:spPr>
                <a:xfrm>
                  <a:off x="4225557" y="5213845"/>
                  <a:ext cx="484520" cy="727105"/>
                </a:xfrm>
                <a:prstGeom prst="straightConnector1">
                  <a:avLst/>
                </a:prstGeom>
                <a:ln>
                  <a:solidFill>
                    <a:srgbClr val="660066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/>
                <p:cNvCxnSpPr>
                  <a:endCxn id="82" idx="1"/>
                </p:cNvCxnSpPr>
                <p:nvPr/>
              </p:nvCxnSpPr>
              <p:spPr>
                <a:xfrm>
                  <a:off x="4193208" y="6038126"/>
                  <a:ext cx="450326" cy="107736"/>
                </a:xfrm>
                <a:prstGeom prst="straightConnector1">
                  <a:avLst/>
                </a:prstGeom>
                <a:ln>
                  <a:solidFill>
                    <a:srgbClr val="660066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Arrow Connector 66"/>
                <p:cNvCxnSpPr>
                  <a:stCxn id="94" idx="1"/>
                </p:cNvCxnSpPr>
                <p:nvPr/>
              </p:nvCxnSpPr>
              <p:spPr>
                <a:xfrm flipH="1">
                  <a:off x="4188133" y="4636757"/>
                  <a:ext cx="452329" cy="250591"/>
                </a:xfrm>
                <a:prstGeom prst="straightConnector1">
                  <a:avLst/>
                </a:prstGeom>
                <a:ln>
                  <a:solidFill>
                    <a:srgbClr val="660066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Arrow Connector 67"/>
                <p:cNvCxnSpPr>
                  <a:stCxn id="94" idx="3"/>
                </p:cNvCxnSpPr>
                <p:nvPr/>
              </p:nvCxnSpPr>
              <p:spPr>
                <a:xfrm>
                  <a:off x="5327465" y="4636757"/>
                  <a:ext cx="274825" cy="429861"/>
                </a:xfrm>
                <a:prstGeom prst="straightConnector1">
                  <a:avLst/>
                </a:prstGeom>
                <a:ln>
                  <a:solidFill>
                    <a:srgbClr val="660066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Arrow Connector 68"/>
                <p:cNvCxnSpPr>
                  <a:endCxn id="86" idx="2"/>
                </p:cNvCxnSpPr>
                <p:nvPr/>
              </p:nvCxnSpPr>
              <p:spPr>
                <a:xfrm flipV="1">
                  <a:off x="5327465" y="5549834"/>
                  <a:ext cx="192651" cy="526314"/>
                </a:xfrm>
                <a:prstGeom prst="straightConnector1">
                  <a:avLst/>
                </a:prstGeom>
                <a:ln>
                  <a:solidFill>
                    <a:srgbClr val="660066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Curved Connector 69"/>
                <p:cNvCxnSpPr>
                  <a:endCxn id="90" idx="2"/>
                </p:cNvCxnSpPr>
                <p:nvPr/>
              </p:nvCxnSpPr>
              <p:spPr>
                <a:xfrm>
                  <a:off x="3501130" y="6165072"/>
                  <a:ext cx="485938" cy="68300"/>
                </a:xfrm>
                <a:prstGeom prst="curvedConnector4">
                  <a:avLst>
                    <a:gd name="adj1" fmla="val -3427"/>
                    <a:gd name="adj2" fmla="val 434700"/>
                  </a:avLst>
                </a:prstGeom>
                <a:ln w="28575" cmpd="sng">
                  <a:solidFill>
                    <a:srgbClr val="660066"/>
                  </a:solidFill>
                  <a:headEnd type="arrow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1" name="Group 70"/>
                <p:cNvGrpSpPr/>
                <p:nvPr/>
              </p:nvGrpSpPr>
              <p:grpSpPr>
                <a:xfrm>
                  <a:off x="3807816" y="4041526"/>
                  <a:ext cx="2083921" cy="1907288"/>
                  <a:chOff x="1286510" y="3517567"/>
                  <a:chExt cx="2083921" cy="1907288"/>
                </a:xfrm>
              </p:grpSpPr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2402305" y="3517567"/>
                    <a:ext cx="30594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smtClean="0">
                        <a:solidFill>
                          <a:schemeClr val="accent6"/>
                        </a:solidFill>
                      </a:rPr>
                      <a:t>p</a:t>
                    </a:r>
                    <a:endParaRPr lang="en-US" b="1" dirty="0">
                      <a:solidFill>
                        <a:schemeClr val="accent6"/>
                      </a:solidFill>
                    </a:endParaRPr>
                  </a:p>
                </p:txBody>
              </p:sp>
              <p:sp>
                <p:nvSpPr>
                  <p:cNvPr id="73" name="TextBox 72"/>
                  <p:cNvSpPr txBox="1"/>
                  <p:nvPr/>
                </p:nvSpPr>
                <p:spPr>
                  <a:xfrm>
                    <a:off x="1297325" y="3904875"/>
                    <a:ext cx="30853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chemeClr val="accent6"/>
                        </a:solidFill>
                      </a:rPr>
                      <a:t>q</a:t>
                    </a:r>
                  </a:p>
                </p:txBody>
              </p:sp>
              <p:sp>
                <p:nvSpPr>
                  <p:cNvPr id="74" name="TextBox 73"/>
                  <p:cNvSpPr txBox="1"/>
                  <p:nvPr/>
                </p:nvSpPr>
                <p:spPr>
                  <a:xfrm>
                    <a:off x="1286510" y="4913924"/>
                    <a:ext cx="26672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smtClean="0">
                        <a:solidFill>
                          <a:schemeClr val="accent6"/>
                        </a:solidFill>
                      </a:rPr>
                      <a:t>r</a:t>
                    </a:r>
                    <a:endParaRPr lang="en-US" b="1" dirty="0">
                      <a:solidFill>
                        <a:schemeClr val="accent6"/>
                      </a:solidFill>
                    </a:endParaRPr>
                  </a:p>
                </p:txBody>
              </p:sp>
              <p:sp>
                <p:nvSpPr>
                  <p:cNvPr id="75" name="TextBox 74"/>
                  <p:cNvSpPr txBox="1"/>
                  <p:nvPr/>
                </p:nvSpPr>
                <p:spPr>
                  <a:xfrm>
                    <a:off x="2369865" y="5055523"/>
                    <a:ext cx="26469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chemeClr val="accent6"/>
                        </a:solidFill>
                      </a:rPr>
                      <a:t>t</a:t>
                    </a:r>
                  </a:p>
                </p:txBody>
              </p:sp>
              <p:sp>
                <p:nvSpPr>
                  <p:cNvPr id="76" name="TextBox 75"/>
                  <p:cNvSpPr txBox="1"/>
                  <p:nvPr/>
                </p:nvSpPr>
                <p:spPr>
                  <a:xfrm>
                    <a:off x="3061896" y="4221341"/>
                    <a:ext cx="30853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smtClean="0">
                        <a:solidFill>
                          <a:schemeClr val="accent6"/>
                        </a:solidFill>
                      </a:rPr>
                      <a:t>u</a:t>
                    </a:r>
                    <a:endParaRPr lang="en-US" b="1" dirty="0">
                      <a:solidFill>
                        <a:schemeClr val="accent6"/>
                      </a:solidFill>
                    </a:endParaRPr>
                  </a:p>
                </p:txBody>
              </p:sp>
            </p:grpSp>
          </p:grpSp>
          <p:sp>
            <p:nvSpPr>
              <p:cNvPr id="63" name="TextBox 62"/>
              <p:cNvSpPr txBox="1"/>
              <p:nvPr/>
            </p:nvSpPr>
            <p:spPr>
              <a:xfrm>
                <a:off x="5664200" y="2618909"/>
                <a:ext cx="2108269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660066"/>
                    </a:solidFill>
                    <a:latin typeface="Arial Rounded MT Bold"/>
                  </a:rPr>
                  <a:t>HO</a:t>
                </a:r>
                <a:r>
                  <a:rPr lang="en-US" sz="2600" dirty="0" smtClean="0"/>
                  <a:t>(</a:t>
                </a:r>
                <a:r>
                  <a:rPr lang="en-US" sz="2600" b="1" dirty="0" smtClean="0">
                    <a:solidFill>
                      <a:srgbClr val="F79646"/>
                    </a:solidFill>
                  </a:rPr>
                  <a:t>t</a:t>
                </a:r>
                <a:r>
                  <a:rPr lang="en-US" sz="2600" dirty="0" smtClean="0"/>
                  <a:t>) = { </a:t>
                </a:r>
                <a:r>
                  <a:rPr lang="en-US" sz="2600" b="1" dirty="0" smtClean="0">
                    <a:solidFill>
                      <a:srgbClr val="F79646"/>
                    </a:solidFill>
                  </a:rPr>
                  <a:t>q</a:t>
                </a:r>
                <a:r>
                  <a:rPr lang="en-US" sz="2600" dirty="0" smtClean="0"/>
                  <a:t>, </a:t>
                </a:r>
                <a:r>
                  <a:rPr lang="en-US" sz="2600" b="1" dirty="0" smtClean="0">
                    <a:solidFill>
                      <a:srgbClr val="F79646"/>
                    </a:solidFill>
                  </a:rPr>
                  <a:t>r</a:t>
                </a:r>
                <a:r>
                  <a:rPr lang="en-US" sz="2600" dirty="0" smtClean="0"/>
                  <a:t> }</a:t>
                </a:r>
                <a:endParaRPr lang="en-US" sz="2600" dirty="0"/>
              </a:p>
              <a:p>
                <a:r>
                  <a:rPr lang="en-US" sz="2400" dirty="0">
                    <a:latin typeface="Arial Rounded MT Bold"/>
                  </a:rPr>
                  <a:t>x</a:t>
                </a:r>
                <a:r>
                  <a:rPr lang="en-US" sz="2600" dirty="0" smtClean="0"/>
                  <a:t>(</a:t>
                </a:r>
                <a:r>
                  <a:rPr lang="en-US" sz="2600" b="1" dirty="0" smtClean="0">
                    <a:solidFill>
                      <a:srgbClr val="F79646"/>
                    </a:solidFill>
                  </a:rPr>
                  <a:t>t</a:t>
                </a:r>
                <a:r>
                  <a:rPr lang="en-US" sz="2600" dirty="0" smtClean="0"/>
                  <a:t>) = 1</a:t>
                </a:r>
              </a:p>
              <a:p>
                <a:r>
                  <a:rPr lang="en-US" sz="2600" b="1" dirty="0" err="1" smtClean="0">
                    <a:solidFill>
                      <a:srgbClr val="FF0000"/>
                    </a:solidFill>
                  </a:rPr>
                  <a:t>dec</a:t>
                </a:r>
                <a:r>
                  <a:rPr lang="en-US" sz="2600" dirty="0" smtClean="0"/>
                  <a:t>(</a:t>
                </a:r>
                <a:r>
                  <a:rPr lang="en-US" sz="2600" b="1" dirty="0" smtClean="0">
                    <a:solidFill>
                      <a:srgbClr val="F79646"/>
                    </a:solidFill>
                  </a:rPr>
                  <a:t>t</a:t>
                </a:r>
                <a:r>
                  <a:rPr lang="en-US" sz="2600" dirty="0" smtClean="0"/>
                  <a:t>) = </a:t>
                </a:r>
                <a:r>
                  <a:rPr lang="en-US" sz="2600" b="1" dirty="0" smtClean="0">
                    <a:solidFill>
                      <a:srgbClr val="FF0000"/>
                    </a:solidFill>
                  </a:rPr>
                  <a:t>?</a:t>
                </a:r>
                <a:endParaRPr lang="en-US" sz="26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61" name="Rectangle 60"/>
            <p:cNvSpPr/>
            <p:nvPr/>
          </p:nvSpPr>
          <p:spPr>
            <a:xfrm>
              <a:off x="2172997" y="4218566"/>
              <a:ext cx="5428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660066"/>
                  </a:solidFill>
                  <a:latin typeface="Arial Rounded MT Bold"/>
                </a:rPr>
                <a:t>HO</a:t>
              </a:r>
              <a:endParaRPr lang="en-US" dirty="0"/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 flipH="1" flipV="1">
            <a:off x="2064078" y="3080707"/>
            <a:ext cx="1054437" cy="233492"/>
          </a:xfrm>
          <a:prstGeom prst="straightConnector1">
            <a:avLst/>
          </a:prstGeom>
          <a:ln>
            <a:solidFill>
              <a:srgbClr val="66006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449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0" y="277789"/>
            <a:ext cx="9144000" cy="772107"/>
          </a:xfrm>
          <a:prstGeom prst="rect">
            <a:avLst/>
          </a:prstGeom>
          <a:solidFill>
            <a:schemeClr val="bg2"/>
          </a:solidFill>
        </p:spPr>
        <p:txBody>
          <a:bodyPr wrap="square" tIns="108000" bIns="108000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600" dirty="0" smtClean="0"/>
              <a:t>	</a:t>
            </a:r>
            <a:r>
              <a:rPr lang="en-US" sz="3600" b="1" dirty="0" smtClean="0"/>
              <a:t>C</a:t>
            </a:r>
            <a:r>
              <a:rPr lang="en-US" sz="3600" dirty="0" smtClean="0"/>
              <a:t>onsensus </a:t>
            </a:r>
            <a:r>
              <a:rPr lang="en-US" sz="3600" b="1" dirty="0" smtClean="0"/>
              <a:t>L</a:t>
            </a:r>
            <a:r>
              <a:rPr lang="en-US" sz="3600" dirty="0" smtClean="0"/>
              <a:t>ogic </a:t>
            </a:r>
            <a:endParaRPr lang="en-US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7139" y="1185613"/>
            <a:ext cx="7584127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 smtClean="0"/>
              <a:t>CL</a:t>
            </a:r>
            <a:r>
              <a:rPr lang="en-US" sz="2800" dirty="0" smtClean="0"/>
              <a:t> is a multi-sorted first order logic over graphs</a:t>
            </a:r>
          </a:p>
          <a:p>
            <a:pPr marL="342900" indent="-342900">
              <a:spcAft>
                <a:spcPts val="600"/>
              </a:spcAft>
              <a:buFont typeface="Arial"/>
              <a:buChar char="•"/>
            </a:pPr>
            <a:r>
              <a:rPr lang="en-US" sz="2400" dirty="0"/>
              <a:t>parameterized by a data domain D and a FO-logic over D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function </a:t>
            </a:r>
            <a:r>
              <a:rPr lang="en-US" sz="2400" dirty="0"/>
              <a:t>symbols: process -&gt; data, process -&gt; process, </a:t>
            </a:r>
          </a:p>
          <a:p>
            <a:r>
              <a:rPr lang="en-US" sz="2400" dirty="0" smtClean="0"/>
              <a:t>					     process </a:t>
            </a:r>
            <a:r>
              <a:rPr lang="en-US" sz="2400" dirty="0"/>
              <a:t>-&gt; set of </a:t>
            </a:r>
            <a:r>
              <a:rPr lang="en-US" sz="2400" dirty="0" err="1" smtClean="0"/>
              <a:t>proc</a:t>
            </a:r>
            <a:endParaRPr lang="en-US" sz="2400" dirty="0"/>
          </a:p>
        </p:txBody>
      </p:sp>
      <p:grpSp>
        <p:nvGrpSpPr>
          <p:cNvPr id="2" name="Group 1"/>
          <p:cNvGrpSpPr/>
          <p:nvPr/>
        </p:nvGrpSpPr>
        <p:grpSpPr>
          <a:xfrm>
            <a:off x="885636" y="3795161"/>
            <a:ext cx="6992344" cy="2410218"/>
            <a:chOff x="1330136" y="1767413"/>
            <a:chExt cx="6992344" cy="2410218"/>
          </a:xfrm>
        </p:grpSpPr>
        <p:sp>
          <p:nvSpPr>
            <p:cNvPr id="53" name="TextBox 52"/>
            <p:cNvSpPr txBox="1"/>
            <p:nvPr/>
          </p:nvSpPr>
          <p:spPr>
            <a:xfrm>
              <a:off x="2394690" y="3120648"/>
              <a:ext cx="26000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 smtClean="0">
                  <a:solidFill>
                    <a:srgbClr val="FF0000"/>
                  </a:solidFill>
                  <a:sym typeface="Symbol"/>
                </a:rPr>
                <a:t></a:t>
              </a:r>
              <a:r>
                <a:rPr lang="en-US" sz="3600" b="1" dirty="0" smtClean="0">
                  <a:solidFill>
                    <a:srgbClr val="FF0000"/>
                  </a:solidFill>
                </a:rPr>
                <a:t>v </a:t>
              </a:r>
              <a:r>
                <a:rPr lang="en-GB" sz="3600" dirty="0" smtClean="0">
                  <a:solidFill>
                    <a:srgbClr val="FF6600"/>
                  </a:solidFill>
                  <a:sym typeface="Symbol"/>
                </a:rPr>
                <a:t></a:t>
              </a:r>
              <a:r>
                <a:rPr lang="en-US" sz="3600" b="1" dirty="0" smtClean="0">
                  <a:solidFill>
                    <a:srgbClr val="FF6600"/>
                  </a:solidFill>
                  <a:sym typeface="Symbol"/>
                </a:rPr>
                <a:t>p </a:t>
              </a:r>
              <a:r>
                <a:rPr lang="en-GB" sz="3600" dirty="0" smtClean="0">
                  <a:solidFill>
                    <a:srgbClr val="FF6600"/>
                  </a:solidFill>
                  <a:sym typeface="Symbol"/>
                </a:rPr>
                <a:t></a:t>
              </a:r>
              <a:r>
                <a:rPr lang="en-US" sz="3600" b="1" dirty="0" smtClean="0">
                  <a:solidFill>
                    <a:srgbClr val="FF6600"/>
                  </a:solidFill>
                  <a:sym typeface="Symbol"/>
                </a:rPr>
                <a:t>q</a:t>
              </a:r>
              <a:r>
                <a:rPr lang="en-US" sz="3600" b="1" dirty="0" smtClean="0"/>
                <a:t> . </a:t>
              </a:r>
              <a:r>
                <a:rPr lang="en-US" sz="3600" b="1" dirty="0" err="1" smtClean="0"/>
                <a:t>ϕ</a:t>
              </a:r>
              <a:r>
                <a:rPr lang="en-US" sz="3600" b="1" dirty="0" smtClean="0"/>
                <a:t> </a:t>
              </a:r>
              <a:endParaRPr lang="en-US" sz="36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330136" y="1767413"/>
              <a:ext cx="6992344" cy="1292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err="1"/>
                <a:t>ϕ</a:t>
              </a:r>
              <a:r>
                <a:rPr lang="en-US" sz="3600" b="1" dirty="0"/>
                <a:t> </a:t>
              </a:r>
              <a:r>
                <a:rPr lang="en-US" sz="3600" b="1" dirty="0" smtClean="0"/>
                <a:t> ::= </a:t>
              </a:r>
              <a:r>
                <a:rPr lang="en-US" sz="3600" b="1" dirty="0" err="1" smtClean="0">
                  <a:solidFill>
                    <a:srgbClr val="FF0000"/>
                  </a:solidFill>
                </a:rPr>
                <a:t>ϕ</a:t>
              </a:r>
              <a:r>
                <a:rPr lang="en-US" sz="3600" b="1" dirty="0" smtClean="0">
                  <a:solidFill>
                    <a:srgbClr val="FF0000"/>
                  </a:solidFill>
                </a:rPr>
                <a:t> </a:t>
              </a:r>
              <a:r>
                <a:rPr lang="en-US" sz="3600" b="1" baseline="-25000" dirty="0" smtClean="0">
                  <a:solidFill>
                    <a:srgbClr val="FF0000"/>
                  </a:solidFill>
                </a:rPr>
                <a:t>Data</a:t>
              </a:r>
              <a:r>
                <a:rPr lang="en-US" sz="3600" b="1" baseline="-25000" dirty="0" smtClean="0"/>
                <a:t> </a:t>
              </a:r>
              <a:r>
                <a:rPr lang="en-US" sz="3600" b="1" dirty="0" smtClean="0"/>
                <a:t>| </a:t>
              </a:r>
              <a:r>
                <a:rPr lang="en-US" sz="3600" b="1" dirty="0" smtClean="0"/>
                <a:t> </a:t>
              </a:r>
              <a:r>
                <a:rPr lang="en-US" sz="3600" b="1" dirty="0" err="1" smtClean="0"/>
                <a:t>ϕ</a:t>
              </a:r>
              <a:r>
                <a:rPr lang="en-US" sz="3600" b="1" dirty="0" smtClean="0"/>
                <a:t> </a:t>
              </a:r>
              <a:r>
                <a:rPr lang="en-US" sz="3600" b="1" baseline="-25000" dirty="0" smtClean="0">
                  <a:solidFill>
                    <a:srgbClr val="FF6600"/>
                  </a:solidFill>
                </a:rPr>
                <a:t>Process</a:t>
              </a:r>
              <a:r>
                <a:rPr lang="en-US" sz="3600" b="1" baseline="-25000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n-US" sz="3600" b="1" dirty="0" smtClean="0"/>
                <a:t>|</a:t>
              </a:r>
              <a:r>
                <a:rPr lang="en-US" sz="3600" b="1" dirty="0" err="1" smtClean="0"/>
                <a:t>ϕ</a:t>
              </a:r>
              <a:r>
                <a:rPr lang="en-US" sz="3600" b="1" dirty="0" smtClean="0"/>
                <a:t> </a:t>
              </a:r>
              <a:r>
                <a:rPr lang="en-US" sz="3600" b="1" baseline="-25000" dirty="0" smtClean="0">
                  <a:solidFill>
                    <a:srgbClr val="660066"/>
                  </a:solidFill>
                </a:rPr>
                <a:t>Set</a:t>
              </a:r>
              <a:r>
                <a:rPr lang="en-US" sz="3600" b="1" baseline="-25000" dirty="0" smtClean="0"/>
                <a:t> </a:t>
              </a:r>
              <a:r>
                <a:rPr lang="en-US" sz="3600" b="1" dirty="0" smtClean="0"/>
                <a:t>| </a:t>
              </a:r>
              <a:r>
                <a:rPr lang="en-US" sz="3600" b="1" dirty="0" err="1" smtClean="0"/>
                <a:t>ϕ</a:t>
              </a:r>
              <a:r>
                <a:rPr lang="en-US" sz="3600" b="1" dirty="0" smtClean="0"/>
                <a:t> </a:t>
              </a:r>
              <a:r>
                <a:rPr lang="en-US" sz="3600" b="1" baseline="-25000" dirty="0" smtClean="0"/>
                <a:t>Card</a:t>
              </a:r>
              <a:r>
                <a:rPr lang="en-US" sz="3600" b="1" dirty="0" smtClean="0"/>
                <a:t>|</a:t>
              </a:r>
            </a:p>
            <a:p>
              <a:pPr>
                <a:lnSpc>
                  <a:spcPct val="120000"/>
                </a:lnSpc>
              </a:pPr>
              <a:r>
                <a:rPr lang="en-US" sz="3600" b="1" dirty="0"/>
                <a:t>	</a:t>
              </a:r>
              <a:r>
                <a:rPr lang="en-US" sz="3600" b="1" dirty="0" smtClean="0"/>
                <a:t>	</a:t>
              </a:r>
              <a:r>
                <a:rPr lang="en-US" sz="3600" b="1" dirty="0" smtClean="0"/>
                <a:t> </a:t>
              </a:r>
              <a:r>
                <a:rPr lang="en-US" sz="3600" b="1" dirty="0" err="1"/>
                <a:t>ϕ</a:t>
              </a:r>
              <a:r>
                <a:rPr lang="en-US" sz="3600" b="1" dirty="0"/>
                <a:t> </a:t>
              </a:r>
              <a:r>
                <a:rPr lang="en-GB" sz="3600" dirty="0">
                  <a:sym typeface="Symbol"/>
                </a:rPr>
                <a:t></a:t>
              </a:r>
              <a:r>
                <a:rPr lang="en-US" sz="3600" dirty="0"/>
                <a:t> </a:t>
              </a:r>
              <a:r>
                <a:rPr lang="en-US" sz="3600" b="1" dirty="0" err="1" smtClean="0"/>
                <a:t>ϕ</a:t>
              </a:r>
              <a:r>
                <a:rPr lang="en-US" sz="3600" b="1" dirty="0" smtClean="0"/>
                <a:t> </a:t>
              </a:r>
              <a:r>
                <a:rPr lang="en-US" sz="3600" b="1" baseline="-25000" dirty="0" smtClean="0"/>
                <a:t> </a:t>
              </a:r>
              <a:r>
                <a:rPr lang="en-US" sz="3600" b="1" dirty="0" smtClean="0"/>
                <a:t>|</a:t>
              </a:r>
              <a:r>
                <a:rPr lang="en-GB" sz="3600" dirty="0" smtClean="0">
                  <a:sym typeface="Symbol"/>
                </a:rPr>
                <a:t></a:t>
              </a:r>
              <a:r>
                <a:rPr lang="en-US" sz="3600" b="1" dirty="0" err="1" smtClean="0"/>
                <a:t>ϕ</a:t>
              </a:r>
              <a:r>
                <a:rPr lang="en-US" sz="3600" b="1" dirty="0" smtClean="0"/>
                <a:t> </a:t>
              </a:r>
              <a:endParaRPr lang="en-US" sz="36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931139" y="3808299"/>
              <a:ext cx="1120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Processes </a:t>
              </a:r>
              <a:endParaRPr lang="en-US" dirty="0"/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2283439" y="3573338"/>
              <a:ext cx="726453" cy="586578"/>
              <a:chOff x="4976650" y="5176346"/>
              <a:chExt cx="726453" cy="586578"/>
            </a:xfrm>
          </p:grpSpPr>
          <p:sp>
            <p:nvSpPr>
              <p:cNvPr id="59" name="Left Brace 58"/>
              <p:cNvSpPr/>
              <p:nvPr/>
            </p:nvSpPr>
            <p:spPr>
              <a:xfrm rot="5400000" flipH="1" flipV="1">
                <a:off x="5331230" y="5032064"/>
                <a:ext cx="227591" cy="516155"/>
              </a:xfrm>
              <a:prstGeom prst="leftBrac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4976650" y="5393592"/>
                <a:ext cx="6381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Data</a:t>
                </a:r>
                <a:endParaRPr lang="en-US" dirty="0"/>
              </a:p>
            </p:txBody>
          </p:sp>
        </p:grpSp>
      </p:grpSp>
      <p:sp>
        <p:nvSpPr>
          <p:cNvPr id="98" name="Left Brace 97"/>
          <p:cNvSpPr/>
          <p:nvPr/>
        </p:nvSpPr>
        <p:spPr>
          <a:xfrm rot="5400000" flipH="1" flipV="1">
            <a:off x="3123064" y="5281876"/>
            <a:ext cx="206901" cy="1005840"/>
          </a:xfrm>
          <a:prstGeom prst="leftBrac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714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0" y="277789"/>
            <a:ext cx="9144000" cy="772107"/>
          </a:xfrm>
          <a:prstGeom prst="rect">
            <a:avLst/>
          </a:prstGeom>
          <a:solidFill>
            <a:schemeClr val="bg2"/>
          </a:solidFill>
        </p:spPr>
        <p:txBody>
          <a:bodyPr wrap="square" tIns="108000" bIns="108000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600" dirty="0" smtClean="0"/>
              <a:t>	Data constraints </a:t>
            </a:r>
            <a:endParaRPr lang="en-US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59801" y="1675278"/>
            <a:ext cx="3748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rgbClr val="FF0000"/>
                </a:solidFill>
              </a:rPr>
              <a:t>dec</a:t>
            </a:r>
            <a:r>
              <a:rPr lang="en-US" sz="2800" dirty="0" smtClean="0"/>
              <a:t>(</a:t>
            </a:r>
            <a:r>
              <a:rPr lang="en-US" sz="2800" b="1" dirty="0" smtClean="0">
                <a:solidFill>
                  <a:srgbClr val="F79646"/>
                </a:solidFill>
              </a:rPr>
              <a:t>q</a:t>
            </a:r>
            <a:r>
              <a:rPr lang="en-US" sz="2800" dirty="0" smtClean="0"/>
              <a:t>) = </a:t>
            </a:r>
            <a:r>
              <a:rPr lang="en-US" sz="2800" b="1" dirty="0" smtClean="0">
                <a:solidFill>
                  <a:srgbClr val="FF0000"/>
                </a:solidFill>
              </a:rPr>
              <a:t>?     </a:t>
            </a:r>
            <a:r>
              <a:rPr lang="en-US" sz="2800" dirty="0" smtClean="0">
                <a:latin typeface="Arial Rounded MT Bold"/>
              </a:rPr>
              <a:t>x </a:t>
            </a:r>
            <a:r>
              <a:rPr lang="en-US" sz="2800" dirty="0" smtClean="0"/>
              <a:t>(</a:t>
            </a:r>
            <a:r>
              <a:rPr lang="en-US" sz="2800" b="1" dirty="0" smtClean="0">
                <a:solidFill>
                  <a:schemeClr val="accent6"/>
                </a:solidFill>
              </a:rPr>
              <a:t>q</a:t>
            </a:r>
            <a:r>
              <a:rPr lang="en-US" sz="2800" dirty="0" smtClean="0">
                <a:solidFill>
                  <a:srgbClr val="000000"/>
                </a:solidFill>
              </a:rPr>
              <a:t>)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≤ </a:t>
            </a:r>
            <a:r>
              <a:rPr lang="en-US" sz="2800" dirty="0" smtClean="0">
                <a:latin typeface="Arial Rounded MT Bold"/>
              </a:rPr>
              <a:t>x </a:t>
            </a:r>
            <a:r>
              <a:rPr lang="en-US" sz="2800" dirty="0" smtClean="0"/>
              <a:t>(</a:t>
            </a:r>
            <a:r>
              <a:rPr lang="en-US" sz="2800" b="1" dirty="0" smtClean="0">
                <a:solidFill>
                  <a:srgbClr val="F79646"/>
                </a:solidFill>
              </a:rPr>
              <a:t>p</a:t>
            </a:r>
            <a:r>
              <a:rPr lang="en-US" sz="2800" dirty="0" smtClean="0"/>
              <a:t>)  </a:t>
            </a:r>
            <a:endParaRPr lang="en-US" sz="2800" dirty="0"/>
          </a:p>
        </p:txBody>
      </p:sp>
      <p:sp>
        <p:nvSpPr>
          <p:cNvPr id="91" name="TextBox 90"/>
          <p:cNvSpPr txBox="1"/>
          <p:nvPr/>
        </p:nvSpPr>
        <p:spPr>
          <a:xfrm>
            <a:off x="4459801" y="2536289"/>
            <a:ext cx="2328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ym typeface="Symbol"/>
              </a:rPr>
              <a:t></a:t>
            </a:r>
            <a:r>
              <a:rPr lang="en-US" sz="2800" b="1" dirty="0" smtClean="0"/>
              <a:t>p</a:t>
            </a:r>
            <a:r>
              <a:rPr lang="en-US" sz="2800" dirty="0" smtClean="0"/>
              <a:t>. </a:t>
            </a:r>
            <a:r>
              <a:rPr lang="en-US" sz="2800" b="1" dirty="0" err="1" smtClean="0">
                <a:solidFill>
                  <a:srgbClr val="FF0000"/>
                </a:solidFill>
              </a:rPr>
              <a:t>dec</a:t>
            </a:r>
            <a:r>
              <a:rPr lang="en-US" sz="2800" dirty="0" smtClean="0"/>
              <a:t>(</a:t>
            </a:r>
            <a:r>
              <a:rPr lang="en-US" sz="2800" b="1" dirty="0"/>
              <a:t>p</a:t>
            </a:r>
            <a:r>
              <a:rPr lang="en-US" sz="2800" dirty="0" smtClean="0"/>
              <a:t>) = </a:t>
            </a:r>
            <a:r>
              <a:rPr lang="en-US" sz="2800" b="1" dirty="0" smtClean="0">
                <a:solidFill>
                  <a:srgbClr val="FF0000"/>
                </a:solidFill>
              </a:rPr>
              <a:t>?</a:t>
            </a:r>
            <a:r>
              <a:rPr lang="en-US" sz="2800" dirty="0" smtClean="0"/>
              <a:t>    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133528" y="4018678"/>
            <a:ext cx="4977306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			Agreement: </a:t>
            </a:r>
          </a:p>
          <a:p>
            <a:r>
              <a:rPr lang="en-US" sz="2600" dirty="0" smtClean="0"/>
              <a:t>“</a:t>
            </a:r>
            <a:r>
              <a:rPr lang="en-US" sz="2400" i="1" dirty="0" smtClean="0"/>
              <a:t>any two processes that have decided </a:t>
            </a:r>
          </a:p>
          <a:p>
            <a:r>
              <a:rPr lang="en-US" sz="2400" i="1" dirty="0"/>
              <a:t>	</a:t>
            </a:r>
            <a:r>
              <a:rPr lang="en-US" sz="2400" i="1" dirty="0" smtClean="0"/>
              <a:t>agreed on the value</a:t>
            </a:r>
            <a:r>
              <a:rPr lang="en-US" sz="2600" dirty="0" smtClean="0"/>
              <a:t>”</a:t>
            </a:r>
          </a:p>
          <a:p>
            <a:endParaRPr lang="en-US" sz="2600" dirty="0"/>
          </a:p>
          <a:p>
            <a:r>
              <a:rPr lang="en-US" sz="2600" dirty="0" smtClean="0"/>
              <a:t>	</a:t>
            </a:r>
            <a:r>
              <a:rPr lang="en-GB" sz="2600" dirty="0" smtClean="0">
                <a:sym typeface="Symbol"/>
              </a:rPr>
              <a:t></a:t>
            </a:r>
            <a:r>
              <a:rPr lang="en-US" sz="2600" dirty="0" err="1" smtClean="0"/>
              <a:t>p,q</a:t>
            </a:r>
            <a:r>
              <a:rPr lang="en-US" sz="2600" dirty="0" smtClean="0"/>
              <a:t>. </a:t>
            </a:r>
            <a:r>
              <a:rPr lang="en-US" sz="2600" b="1" dirty="0" err="1" smtClean="0">
                <a:solidFill>
                  <a:srgbClr val="FF0000"/>
                </a:solidFill>
              </a:rPr>
              <a:t>dec</a:t>
            </a:r>
            <a:r>
              <a:rPr lang="en-US" sz="2600" dirty="0" smtClean="0"/>
              <a:t>(p) ≠ </a:t>
            </a:r>
            <a:r>
              <a:rPr lang="en-US" sz="2600" b="1" dirty="0" smtClean="0">
                <a:solidFill>
                  <a:srgbClr val="FF0000"/>
                </a:solidFill>
              </a:rPr>
              <a:t>?</a:t>
            </a:r>
            <a:r>
              <a:rPr lang="en-US" sz="2600" dirty="0" smtClean="0"/>
              <a:t>  /\ </a:t>
            </a:r>
            <a:r>
              <a:rPr lang="en-US" sz="2600" b="1" dirty="0" err="1" smtClean="0">
                <a:solidFill>
                  <a:srgbClr val="FF0000"/>
                </a:solidFill>
              </a:rPr>
              <a:t>dec</a:t>
            </a:r>
            <a:r>
              <a:rPr lang="en-US" sz="2600" dirty="0" smtClean="0"/>
              <a:t>(q) </a:t>
            </a:r>
            <a:r>
              <a:rPr lang="en-US" sz="2600" dirty="0"/>
              <a:t>≠ </a:t>
            </a:r>
            <a:r>
              <a:rPr lang="en-US" sz="2600" b="1" dirty="0" smtClean="0">
                <a:solidFill>
                  <a:srgbClr val="FF0000"/>
                </a:solidFill>
              </a:rPr>
              <a:t>? </a:t>
            </a:r>
          </a:p>
          <a:p>
            <a:r>
              <a:rPr lang="en-US" sz="2600" b="1" dirty="0">
                <a:solidFill>
                  <a:srgbClr val="FF0000"/>
                </a:solidFill>
              </a:rPr>
              <a:t>	</a:t>
            </a:r>
            <a:r>
              <a:rPr lang="en-US" sz="2600" b="1" dirty="0" smtClean="0">
                <a:solidFill>
                  <a:srgbClr val="FF0000"/>
                </a:solidFill>
              </a:rPr>
              <a:t>		</a:t>
            </a:r>
            <a:r>
              <a:rPr lang="en-GB" sz="2800" dirty="0">
                <a:sym typeface="Symbol"/>
              </a:rPr>
              <a:t></a:t>
            </a:r>
            <a:r>
              <a:rPr lang="en-US" sz="2800" dirty="0"/>
              <a:t> </a:t>
            </a:r>
            <a:r>
              <a:rPr lang="en-US" sz="2600" dirty="0" smtClean="0"/>
              <a:t> </a:t>
            </a:r>
            <a:r>
              <a:rPr lang="en-US" sz="2600" b="1" dirty="0" err="1" smtClean="0">
                <a:solidFill>
                  <a:srgbClr val="FF0000"/>
                </a:solidFill>
              </a:rPr>
              <a:t>dec</a:t>
            </a:r>
            <a:r>
              <a:rPr lang="en-US" sz="2600" dirty="0" smtClean="0"/>
              <a:t>(</a:t>
            </a:r>
            <a:r>
              <a:rPr lang="en-US" sz="2600" dirty="0"/>
              <a:t>p) </a:t>
            </a:r>
            <a:r>
              <a:rPr lang="en-US" sz="2600" dirty="0" smtClean="0"/>
              <a:t>= </a:t>
            </a:r>
            <a:r>
              <a:rPr lang="en-US" sz="2600" b="1" dirty="0" err="1" smtClean="0">
                <a:solidFill>
                  <a:srgbClr val="FF0000"/>
                </a:solidFill>
              </a:rPr>
              <a:t>dec</a:t>
            </a:r>
            <a:r>
              <a:rPr lang="en-US" sz="2600" dirty="0" smtClean="0"/>
              <a:t>(q)  </a:t>
            </a:r>
          </a:p>
        </p:txBody>
      </p:sp>
      <p:grpSp>
        <p:nvGrpSpPr>
          <p:cNvPr id="94" name="Group 93"/>
          <p:cNvGrpSpPr/>
          <p:nvPr/>
        </p:nvGrpSpPr>
        <p:grpSpPr>
          <a:xfrm>
            <a:off x="873781" y="1251022"/>
            <a:ext cx="2465867" cy="2376478"/>
            <a:chOff x="3501130" y="4041526"/>
            <a:chExt cx="2465867" cy="2376478"/>
          </a:xfrm>
        </p:grpSpPr>
        <p:grpSp>
          <p:nvGrpSpPr>
            <p:cNvPr id="96" name="Group 95"/>
            <p:cNvGrpSpPr/>
            <p:nvPr/>
          </p:nvGrpSpPr>
          <p:grpSpPr>
            <a:xfrm>
              <a:off x="3501130" y="4398812"/>
              <a:ext cx="2465867" cy="2019192"/>
              <a:chOff x="2066911" y="3714364"/>
              <a:chExt cx="2465867" cy="2019192"/>
            </a:xfrm>
          </p:grpSpPr>
          <p:grpSp>
            <p:nvGrpSpPr>
              <p:cNvPr id="109" name="Group 108"/>
              <p:cNvGrpSpPr/>
              <p:nvPr/>
            </p:nvGrpSpPr>
            <p:grpSpPr>
              <a:xfrm>
                <a:off x="3206243" y="3714364"/>
                <a:ext cx="687003" cy="510087"/>
                <a:chOff x="3282443" y="3714364"/>
                <a:chExt cx="687003" cy="510087"/>
              </a:xfrm>
            </p:grpSpPr>
            <p:sp>
              <p:nvSpPr>
                <p:cNvPr id="126" name="Rounded Rectangle 125"/>
                <p:cNvSpPr/>
                <p:nvPr/>
              </p:nvSpPr>
              <p:spPr>
                <a:xfrm>
                  <a:off x="3282443" y="3714364"/>
                  <a:ext cx="687003" cy="475890"/>
                </a:xfrm>
                <a:prstGeom prst="roundRect">
                  <a:avLst>
                    <a:gd name="adj" fmla="val 42722"/>
                  </a:avLst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TextBox 126"/>
                <p:cNvSpPr txBox="1"/>
                <p:nvPr/>
              </p:nvSpPr>
              <p:spPr>
                <a:xfrm>
                  <a:off x="3348986" y="3747397"/>
                  <a:ext cx="347158" cy="4770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500" b="1" dirty="0" smtClean="0"/>
                    <a:t>9</a:t>
                  </a:r>
                  <a:endParaRPr lang="en-US" sz="2500" b="1" dirty="0"/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3604739" y="3741235"/>
                  <a:ext cx="32728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>
                      <a:solidFill>
                        <a:srgbClr val="FF0000"/>
                      </a:solidFill>
                    </a:rPr>
                    <a:t>?</a:t>
                  </a:r>
                  <a:endParaRPr lang="en-US" sz="2400" b="1" baseline="-25000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110" name="Group 109"/>
              <p:cNvGrpSpPr/>
              <p:nvPr/>
            </p:nvGrpSpPr>
            <p:grpSpPr>
              <a:xfrm>
                <a:off x="2104335" y="4121807"/>
                <a:ext cx="687003" cy="510087"/>
                <a:chOff x="3282443" y="3714364"/>
                <a:chExt cx="687003" cy="510087"/>
              </a:xfrm>
            </p:grpSpPr>
            <p:sp>
              <p:nvSpPr>
                <p:cNvPr id="123" name="Rounded Rectangle 122"/>
                <p:cNvSpPr/>
                <p:nvPr/>
              </p:nvSpPr>
              <p:spPr>
                <a:xfrm>
                  <a:off x="3282443" y="3714364"/>
                  <a:ext cx="687003" cy="475890"/>
                </a:xfrm>
                <a:prstGeom prst="roundRect">
                  <a:avLst>
                    <a:gd name="adj" fmla="val 42722"/>
                  </a:avLst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TextBox 123"/>
                <p:cNvSpPr txBox="1"/>
                <p:nvPr/>
              </p:nvSpPr>
              <p:spPr>
                <a:xfrm>
                  <a:off x="3348986" y="3747397"/>
                  <a:ext cx="347158" cy="4770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500" b="1" dirty="0"/>
                    <a:t>6</a:t>
                  </a: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>
                  <a:off x="3604739" y="3741235"/>
                  <a:ext cx="32728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>
                      <a:solidFill>
                        <a:srgbClr val="FF0000"/>
                      </a:solidFill>
                    </a:rPr>
                    <a:t>?</a:t>
                  </a:r>
                  <a:endParaRPr lang="en-US" sz="2400" b="1" baseline="-25000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111" name="Group 110"/>
              <p:cNvGrpSpPr/>
              <p:nvPr/>
            </p:nvGrpSpPr>
            <p:grpSpPr>
              <a:xfrm>
                <a:off x="2066911" y="5060388"/>
                <a:ext cx="687003" cy="510087"/>
                <a:chOff x="3282443" y="3714364"/>
                <a:chExt cx="687003" cy="510087"/>
              </a:xfrm>
            </p:grpSpPr>
            <p:sp>
              <p:nvSpPr>
                <p:cNvPr id="120" name="Rounded Rectangle 119"/>
                <p:cNvSpPr/>
                <p:nvPr/>
              </p:nvSpPr>
              <p:spPr>
                <a:xfrm>
                  <a:off x="3282443" y="3714364"/>
                  <a:ext cx="687003" cy="475890"/>
                </a:xfrm>
                <a:prstGeom prst="roundRect">
                  <a:avLst>
                    <a:gd name="adj" fmla="val 42722"/>
                  </a:avLst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TextBox 120"/>
                <p:cNvSpPr txBox="1"/>
                <p:nvPr/>
              </p:nvSpPr>
              <p:spPr>
                <a:xfrm>
                  <a:off x="3348986" y="3747397"/>
                  <a:ext cx="347158" cy="4770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500" b="1" dirty="0"/>
                    <a:t>1</a:t>
                  </a:r>
                </a:p>
              </p:txBody>
            </p:sp>
            <p:sp>
              <p:nvSpPr>
                <p:cNvPr id="122" name="TextBox 121"/>
                <p:cNvSpPr txBox="1"/>
                <p:nvPr/>
              </p:nvSpPr>
              <p:spPr>
                <a:xfrm>
                  <a:off x="3604739" y="3741235"/>
                  <a:ext cx="32728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>
                      <a:solidFill>
                        <a:srgbClr val="FF0000"/>
                      </a:solidFill>
                    </a:rPr>
                    <a:t>?</a:t>
                  </a:r>
                  <a:endParaRPr lang="en-US" sz="2400" b="1" baseline="-25000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112" name="Group 111"/>
              <p:cNvGrpSpPr/>
              <p:nvPr/>
            </p:nvGrpSpPr>
            <p:grpSpPr>
              <a:xfrm>
                <a:off x="3845775" y="4355299"/>
                <a:ext cx="687003" cy="510087"/>
                <a:chOff x="3282443" y="3714364"/>
                <a:chExt cx="687003" cy="510087"/>
              </a:xfrm>
            </p:grpSpPr>
            <p:sp>
              <p:nvSpPr>
                <p:cNvPr id="117" name="Rounded Rectangle 116"/>
                <p:cNvSpPr/>
                <p:nvPr/>
              </p:nvSpPr>
              <p:spPr>
                <a:xfrm>
                  <a:off x="3282443" y="3714364"/>
                  <a:ext cx="687003" cy="475890"/>
                </a:xfrm>
                <a:prstGeom prst="roundRect">
                  <a:avLst>
                    <a:gd name="adj" fmla="val 42722"/>
                  </a:avLst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TextBox 117"/>
                <p:cNvSpPr txBox="1"/>
                <p:nvPr/>
              </p:nvSpPr>
              <p:spPr>
                <a:xfrm>
                  <a:off x="3348986" y="3747397"/>
                  <a:ext cx="347158" cy="4770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500" b="1" dirty="0"/>
                    <a:t>1</a:t>
                  </a:r>
                </a:p>
              </p:txBody>
            </p:sp>
            <p:sp>
              <p:nvSpPr>
                <p:cNvPr id="119" name="TextBox 118"/>
                <p:cNvSpPr txBox="1"/>
                <p:nvPr/>
              </p:nvSpPr>
              <p:spPr>
                <a:xfrm>
                  <a:off x="3604739" y="3741235"/>
                  <a:ext cx="32728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>
                      <a:solidFill>
                        <a:srgbClr val="FF0000"/>
                      </a:solidFill>
                    </a:rPr>
                    <a:t>?</a:t>
                  </a:r>
                  <a:endParaRPr lang="en-US" sz="2400" b="1" baseline="-25000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113" name="Group 112"/>
              <p:cNvGrpSpPr/>
              <p:nvPr/>
            </p:nvGrpSpPr>
            <p:grpSpPr>
              <a:xfrm>
                <a:off x="3209315" y="5223469"/>
                <a:ext cx="687003" cy="510087"/>
                <a:chOff x="3282443" y="3714364"/>
                <a:chExt cx="687003" cy="510087"/>
              </a:xfrm>
            </p:grpSpPr>
            <p:sp>
              <p:nvSpPr>
                <p:cNvPr id="114" name="Rounded Rectangle 113"/>
                <p:cNvSpPr/>
                <p:nvPr/>
              </p:nvSpPr>
              <p:spPr>
                <a:xfrm>
                  <a:off x="3282443" y="3714364"/>
                  <a:ext cx="687003" cy="475890"/>
                </a:xfrm>
                <a:prstGeom prst="roundRect">
                  <a:avLst>
                    <a:gd name="adj" fmla="val 42722"/>
                  </a:avLst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TextBox 114"/>
                <p:cNvSpPr txBox="1"/>
                <p:nvPr/>
              </p:nvSpPr>
              <p:spPr>
                <a:xfrm>
                  <a:off x="3348986" y="3747397"/>
                  <a:ext cx="347158" cy="4770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500" b="1" dirty="0"/>
                    <a:t>1</a:t>
                  </a:r>
                </a:p>
              </p:txBody>
            </p:sp>
            <p:sp>
              <p:nvSpPr>
                <p:cNvPr id="116" name="TextBox 115"/>
                <p:cNvSpPr txBox="1"/>
                <p:nvPr/>
              </p:nvSpPr>
              <p:spPr>
                <a:xfrm>
                  <a:off x="3604739" y="3741235"/>
                  <a:ext cx="32728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>
                      <a:solidFill>
                        <a:srgbClr val="FF0000"/>
                      </a:solidFill>
                    </a:rPr>
                    <a:t>?</a:t>
                  </a:r>
                  <a:endParaRPr lang="en-US" sz="2400" b="1" baseline="-25000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cxnSp>
          <p:nvCxnSpPr>
            <p:cNvPr id="97" name="Straight Arrow Connector 96"/>
            <p:cNvCxnSpPr/>
            <p:nvPr/>
          </p:nvCxnSpPr>
          <p:spPr>
            <a:xfrm>
              <a:off x="4225557" y="5213845"/>
              <a:ext cx="484520" cy="727105"/>
            </a:xfrm>
            <a:prstGeom prst="straightConnector1">
              <a:avLst/>
            </a:prstGeom>
            <a:ln>
              <a:solidFill>
                <a:srgbClr val="66006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endCxn id="114" idx="1"/>
            </p:cNvCxnSpPr>
            <p:nvPr/>
          </p:nvCxnSpPr>
          <p:spPr>
            <a:xfrm>
              <a:off x="4193208" y="6038126"/>
              <a:ext cx="450326" cy="107736"/>
            </a:xfrm>
            <a:prstGeom prst="straightConnector1">
              <a:avLst/>
            </a:prstGeom>
            <a:ln>
              <a:solidFill>
                <a:srgbClr val="66006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126" idx="1"/>
            </p:cNvCxnSpPr>
            <p:nvPr/>
          </p:nvCxnSpPr>
          <p:spPr>
            <a:xfrm flipH="1">
              <a:off x="4188133" y="4636757"/>
              <a:ext cx="452329" cy="250591"/>
            </a:xfrm>
            <a:prstGeom prst="straightConnector1">
              <a:avLst/>
            </a:prstGeom>
            <a:ln>
              <a:solidFill>
                <a:srgbClr val="66006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126" idx="3"/>
            </p:cNvCxnSpPr>
            <p:nvPr/>
          </p:nvCxnSpPr>
          <p:spPr>
            <a:xfrm>
              <a:off x="5327465" y="4636757"/>
              <a:ext cx="274825" cy="429861"/>
            </a:xfrm>
            <a:prstGeom prst="straightConnector1">
              <a:avLst/>
            </a:prstGeom>
            <a:ln>
              <a:solidFill>
                <a:srgbClr val="66006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endCxn id="118" idx="2"/>
            </p:cNvCxnSpPr>
            <p:nvPr/>
          </p:nvCxnSpPr>
          <p:spPr>
            <a:xfrm flipV="1">
              <a:off x="5327465" y="5549834"/>
              <a:ext cx="192651" cy="526314"/>
            </a:xfrm>
            <a:prstGeom prst="straightConnector1">
              <a:avLst/>
            </a:prstGeom>
            <a:ln>
              <a:solidFill>
                <a:srgbClr val="66006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urved Connector 101"/>
            <p:cNvCxnSpPr>
              <a:endCxn id="122" idx="2"/>
            </p:cNvCxnSpPr>
            <p:nvPr/>
          </p:nvCxnSpPr>
          <p:spPr>
            <a:xfrm>
              <a:off x="3501130" y="6165072"/>
              <a:ext cx="485938" cy="68300"/>
            </a:xfrm>
            <a:prstGeom prst="curvedConnector4">
              <a:avLst>
                <a:gd name="adj1" fmla="val -3427"/>
                <a:gd name="adj2" fmla="val 434700"/>
              </a:avLst>
            </a:prstGeom>
            <a:ln w="28575" cmpd="sng">
              <a:solidFill>
                <a:srgbClr val="660066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3807816" y="4041526"/>
              <a:ext cx="2083921" cy="1907288"/>
              <a:chOff x="1286510" y="3517567"/>
              <a:chExt cx="2083921" cy="1907288"/>
            </a:xfrm>
          </p:grpSpPr>
          <p:sp>
            <p:nvSpPr>
              <p:cNvPr id="104" name="TextBox 103"/>
              <p:cNvSpPr txBox="1"/>
              <p:nvPr/>
            </p:nvSpPr>
            <p:spPr>
              <a:xfrm>
                <a:off x="2402305" y="3517567"/>
                <a:ext cx="305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6"/>
                    </a:solidFill>
                  </a:rPr>
                  <a:t>p</a:t>
                </a:r>
                <a:endParaRPr lang="en-US" b="1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1297325" y="3904875"/>
                <a:ext cx="3085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accent6"/>
                    </a:solidFill>
                  </a:rPr>
                  <a:t>q</a:t>
                </a: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1286510" y="4913924"/>
                <a:ext cx="26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6"/>
                    </a:solidFill>
                  </a:rPr>
                  <a:t>r</a:t>
                </a:r>
                <a:endParaRPr lang="en-US" b="1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2369865" y="5055523"/>
                <a:ext cx="2646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accent6"/>
                    </a:solidFill>
                  </a:rPr>
                  <a:t>t</a:t>
                </a: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3061896" y="4221341"/>
                <a:ext cx="3085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6"/>
                    </a:solidFill>
                  </a:rPr>
                  <a:t>u</a:t>
                </a:r>
                <a:endParaRPr lang="en-US" b="1" dirty="0">
                  <a:solidFill>
                    <a:schemeClr val="accent6"/>
                  </a:solidFill>
                </a:endParaRPr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4120857" y="3015813"/>
            <a:ext cx="3307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“</a:t>
            </a:r>
            <a:r>
              <a:rPr lang="en-US" sz="2400" i="1" dirty="0" smtClean="0"/>
              <a:t>no </a:t>
            </a:r>
            <a:r>
              <a:rPr lang="en-US" sz="2400" i="1" dirty="0" smtClean="0"/>
              <a:t>process has </a:t>
            </a:r>
            <a:r>
              <a:rPr lang="en-US" sz="2400" i="1" dirty="0" smtClean="0"/>
              <a:t>decided</a:t>
            </a:r>
            <a:r>
              <a:rPr lang="en-US" sz="2400" dirty="0" smtClean="0"/>
              <a:t>”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3794946" y="2252413"/>
            <a:ext cx="187125" cy="341856"/>
            <a:chOff x="3510308" y="3285644"/>
            <a:chExt cx="187125" cy="341856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510308" y="3285644"/>
              <a:ext cx="0" cy="341856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510308" y="3397998"/>
              <a:ext cx="187125" cy="0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3510308" y="3515685"/>
              <a:ext cx="187125" cy="0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Straight Arrow Connector 45"/>
          <p:cNvCxnSpPr/>
          <p:nvPr/>
        </p:nvCxnSpPr>
        <p:spPr>
          <a:xfrm flipH="1" flipV="1">
            <a:off x="1598208" y="2253696"/>
            <a:ext cx="1054437" cy="233492"/>
          </a:xfrm>
          <a:prstGeom prst="straightConnector1">
            <a:avLst/>
          </a:prstGeom>
          <a:ln>
            <a:solidFill>
              <a:srgbClr val="66006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1113903" y="2525838"/>
            <a:ext cx="37424" cy="461527"/>
          </a:xfrm>
          <a:prstGeom prst="straightConnector1">
            <a:avLst/>
          </a:prstGeom>
          <a:ln>
            <a:solidFill>
              <a:srgbClr val="66006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1523360" y="2487188"/>
            <a:ext cx="1129285" cy="529523"/>
          </a:xfrm>
          <a:prstGeom prst="straightConnector1">
            <a:avLst/>
          </a:prstGeom>
          <a:ln>
            <a:solidFill>
              <a:srgbClr val="66006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1523360" y="2042623"/>
            <a:ext cx="648340" cy="938580"/>
          </a:xfrm>
          <a:prstGeom prst="straightConnector1">
            <a:avLst/>
          </a:prstGeom>
          <a:ln>
            <a:solidFill>
              <a:srgbClr val="66006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932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0" y="277789"/>
            <a:ext cx="9144000" cy="772107"/>
          </a:xfrm>
          <a:prstGeom prst="rect">
            <a:avLst/>
          </a:prstGeom>
          <a:solidFill>
            <a:schemeClr val="bg2"/>
          </a:solidFill>
        </p:spPr>
        <p:txBody>
          <a:bodyPr wrap="square" tIns="108000" bIns="108000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600" dirty="0" smtClean="0"/>
              <a:t>	Set </a:t>
            </a:r>
            <a:r>
              <a:rPr lang="en-US" sz="3600" dirty="0" smtClean="0"/>
              <a:t>(comprehension)</a:t>
            </a:r>
            <a:endParaRPr lang="en-US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300652" y="1917004"/>
            <a:ext cx="27399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660066"/>
                </a:solidFill>
                <a:latin typeface="Arial Rounded MT Bold"/>
              </a:rPr>
              <a:t>A</a:t>
            </a:r>
            <a:r>
              <a:rPr lang="en-US" sz="2800" dirty="0" smtClean="0"/>
              <a:t> </a:t>
            </a:r>
            <a:r>
              <a:rPr lang="en-US" sz="2800" dirty="0" smtClean="0"/>
              <a:t>= { </a:t>
            </a:r>
            <a:r>
              <a:rPr lang="en-US" sz="2800" dirty="0" smtClean="0">
                <a:solidFill>
                  <a:srgbClr val="FF6600"/>
                </a:solidFill>
              </a:rPr>
              <a:t>z</a:t>
            </a:r>
            <a:r>
              <a:rPr lang="en-US" sz="2800" dirty="0" smtClean="0"/>
              <a:t> | </a:t>
            </a:r>
            <a:r>
              <a:rPr lang="en-US" sz="2800" dirty="0" smtClean="0">
                <a:latin typeface="Arial Rounded MT Bold"/>
              </a:rPr>
              <a:t>x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FF6600"/>
                </a:solidFill>
              </a:rPr>
              <a:t>z</a:t>
            </a:r>
            <a:r>
              <a:rPr lang="en-US" sz="2800" dirty="0" smtClean="0"/>
              <a:t>) = </a:t>
            </a:r>
            <a:r>
              <a:rPr lang="en-US" sz="2800" dirty="0" smtClean="0">
                <a:latin typeface="Arial"/>
                <a:cs typeface="Arial"/>
              </a:rPr>
              <a:t>1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smtClean="0"/>
              <a:t>}</a:t>
            </a:r>
            <a:r>
              <a:rPr lang="en-US" sz="2800" dirty="0" smtClean="0"/>
              <a:t>  </a:t>
            </a:r>
            <a:endParaRPr lang="en-US" sz="2800" dirty="0"/>
          </a:p>
        </p:txBody>
      </p:sp>
      <p:sp>
        <p:nvSpPr>
          <p:cNvPr id="91" name="TextBox 90"/>
          <p:cNvSpPr txBox="1"/>
          <p:nvPr/>
        </p:nvSpPr>
        <p:spPr>
          <a:xfrm>
            <a:off x="4300652" y="2956442"/>
            <a:ext cx="3789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660066"/>
                </a:solidFill>
                <a:latin typeface="Arial Rounded MT Bold"/>
              </a:rPr>
              <a:t>K</a:t>
            </a:r>
            <a:r>
              <a:rPr lang="en-GB" sz="2800" dirty="0" smtClean="0">
                <a:sym typeface="Symbol"/>
              </a:rPr>
              <a:t> </a:t>
            </a:r>
            <a:r>
              <a:rPr lang="en-GB" sz="2800" dirty="0" smtClean="0">
                <a:sym typeface="Symbol"/>
              </a:rPr>
              <a:t>= { </a:t>
            </a:r>
            <a:r>
              <a:rPr lang="en-GB" sz="2800" dirty="0" smtClean="0">
                <a:solidFill>
                  <a:srgbClr val="FF6600"/>
                </a:solidFill>
                <a:sym typeface="Symbol"/>
              </a:rPr>
              <a:t>z</a:t>
            </a:r>
            <a:r>
              <a:rPr lang="en-GB" sz="2800" dirty="0" smtClean="0">
                <a:sym typeface="Symbol"/>
              </a:rPr>
              <a:t> | </a:t>
            </a:r>
            <a:r>
              <a:rPr lang="en-US" sz="2800" dirty="0" smtClean="0">
                <a:solidFill>
                  <a:srgbClr val="FF6600"/>
                </a:solidFill>
                <a:sym typeface="Symbol"/>
              </a:rPr>
              <a:t>p</a:t>
            </a:r>
            <a:r>
              <a:rPr lang="en-US" sz="2800" dirty="0" smtClean="0"/>
              <a:t>. </a:t>
            </a:r>
            <a:r>
              <a:rPr lang="en-US" sz="2800" dirty="0" smtClean="0">
                <a:solidFill>
                  <a:srgbClr val="FF6600"/>
                </a:solidFill>
              </a:rPr>
              <a:t>z</a:t>
            </a:r>
            <a:r>
              <a:rPr lang="en-US" sz="2800" b="1" dirty="0" smtClean="0"/>
              <a:t> </a:t>
            </a:r>
            <a:r>
              <a:rPr lang="en-GB" sz="2800" dirty="0">
                <a:sym typeface="Symbol"/>
              </a:rPr>
              <a:t></a:t>
            </a:r>
            <a:r>
              <a:rPr lang="en-US" sz="2800" dirty="0"/>
              <a:t> </a:t>
            </a:r>
            <a:r>
              <a:rPr lang="en-US" sz="2800" dirty="0" smtClean="0">
                <a:solidFill>
                  <a:srgbClr val="660066"/>
                </a:solidFill>
                <a:latin typeface="Arial Rounded MT Bold"/>
              </a:rPr>
              <a:t>HO</a:t>
            </a:r>
            <a:r>
              <a:rPr lang="en-US" sz="2800" dirty="0" smtClean="0"/>
              <a:t>(</a:t>
            </a:r>
            <a:r>
              <a:rPr lang="en-US" sz="2800" dirty="0">
                <a:solidFill>
                  <a:srgbClr val="FF6600"/>
                </a:solidFill>
              </a:rPr>
              <a:t>p</a:t>
            </a:r>
            <a:r>
              <a:rPr lang="en-US" sz="2800" dirty="0" smtClean="0"/>
              <a:t>) }    </a:t>
            </a:r>
            <a:endParaRPr lang="en-US" sz="2800" dirty="0"/>
          </a:p>
        </p:txBody>
      </p:sp>
      <p:sp>
        <p:nvSpPr>
          <p:cNvPr id="53" name="TextBox 52"/>
          <p:cNvSpPr txBox="1"/>
          <p:nvPr/>
        </p:nvSpPr>
        <p:spPr>
          <a:xfrm>
            <a:off x="845066" y="4175717"/>
            <a:ext cx="5718558" cy="1969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 smtClean="0">
                <a:sym typeface="Symbol"/>
              </a:rPr>
              <a:t>Describing environment </a:t>
            </a:r>
            <a:r>
              <a:rPr lang="en-GB" sz="2800" dirty="0" smtClean="0">
                <a:sym typeface="Symbol"/>
              </a:rPr>
              <a:t>transitions:</a:t>
            </a:r>
          </a:p>
          <a:p>
            <a:r>
              <a:rPr lang="en-US" sz="2800" dirty="0"/>
              <a:t>“</a:t>
            </a:r>
            <a:r>
              <a:rPr lang="en-US" sz="2800" i="1" dirty="0"/>
              <a:t>all processes hear from the same set</a:t>
            </a:r>
          </a:p>
          <a:p>
            <a:pPr>
              <a:spcAft>
                <a:spcPts val="1200"/>
              </a:spcAft>
            </a:pPr>
            <a:r>
              <a:rPr lang="en-US" sz="2800" i="1" dirty="0"/>
              <a:t>of processes</a:t>
            </a:r>
            <a:r>
              <a:rPr lang="en-US" sz="2800" dirty="0" smtClean="0"/>
              <a:t>”</a:t>
            </a:r>
          </a:p>
          <a:p>
            <a:r>
              <a:rPr lang="en-GB" sz="2800" dirty="0" smtClean="0">
                <a:sym typeface="Symbol"/>
              </a:rPr>
              <a:t></a:t>
            </a:r>
            <a:r>
              <a:rPr lang="en-US" sz="2800" dirty="0">
                <a:sym typeface="Symbol"/>
              </a:rPr>
              <a:t>z</a:t>
            </a:r>
            <a:r>
              <a:rPr lang="en-US" sz="2800" b="1" dirty="0" smtClean="0">
                <a:sym typeface="Symbol"/>
              </a:rPr>
              <a:t>. </a:t>
            </a:r>
            <a:r>
              <a:rPr lang="en-US" sz="2800" dirty="0">
                <a:solidFill>
                  <a:srgbClr val="660066"/>
                </a:solidFill>
                <a:latin typeface="Arial Rounded MT Bold"/>
              </a:rPr>
              <a:t>HO</a:t>
            </a:r>
            <a:r>
              <a:rPr lang="en-US" sz="2800" dirty="0" smtClean="0"/>
              <a:t>(z) = </a:t>
            </a:r>
            <a:r>
              <a:rPr lang="en-GB" sz="2800" b="1" dirty="0" smtClean="0">
                <a:sym typeface="Symbol"/>
              </a:rPr>
              <a:t>K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903096" y="2529481"/>
            <a:ext cx="3596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defined </a:t>
            </a:r>
            <a:r>
              <a:rPr lang="en-US" sz="2400" dirty="0"/>
              <a:t>by</a:t>
            </a:r>
            <a:r>
              <a:rPr lang="en-US" sz="2400" dirty="0" smtClean="0"/>
              <a:t> data constraints </a:t>
            </a:r>
            <a:endParaRPr lang="en-US" sz="2400" dirty="0"/>
          </a:p>
        </p:txBody>
      </p:sp>
      <p:sp>
        <p:nvSpPr>
          <p:cNvPr id="56" name="TextBox 55"/>
          <p:cNvSpPr txBox="1"/>
          <p:nvPr/>
        </p:nvSpPr>
        <p:spPr>
          <a:xfrm>
            <a:off x="4903096" y="3554312"/>
            <a:ext cx="3992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defined by process</a:t>
            </a:r>
            <a:r>
              <a:rPr lang="en-US" sz="2400" dirty="0"/>
              <a:t> </a:t>
            </a:r>
            <a:r>
              <a:rPr lang="en-US" sz="2400" dirty="0" smtClean="0"/>
              <a:t>constraints 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60400" y="18567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873781" y="1251022"/>
            <a:ext cx="2465867" cy="2376478"/>
            <a:chOff x="3501130" y="4041526"/>
            <a:chExt cx="2465867" cy="2376478"/>
          </a:xfrm>
        </p:grpSpPr>
        <p:grpSp>
          <p:nvGrpSpPr>
            <p:cNvPr id="58" name="Group 57"/>
            <p:cNvGrpSpPr/>
            <p:nvPr/>
          </p:nvGrpSpPr>
          <p:grpSpPr>
            <a:xfrm>
              <a:off x="3501130" y="4398812"/>
              <a:ext cx="2465867" cy="2019192"/>
              <a:chOff x="2066911" y="3714364"/>
              <a:chExt cx="2465867" cy="2019192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3206243" y="3714364"/>
                <a:ext cx="687003" cy="510087"/>
                <a:chOff x="3282443" y="3714364"/>
                <a:chExt cx="687003" cy="510087"/>
              </a:xfrm>
            </p:grpSpPr>
            <p:sp>
              <p:nvSpPr>
                <p:cNvPr id="88" name="Rounded Rectangle 87"/>
                <p:cNvSpPr/>
                <p:nvPr/>
              </p:nvSpPr>
              <p:spPr>
                <a:xfrm>
                  <a:off x="3282443" y="3714364"/>
                  <a:ext cx="687003" cy="475890"/>
                </a:xfrm>
                <a:prstGeom prst="roundRect">
                  <a:avLst>
                    <a:gd name="adj" fmla="val 42722"/>
                  </a:avLst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TextBox 88"/>
                <p:cNvSpPr txBox="1"/>
                <p:nvPr/>
              </p:nvSpPr>
              <p:spPr>
                <a:xfrm>
                  <a:off x="3348986" y="3747397"/>
                  <a:ext cx="347158" cy="4770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500" b="1" dirty="0" smtClean="0"/>
                    <a:t>9</a:t>
                  </a:r>
                  <a:endParaRPr lang="en-US" sz="2500" b="1" dirty="0"/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3604739" y="3741235"/>
                  <a:ext cx="32728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>
                      <a:solidFill>
                        <a:srgbClr val="FF0000"/>
                      </a:solidFill>
                    </a:rPr>
                    <a:t>?</a:t>
                  </a:r>
                  <a:endParaRPr lang="en-US" sz="2400" b="1" baseline="-25000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72" name="Group 71"/>
              <p:cNvGrpSpPr/>
              <p:nvPr/>
            </p:nvGrpSpPr>
            <p:grpSpPr>
              <a:xfrm>
                <a:off x="2104335" y="4121807"/>
                <a:ext cx="687003" cy="510087"/>
                <a:chOff x="3282443" y="3714364"/>
                <a:chExt cx="687003" cy="510087"/>
              </a:xfrm>
            </p:grpSpPr>
            <p:sp>
              <p:nvSpPr>
                <p:cNvPr id="85" name="Rounded Rectangle 84"/>
                <p:cNvSpPr/>
                <p:nvPr/>
              </p:nvSpPr>
              <p:spPr>
                <a:xfrm>
                  <a:off x="3282443" y="3714364"/>
                  <a:ext cx="687003" cy="475890"/>
                </a:xfrm>
                <a:prstGeom prst="roundRect">
                  <a:avLst>
                    <a:gd name="adj" fmla="val 42722"/>
                  </a:avLst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TextBox 85"/>
                <p:cNvSpPr txBox="1"/>
                <p:nvPr/>
              </p:nvSpPr>
              <p:spPr>
                <a:xfrm>
                  <a:off x="3348986" y="3747397"/>
                  <a:ext cx="347158" cy="4770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500" b="1" dirty="0"/>
                    <a:t>6</a:t>
                  </a:r>
                </a:p>
              </p:txBody>
            </p:sp>
            <p:sp>
              <p:nvSpPr>
                <p:cNvPr id="87" name="TextBox 86"/>
                <p:cNvSpPr txBox="1"/>
                <p:nvPr/>
              </p:nvSpPr>
              <p:spPr>
                <a:xfrm>
                  <a:off x="3604739" y="3741235"/>
                  <a:ext cx="32728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>
                      <a:solidFill>
                        <a:srgbClr val="FF0000"/>
                      </a:solidFill>
                    </a:rPr>
                    <a:t>?</a:t>
                  </a:r>
                  <a:endParaRPr lang="en-US" sz="2400" b="1" baseline="-25000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73" name="Group 72"/>
              <p:cNvGrpSpPr/>
              <p:nvPr/>
            </p:nvGrpSpPr>
            <p:grpSpPr>
              <a:xfrm>
                <a:off x="2066911" y="5060388"/>
                <a:ext cx="687003" cy="510087"/>
                <a:chOff x="3282443" y="3714364"/>
                <a:chExt cx="687003" cy="510087"/>
              </a:xfrm>
            </p:grpSpPr>
            <p:sp>
              <p:nvSpPr>
                <p:cNvPr id="82" name="Rounded Rectangle 81"/>
                <p:cNvSpPr/>
                <p:nvPr/>
              </p:nvSpPr>
              <p:spPr>
                <a:xfrm>
                  <a:off x="3282443" y="3714364"/>
                  <a:ext cx="687003" cy="475890"/>
                </a:xfrm>
                <a:prstGeom prst="roundRect">
                  <a:avLst>
                    <a:gd name="adj" fmla="val 42722"/>
                  </a:avLst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TextBox 82"/>
                <p:cNvSpPr txBox="1"/>
                <p:nvPr/>
              </p:nvSpPr>
              <p:spPr>
                <a:xfrm>
                  <a:off x="3348986" y="3747397"/>
                  <a:ext cx="347158" cy="4770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500" b="1" dirty="0"/>
                    <a:t>1</a:t>
                  </a:r>
                </a:p>
              </p:txBody>
            </p:sp>
            <p:sp>
              <p:nvSpPr>
                <p:cNvPr id="84" name="TextBox 83"/>
                <p:cNvSpPr txBox="1"/>
                <p:nvPr/>
              </p:nvSpPr>
              <p:spPr>
                <a:xfrm>
                  <a:off x="3604739" y="3741235"/>
                  <a:ext cx="32728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>
                      <a:solidFill>
                        <a:srgbClr val="FF0000"/>
                      </a:solidFill>
                    </a:rPr>
                    <a:t>?</a:t>
                  </a:r>
                  <a:endParaRPr lang="en-US" sz="2400" b="1" baseline="-25000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74" name="Group 73"/>
              <p:cNvGrpSpPr/>
              <p:nvPr/>
            </p:nvGrpSpPr>
            <p:grpSpPr>
              <a:xfrm>
                <a:off x="3845775" y="4355299"/>
                <a:ext cx="687003" cy="510087"/>
                <a:chOff x="3282443" y="3714364"/>
                <a:chExt cx="687003" cy="510087"/>
              </a:xfrm>
            </p:grpSpPr>
            <p:sp>
              <p:nvSpPr>
                <p:cNvPr id="79" name="Rounded Rectangle 78"/>
                <p:cNvSpPr/>
                <p:nvPr/>
              </p:nvSpPr>
              <p:spPr>
                <a:xfrm>
                  <a:off x="3282443" y="3714364"/>
                  <a:ext cx="687003" cy="475890"/>
                </a:xfrm>
                <a:prstGeom prst="roundRect">
                  <a:avLst>
                    <a:gd name="adj" fmla="val 42722"/>
                  </a:avLst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TextBox 79"/>
                <p:cNvSpPr txBox="1"/>
                <p:nvPr/>
              </p:nvSpPr>
              <p:spPr>
                <a:xfrm>
                  <a:off x="3348986" y="3747397"/>
                  <a:ext cx="347158" cy="4770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500" b="1" dirty="0"/>
                    <a:t>1</a:t>
                  </a:r>
                </a:p>
              </p:txBody>
            </p:sp>
            <p:sp>
              <p:nvSpPr>
                <p:cNvPr id="81" name="TextBox 80"/>
                <p:cNvSpPr txBox="1"/>
                <p:nvPr/>
              </p:nvSpPr>
              <p:spPr>
                <a:xfrm>
                  <a:off x="3604739" y="3741235"/>
                  <a:ext cx="32728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>
                      <a:solidFill>
                        <a:srgbClr val="FF0000"/>
                      </a:solidFill>
                    </a:rPr>
                    <a:t>?</a:t>
                  </a:r>
                  <a:endParaRPr lang="en-US" sz="2400" b="1" baseline="-25000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75" name="Group 74"/>
              <p:cNvGrpSpPr/>
              <p:nvPr/>
            </p:nvGrpSpPr>
            <p:grpSpPr>
              <a:xfrm>
                <a:off x="3209315" y="5223469"/>
                <a:ext cx="687003" cy="510087"/>
                <a:chOff x="3282443" y="3714364"/>
                <a:chExt cx="687003" cy="510087"/>
              </a:xfrm>
            </p:grpSpPr>
            <p:sp>
              <p:nvSpPr>
                <p:cNvPr id="76" name="Rounded Rectangle 75"/>
                <p:cNvSpPr/>
                <p:nvPr/>
              </p:nvSpPr>
              <p:spPr>
                <a:xfrm>
                  <a:off x="3282443" y="3714364"/>
                  <a:ext cx="687003" cy="475890"/>
                </a:xfrm>
                <a:prstGeom prst="roundRect">
                  <a:avLst>
                    <a:gd name="adj" fmla="val 42722"/>
                  </a:avLst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TextBox 76"/>
                <p:cNvSpPr txBox="1"/>
                <p:nvPr/>
              </p:nvSpPr>
              <p:spPr>
                <a:xfrm>
                  <a:off x="3348986" y="3747397"/>
                  <a:ext cx="347158" cy="4770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500" b="1" dirty="0"/>
                    <a:t>1</a:t>
                  </a:r>
                </a:p>
              </p:txBody>
            </p:sp>
            <p:sp>
              <p:nvSpPr>
                <p:cNvPr id="78" name="TextBox 77"/>
                <p:cNvSpPr txBox="1"/>
                <p:nvPr/>
              </p:nvSpPr>
              <p:spPr>
                <a:xfrm>
                  <a:off x="3604739" y="3741235"/>
                  <a:ext cx="32728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>
                      <a:solidFill>
                        <a:srgbClr val="FF0000"/>
                      </a:solidFill>
                    </a:rPr>
                    <a:t>?</a:t>
                  </a:r>
                  <a:endParaRPr lang="en-US" sz="2400" b="1" baseline="-25000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cxnSp>
          <p:nvCxnSpPr>
            <p:cNvPr id="59" name="Straight Arrow Connector 58"/>
            <p:cNvCxnSpPr/>
            <p:nvPr/>
          </p:nvCxnSpPr>
          <p:spPr>
            <a:xfrm>
              <a:off x="4225557" y="5213845"/>
              <a:ext cx="484520" cy="727105"/>
            </a:xfrm>
            <a:prstGeom prst="straightConnector1">
              <a:avLst/>
            </a:prstGeom>
            <a:ln>
              <a:solidFill>
                <a:srgbClr val="66006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endCxn id="76" idx="1"/>
            </p:cNvCxnSpPr>
            <p:nvPr/>
          </p:nvCxnSpPr>
          <p:spPr>
            <a:xfrm>
              <a:off x="4193208" y="6038126"/>
              <a:ext cx="450326" cy="107736"/>
            </a:xfrm>
            <a:prstGeom prst="straightConnector1">
              <a:avLst/>
            </a:prstGeom>
            <a:ln>
              <a:solidFill>
                <a:srgbClr val="66006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88" idx="1"/>
            </p:cNvCxnSpPr>
            <p:nvPr/>
          </p:nvCxnSpPr>
          <p:spPr>
            <a:xfrm flipH="1">
              <a:off x="4188133" y="4636757"/>
              <a:ext cx="452329" cy="250591"/>
            </a:xfrm>
            <a:prstGeom prst="straightConnector1">
              <a:avLst/>
            </a:prstGeom>
            <a:ln>
              <a:solidFill>
                <a:srgbClr val="66006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88" idx="3"/>
            </p:cNvCxnSpPr>
            <p:nvPr/>
          </p:nvCxnSpPr>
          <p:spPr>
            <a:xfrm>
              <a:off x="5327465" y="4636757"/>
              <a:ext cx="274825" cy="429861"/>
            </a:xfrm>
            <a:prstGeom prst="straightConnector1">
              <a:avLst/>
            </a:prstGeom>
            <a:ln>
              <a:solidFill>
                <a:srgbClr val="66006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endCxn id="80" idx="2"/>
            </p:cNvCxnSpPr>
            <p:nvPr/>
          </p:nvCxnSpPr>
          <p:spPr>
            <a:xfrm flipV="1">
              <a:off x="5327465" y="5549834"/>
              <a:ext cx="192651" cy="526314"/>
            </a:xfrm>
            <a:prstGeom prst="straightConnector1">
              <a:avLst/>
            </a:prstGeom>
            <a:ln>
              <a:solidFill>
                <a:srgbClr val="66006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urved Connector 63"/>
            <p:cNvCxnSpPr>
              <a:endCxn id="84" idx="2"/>
            </p:cNvCxnSpPr>
            <p:nvPr/>
          </p:nvCxnSpPr>
          <p:spPr>
            <a:xfrm>
              <a:off x="3501130" y="6165072"/>
              <a:ext cx="485938" cy="68300"/>
            </a:xfrm>
            <a:prstGeom prst="curvedConnector4">
              <a:avLst>
                <a:gd name="adj1" fmla="val -3427"/>
                <a:gd name="adj2" fmla="val 434700"/>
              </a:avLst>
            </a:prstGeom>
            <a:ln w="28575" cmpd="sng">
              <a:solidFill>
                <a:srgbClr val="660066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Group 64"/>
            <p:cNvGrpSpPr/>
            <p:nvPr/>
          </p:nvGrpSpPr>
          <p:grpSpPr>
            <a:xfrm>
              <a:off x="3807816" y="4041526"/>
              <a:ext cx="2083921" cy="1907288"/>
              <a:chOff x="1286510" y="3517567"/>
              <a:chExt cx="2083921" cy="1907288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2402305" y="3517567"/>
                <a:ext cx="305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6"/>
                    </a:solidFill>
                  </a:rPr>
                  <a:t>p</a:t>
                </a:r>
                <a:endParaRPr lang="en-US" b="1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1297325" y="3904875"/>
                <a:ext cx="3085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accent6"/>
                    </a:solidFill>
                  </a:rPr>
                  <a:t>q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1286510" y="4913924"/>
                <a:ext cx="26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6"/>
                    </a:solidFill>
                  </a:rPr>
                  <a:t>r</a:t>
                </a:r>
                <a:endParaRPr lang="en-US" b="1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2369865" y="5055523"/>
                <a:ext cx="2646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accent6"/>
                    </a:solidFill>
                  </a:rPr>
                  <a:t>t</a:t>
                </a: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3061896" y="4221341"/>
                <a:ext cx="3085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6"/>
                    </a:solidFill>
                  </a:rPr>
                  <a:t>u</a:t>
                </a:r>
                <a:endParaRPr lang="en-US" b="1" dirty="0">
                  <a:solidFill>
                    <a:schemeClr val="accent6"/>
                  </a:solidFill>
                </a:endParaRPr>
              </a:p>
            </p:txBody>
          </p:sp>
        </p:grpSp>
      </p:grpSp>
      <p:cxnSp>
        <p:nvCxnSpPr>
          <p:cNvPr id="43" name="Straight Arrow Connector 42"/>
          <p:cNvCxnSpPr/>
          <p:nvPr/>
        </p:nvCxnSpPr>
        <p:spPr>
          <a:xfrm flipH="1" flipV="1">
            <a:off x="1598208" y="2253696"/>
            <a:ext cx="1054437" cy="233492"/>
          </a:xfrm>
          <a:prstGeom prst="straightConnector1">
            <a:avLst/>
          </a:prstGeom>
          <a:ln>
            <a:solidFill>
              <a:srgbClr val="66006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637341" y="1200222"/>
            <a:ext cx="18525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660066"/>
                </a:solidFill>
                <a:latin typeface="Arial Rounded MT Bold"/>
              </a:rPr>
              <a:t>HO</a:t>
            </a:r>
            <a:r>
              <a:rPr lang="en-US" sz="2800" dirty="0" smtClean="0"/>
              <a:t>(</a:t>
            </a:r>
            <a:r>
              <a:rPr lang="en-US" sz="2800" b="1" dirty="0" smtClean="0">
                <a:solidFill>
                  <a:srgbClr val="FF6600"/>
                </a:solidFill>
              </a:rPr>
              <a:t>r</a:t>
            </a:r>
            <a:r>
              <a:rPr lang="en-US" sz="2800" dirty="0" smtClean="0"/>
              <a:t>) </a:t>
            </a:r>
            <a:r>
              <a:rPr lang="en-GB" sz="2800" dirty="0">
                <a:sym typeface="Symbol"/>
              </a:rPr>
              <a:t></a:t>
            </a:r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660066"/>
                </a:solidFill>
                <a:latin typeface="Arial Rounded MT Bold"/>
              </a:rPr>
              <a:t>K</a:t>
            </a:r>
            <a:endParaRPr lang="en-US" sz="2800" dirty="0"/>
          </a:p>
        </p:txBody>
      </p:sp>
      <p:sp>
        <p:nvSpPr>
          <p:cNvPr id="45" name="TextBox 44"/>
          <p:cNvSpPr txBox="1"/>
          <p:nvPr/>
        </p:nvSpPr>
        <p:spPr>
          <a:xfrm>
            <a:off x="4269037" y="1194109"/>
            <a:ext cx="992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6600"/>
                </a:solidFill>
              </a:rPr>
              <a:t>r</a:t>
            </a:r>
            <a:r>
              <a:rPr lang="en-US" sz="2800" dirty="0" smtClean="0"/>
              <a:t> </a:t>
            </a:r>
            <a:r>
              <a:rPr lang="en-GB" sz="2800" dirty="0" smtClean="0">
                <a:sym typeface="Symbol"/>
              </a:rPr>
              <a:t> </a:t>
            </a:r>
            <a:r>
              <a:rPr lang="en-US" sz="2800" dirty="0" smtClean="0">
                <a:solidFill>
                  <a:srgbClr val="660066"/>
                </a:solidFill>
                <a:latin typeface="Arial Rounded MT Bold"/>
              </a:rPr>
              <a:t>A</a:t>
            </a:r>
            <a:endParaRPr lang="en-US" sz="2800" dirty="0"/>
          </a:p>
        </p:txBody>
      </p:sp>
      <p:cxnSp>
        <p:nvCxnSpPr>
          <p:cNvPr id="46" name="Straight Arrow Connector 45"/>
          <p:cNvCxnSpPr>
            <a:stCxn id="83" idx="0"/>
            <a:endCxn id="86" idx="2"/>
          </p:cNvCxnSpPr>
          <p:nvPr/>
        </p:nvCxnSpPr>
        <p:spPr>
          <a:xfrm flipV="1">
            <a:off x="1113903" y="2525838"/>
            <a:ext cx="37424" cy="461527"/>
          </a:xfrm>
          <a:prstGeom prst="straightConnector1">
            <a:avLst/>
          </a:prstGeom>
          <a:ln>
            <a:solidFill>
              <a:srgbClr val="66006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79" idx="1"/>
          </p:cNvCxnSpPr>
          <p:nvPr/>
        </p:nvCxnSpPr>
        <p:spPr>
          <a:xfrm flipV="1">
            <a:off x="1523360" y="2487188"/>
            <a:ext cx="1129285" cy="529523"/>
          </a:xfrm>
          <a:prstGeom prst="straightConnector1">
            <a:avLst/>
          </a:prstGeom>
          <a:ln>
            <a:solidFill>
              <a:srgbClr val="66006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1523360" y="2042623"/>
            <a:ext cx="648340" cy="938580"/>
          </a:xfrm>
          <a:prstGeom prst="straightConnector1">
            <a:avLst/>
          </a:prstGeom>
          <a:ln>
            <a:solidFill>
              <a:srgbClr val="66006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118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0"/>
          <p:cNvSpPr txBox="1"/>
          <p:nvPr/>
        </p:nvSpPr>
        <p:spPr>
          <a:xfrm>
            <a:off x="3689975" y="3055384"/>
            <a:ext cx="44686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|</a:t>
            </a:r>
            <a:r>
              <a:rPr lang="en-GB" sz="2800" dirty="0" smtClean="0">
                <a:sym typeface="Symbol"/>
              </a:rPr>
              <a:t>{ </a:t>
            </a:r>
            <a:r>
              <a:rPr lang="en-GB" sz="2800" dirty="0" smtClean="0">
                <a:solidFill>
                  <a:srgbClr val="FF6600"/>
                </a:solidFill>
                <a:sym typeface="Symbol"/>
              </a:rPr>
              <a:t>z</a:t>
            </a:r>
            <a:r>
              <a:rPr lang="en-GB" sz="2800" dirty="0" smtClean="0">
                <a:sym typeface="Symbol"/>
              </a:rPr>
              <a:t> | </a:t>
            </a:r>
            <a:r>
              <a:rPr lang="en-US" sz="2800" dirty="0" smtClean="0">
                <a:solidFill>
                  <a:srgbClr val="FF6600"/>
                </a:solidFill>
                <a:sym typeface="Symbol"/>
              </a:rPr>
              <a:t>p</a:t>
            </a:r>
            <a:r>
              <a:rPr lang="en-US" sz="2800" dirty="0" smtClean="0"/>
              <a:t>. </a:t>
            </a:r>
            <a:r>
              <a:rPr lang="en-US" sz="2800" dirty="0" smtClean="0">
                <a:solidFill>
                  <a:srgbClr val="FF6600"/>
                </a:solidFill>
              </a:rPr>
              <a:t>z</a:t>
            </a:r>
            <a:r>
              <a:rPr lang="en-US" sz="2800" b="1" dirty="0" smtClean="0"/>
              <a:t> </a:t>
            </a:r>
            <a:r>
              <a:rPr lang="en-GB" sz="2800" dirty="0">
                <a:sym typeface="Symbol"/>
              </a:rPr>
              <a:t></a:t>
            </a:r>
            <a:r>
              <a:rPr lang="en-US" sz="2800" dirty="0"/>
              <a:t> </a:t>
            </a:r>
            <a:r>
              <a:rPr lang="en-US" sz="2800" dirty="0" smtClean="0">
                <a:solidFill>
                  <a:srgbClr val="660066"/>
                </a:solidFill>
                <a:latin typeface="Arial Rounded MT Bold"/>
              </a:rPr>
              <a:t>HO</a:t>
            </a:r>
            <a:r>
              <a:rPr lang="en-US" sz="2800" dirty="0" smtClean="0"/>
              <a:t>(</a:t>
            </a:r>
            <a:r>
              <a:rPr lang="en-US" sz="2800" dirty="0">
                <a:solidFill>
                  <a:srgbClr val="FF6600"/>
                </a:solidFill>
              </a:rPr>
              <a:t>p</a:t>
            </a:r>
            <a:r>
              <a:rPr lang="en-US" sz="2800" dirty="0" smtClean="0"/>
              <a:t>) </a:t>
            </a:r>
            <a:r>
              <a:rPr lang="en-US" sz="2800" dirty="0" smtClean="0"/>
              <a:t>}</a:t>
            </a:r>
            <a:r>
              <a:rPr lang="en-US" sz="2800" dirty="0" smtClean="0"/>
              <a:t>|≥ 2</a:t>
            </a:r>
            <a:r>
              <a:rPr lang="en-US" sz="2800" b="1" dirty="0" smtClean="0"/>
              <a:t>n</a:t>
            </a:r>
            <a:r>
              <a:rPr lang="en-US" sz="2800" dirty="0"/>
              <a:t>/</a:t>
            </a:r>
            <a:r>
              <a:rPr lang="en-US" sz="2800" dirty="0" smtClean="0"/>
              <a:t>3   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0" y="277789"/>
            <a:ext cx="9144000" cy="772107"/>
          </a:xfrm>
          <a:prstGeom prst="rect">
            <a:avLst/>
          </a:prstGeom>
          <a:solidFill>
            <a:schemeClr val="bg2"/>
          </a:solidFill>
        </p:spPr>
        <p:txBody>
          <a:bodyPr wrap="square" tIns="108000" bIns="108000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600" dirty="0" smtClean="0"/>
              <a:t>	Cardinality constraints</a:t>
            </a:r>
            <a:endParaRPr lang="en-US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511587" y="5019414"/>
            <a:ext cx="3804873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0000FF"/>
                </a:solidFill>
              </a:rPr>
              <a:t>that</a:t>
            </a:r>
            <a:r>
              <a:rPr lang="en-US" sz="2800" i="1" dirty="0" smtClean="0">
                <a:solidFill>
                  <a:srgbClr val="0000FF"/>
                </a:solidFill>
              </a:rPr>
              <a:t> </a:t>
            </a:r>
            <a:r>
              <a:rPr lang="en-US" sz="2800" i="1" dirty="0" smtClean="0">
                <a:solidFill>
                  <a:srgbClr val="0000FF"/>
                </a:solidFill>
              </a:rPr>
              <a:t>is bigger than 2n/3</a:t>
            </a:r>
            <a:r>
              <a:rPr lang="en-US" sz="2800" dirty="0" smtClean="0"/>
              <a:t>”</a:t>
            </a:r>
            <a:endParaRPr lang="en-GB" sz="2800" dirty="0">
              <a:sym typeface="Symbol"/>
            </a:endParaRPr>
          </a:p>
          <a:p>
            <a:r>
              <a:rPr lang="en-GB" sz="4000" dirty="0" smtClean="0">
                <a:sym typeface="Symbol"/>
              </a:rPr>
              <a:t>  </a:t>
            </a:r>
            <a:r>
              <a:rPr lang="en-US" sz="2800" dirty="0" smtClean="0">
                <a:solidFill>
                  <a:srgbClr val="0000FF"/>
                </a:solidFill>
              </a:rPr>
              <a:t>| </a:t>
            </a:r>
            <a:r>
              <a:rPr lang="en-US" sz="2800" b="1" dirty="0">
                <a:solidFill>
                  <a:srgbClr val="0000FF"/>
                </a:solidFill>
              </a:rPr>
              <a:t>K</a:t>
            </a:r>
            <a:r>
              <a:rPr lang="en-US" sz="2800" dirty="0">
                <a:solidFill>
                  <a:srgbClr val="0000FF"/>
                </a:solidFill>
              </a:rPr>
              <a:t> | ≥ 2</a:t>
            </a:r>
            <a:r>
              <a:rPr lang="en-US" sz="2800" b="1" dirty="0">
                <a:solidFill>
                  <a:srgbClr val="0000FF"/>
                </a:solidFill>
              </a:rPr>
              <a:t>n</a:t>
            </a:r>
            <a:r>
              <a:rPr lang="en-US" sz="2800" dirty="0">
                <a:solidFill>
                  <a:srgbClr val="0000FF"/>
                </a:solidFill>
              </a:rPr>
              <a:t>/</a:t>
            </a:r>
            <a:r>
              <a:rPr lang="en-US" sz="2800" dirty="0" smtClean="0">
                <a:solidFill>
                  <a:srgbClr val="0000FF"/>
                </a:solidFill>
              </a:rPr>
              <a:t>3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0400" y="18567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873781" y="1251022"/>
            <a:ext cx="2465867" cy="2376478"/>
            <a:chOff x="3501130" y="4041526"/>
            <a:chExt cx="2465867" cy="2376478"/>
          </a:xfrm>
        </p:grpSpPr>
        <p:grpSp>
          <p:nvGrpSpPr>
            <p:cNvPr id="58" name="Group 57"/>
            <p:cNvGrpSpPr/>
            <p:nvPr/>
          </p:nvGrpSpPr>
          <p:grpSpPr>
            <a:xfrm>
              <a:off x="3501130" y="4398812"/>
              <a:ext cx="2465867" cy="2019192"/>
              <a:chOff x="2066911" y="3714364"/>
              <a:chExt cx="2465867" cy="2019192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3206243" y="3714364"/>
                <a:ext cx="687003" cy="510087"/>
                <a:chOff x="3282443" y="3714364"/>
                <a:chExt cx="687003" cy="510087"/>
              </a:xfrm>
            </p:grpSpPr>
            <p:sp>
              <p:nvSpPr>
                <p:cNvPr id="88" name="Rounded Rectangle 87"/>
                <p:cNvSpPr/>
                <p:nvPr/>
              </p:nvSpPr>
              <p:spPr>
                <a:xfrm>
                  <a:off x="3282443" y="3714364"/>
                  <a:ext cx="687003" cy="475890"/>
                </a:xfrm>
                <a:prstGeom prst="roundRect">
                  <a:avLst>
                    <a:gd name="adj" fmla="val 42722"/>
                  </a:avLst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TextBox 88"/>
                <p:cNvSpPr txBox="1"/>
                <p:nvPr/>
              </p:nvSpPr>
              <p:spPr>
                <a:xfrm>
                  <a:off x="3348986" y="3747397"/>
                  <a:ext cx="347158" cy="4770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500" b="1" dirty="0" smtClean="0"/>
                    <a:t>9</a:t>
                  </a:r>
                  <a:endParaRPr lang="en-US" sz="2500" b="1" dirty="0"/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3604739" y="3741235"/>
                  <a:ext cx="32728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>
                      <a:solidFill>
                        <a:srgbClr val="FF0000"/>
                      </a:solidFill>
                    </a:rPr>
                    <a:t>?</a:t>
                  </a:r>
                  <a:endParaRPr lang="en-US" sz="2400" b="1" baseline="-25000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72" name="Group 71"/>
              <p:cNvGrpSpPr/>
              <p:nvPr/>
            </p:nvGrpSpPr>
            <p:grpSpPr>
              <a:xfrm>
                <a:off x="2104335" y="4121807"/>
                <a:ext cx="687003" cy="510087"/>
                <a:chOff x="3282443" y="3714364"/>
                <a:chExt cx="687003" cy="510087"/>
              </a:xfrm>
            </p:grpSpPr>
            <p:sp>
              <p:nvSpPr>
                <p:cNvPr id="85" name="Rounded Rectangle 84"/>
                <p:cNvSpPr/>
                <p:nvPr/>
              </p:nvSpPr>
              <p:spPr>
                <a:xfrm>
                  <a:off x="3282443" y="3714364"/>
                  <a:ext cx="687003" cy="475890"/>
                </a:xfrm>
                <a:prstGeom prst="roundRect">
                  <a:avLst>
                    <a:gd name="adj" fmla="val 42722"/>
                  </a:avLst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TextBox 85"/>
                <p:cNvSpPr txBox="1"/>
                <p:nvPr/>
              </p:nvSpPr>
              <p:spPr>
                <a:xfrm>
                  <a:off x="3348986" y="3747397"/>
                  <a:ext cx="347158" cy="4770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500" b="1" dirty="0"/>
                    <a:t>6</a:t>
                  </a:r>
                </a:p>
              </p:txBody>
            </p:sp>
            <p:sp>
              <p:nvSpPr>
                <p:cNvPr id="87" name="TextBox 86"/>
                <p:cNvSpPr txBox="1"/>
                <p:nvPr/>
              </p:nvSpPr>
              <p:spPr>
                <a:xfrm>
                  <a:off x="3604739" y="3741235"/>
                  <a:ext cx="32728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>
                      <a:solidFill>
                        <a:srgbClr val="FF0000"/>
                      </a:solidFill>
                    </a:rPr>
                    <a:t>?</a:t>
                  </a:r>
                  <a:endParaRPr lang="en-US" sz="2400" b="1" baseline="-25000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73" name="Group 72"/>
              <p:cNvGrpSpPr/>
              <p:nvPr/>
            </p:nvGrpSpPr>
            <p:grpSpPr>
              <a:xfrm>
                <a:off x="2066911" y="5060388"/>
                <a:ext cx="687003" cy="510087"/>
                <a:chOff x="3282443" y="3714364"/>
                <a:chExt cx="687003" cy="510087"/>
              </a:xfrm>
            </p:grpSpPr>
            <p:sp>
              <p:nvSpPr>
                <p:cNvPr id="82" name="Rounded Rectangle 81"/>
                <p:cNvSpPr/>
                <p:nvPr/>
              </p:nvSpPr>
              <p:spPr>
                <a:xfrm>
                  <a:off x="3282443" y="3714364"/>
                  <a:ext cx="687003" cy="475890"/>
                </a:xfrm>
                <a:prstGeom prst="roundRect">
                  <a:avLst>
                    <a:gd name="adj" fmla="val 42722"/>
                  </a:avLst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TextBox 82"/>
                <p:cNvSpPr txBox="1"/>
                <p:nvPr/>
              </p:nvSpPr>
              <p:spPr>
                <a:xfrm>
                  <a:off x="3348986" y="3747397"/>
                  <a:ext cx="347158" cy="4770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500" b="1" dirty="0"/>
                    <a:t>1</a:t>
                  </a:r>
                </a:p>
              </p:txBody>
            </p:sp>
            <p:sp>
              <p:nvSpPr>
                <p:cNvPr id="84" name="TextBox 83"/>
                <p:cNvSpPr txBox="1"/>
                <p:nvPr/>
              </p:nvSpPr>
              <p:spPr>
                <a:xfrm>
                  <a:off x="3604739" y="3741235"/>
                  <a:ext cx="32728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>
                      <a:solidFill>
                        <a:srgbClr val="FF0000"/>
                      </a:solidFill>
                    </a:rPr>
                    <a:t>?</a:t>
                  </a:r>
                  <a:endParaRPr lang="en-US" sz="2400" b="1" baseline="-25000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74" name="Group 73"/>
              <p:cNvGrpSpPr/>
              <p:nvPr/>
            </p:nvGrpSpPr>
            <p:grpSpPr>
              <a:xfrm>
                <a:off x="3845775" y="4355299"/>
                <a:ext cx="687003" cy="510087"/>
                <a:chOff x="3282443" y="3714364"/>
                <a:chExt cx="687003" cy="510087"/>
              </a:xfrm>
            </p:grpSpPr>
            <p:sp>
              <p:nvSpPr>
                <p:cNvPr id="79" name="Rounded Rectangle 78"/>
                <p:cNvSpPr/>
                <p:nvPr/>
              </p:nvSpPr>
              <p:spPr>
                <a:xfrm>
                  <a:off x="3282443" y="3714364"/>
                  <a:ext cx="687003" cy="475890"/>
                </a:xfrm>
                <a:prstGeom prst="roundRect">
                  <a:avLst>
                    <a:gd name="adj" fmla="val 42722"/>
                  </a:avLst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TextBox 79"/>
                <p:cNvSpPr txBox="1"/>
                <p:nvPr/>
              </p:nvSpPr>
              <p:spPr>
                <a:xfrm>
                  <a:off x="3348986" y="3747397"/>
                  <a:ext cx="347158" cy="4770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500" b="1" dirty="0"/>
                    <a:t>1</a:t>
                  </a:r>
                </a:p>
              </p:txBody>
            </p:sp>
            <p:sp>
              <p:nvSpPr>
                <p:cNvPr id="81" name="TextBox 80"/>
                <p:cNvSpPr txBox="1"/>
                <p:nvPr/>
              </p:nvSpPr>
              <p:spPr>
                <a:xfrm>
                  <a:off x="3604739" y="3741235"/>
                  <a:ext cx="32728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>
                      <a:solidFill>
                        <a:srgbClr val="FF0000"/>
                      </a:solidFill>
                    </a:rPr>
                    <a:t>?</a:t>
                  </a:r>
                  <a:endParaRPr lang="en-US" sz="2400" b="1" baseline="-25000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75" name="Group 74"/>
              <p:cNvGrpSpPr/>
              <p:nvPr/>
            </p:nvGrpSpPr>
            <p:grpSpPr>
              <a:xfrm>
                <a:off x="3209315" y="5223469"/>
                <a:ext cx="687003" cy="510087"/>
                <a:chOff x="3282443" y="3714364"/>
                <a:chExt cx="687003" cy="510087"/>
              </a:xfrm>
            </p:grpSpPr>
            <p:sp>
              <p:nvSpPr>
                <p:cNvPr id="76" name="Rounded Rectangle 75"/>
                <p:cNvSpPr/>
                <p:nvPr/>
              </p:nvSpPr>
              <p:spPr>
                <a:xfrm>
                  <a:off x="3282443" y="3714364"/>
                  <a:ext cx="687003" cy="475890"/>
                </a:xfrm>
                <a:prstGeom prst="roundRect">
                  <a:avLst>
                    <a:gd name="adj" fmla="val 42722"/>
                  </a:avLst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TextBox 76"/>
                <p:cNvSpPr txBox="1"/>
                <p:nvPr/>
              </p:nvSpPr>
              <p:spPr>
                <a:xfrm>
                  <a:off x="3348986" y="3747397"/>
                  <a:ext cx="347158" cy="4770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500" b="1" dirty="0"/>
                    <a:t>1</a:t>
                  </a:r>
                </a:p>
              </p:txBody>
            </p:sp>
            <p:sp>
              <p:nvSpPr>
                <p:cNvPr id="78" name="TextBox 77"/>
                <p:cNvSpPr txBox="1"/>
                <p:nvPr/>
              </p:nvSpPr>
              <p:spPr>
                <a:xfrm>
                  <a:off x="3604739" y="3741235"/>
                  <a:ext cx="32728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>
                      <a:solidFill>
                        <a:srgbClr val="FF0000"/>
                      </a:solidFill>
                    </a:rPr>
                    <a:t>?</a:t>
                  </a:r>
                  <a:endParaRPr lang="en-US" sz="2400" b="1" baseline="-25000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cxnSp>
          <p:nvCxnSpPr>
            <p:cNvPr id="59" name="Straight Arrow Connector 58"/>
            <p:cNvCxnSpPr/>
            <p:nvPr/>
          </p:nvCxnSpPr>
          <p:spPr>
            <a:xfrm>
              <a:off x="4225557" y="5213845"/>
              <a:ext cx="484520" cy="727105"/>
            </a:xfrm>
            <a:prstGeom prst="straightConnector1">
              <a:avLst/>
            </a:prstGeom>
            <a:ln>
              <a:solidFill>
                <a:srgbClr val="66006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endCxn id="76" idx="1"/>
            </p:cNvCxnSpPr>
            <p:nvPr/>
          </p:nvCxnSpPr>
          <p:spPr>
            <a:xfrm>
              <a:off x="4193208" y="6038126"/>
              <a:ext cx="450326" cy="107736"/>
            </a:xfrm>
            <a:prstGeom prst="straightConnector1">
              <a:avLst/>
            </a:prstGeom>
            <a:ln>
              <a:solidFill>
                <a:srgbClr val="66006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88" idx="1"/>
            </p:cNvCxnSpPr>
            <p:nvPr/>
          </p:nvCxnSpPr>
          <p:spPr>
            <a:xfrm flipH="1">
              <a:off x="4188133" y="4636757"/>
              <a:ext cx="452329" cy="250591"/>
            </a:xfrm>
            <a:prstGeom prst="straightConnector1">
              <a:avLst/>
            </a:prstGeom>
            <a:ln>
              <a:solidFill>
                <a:srgbClr val="66006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88" idx="3"/>
            </p:cNvCxnSpPr>
            <p:nvPr/>
          </p:nvCxnSpPr>
          <p:spPr>
            <a:xfrm>
              <a:off x="5327465" y="4636757"/>
              <a:ext cx="274825" cy="429861"/>
            </a:xfrm>
            <a:prstGeom prst="straightConnector1">
              <a:avLst/>
            </a:prstGeom>
            <a:ln>
              <a:solidFill>
                <a:srgbClr val="66006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endCxn id="80" idx="2"/>
            </p:cNvCxnSpPr>
            <p:nvPr/>
          </p:nvCxnSpPr>
          <p:spPr>
            <a:xfrm flipV="1">
              <a:off x="5327465" y="5549834"/>
              <a:ext cx="192651" cy="526314"/>
            </a:xfrm>
            <a:prstGeom prst="straightConnector1">
              <a:avLst/>
            </a:prstGeom>
            <a:ln>
              <a:solidFill>
                <a:srgbClr val="66006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urved Connector 63"/>
            <p:cNvCxnSpPr>
              <a:endCxn id="84" idx="2"/>
            </p:cNvCxnSpPr>
            <p:nvPr/>
          </p:nvCxnSpPr>
          <p:spPr>
            <a:xfrm>
              <a:off x="3501130" y="6165072"/>
              <a:ext cx="485938" cy="68300"/>
            </a:xfrm>
            <a:prstGeom prst="curvedConnector4">
              <a:avLst>
                <a:gd name="adj1" fmla="val -3427"/>
                <a:gd name="adj2" fmla="val 434700"/>
              </a:avLst>
            </a:prstGeom>
            <a:ln w="28575" cmpd="sng">
              <a:solidFill>
                <a:srgbClr val="660066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Group 64"/>
            <p:cNvGrpSpPr/>
            <p:nvPr/>
          </p:nvGrpSpPr>
          <p:grpSpPr>
            <a:xfrm>
              <a:off x="3807816" y="4041526"/>
              <a:ext cx="2083921" cy="1907288"/>
              <a:chOff x="1286510" y="3517567"/>
              <a:chExt cx="2083921" cy="1907288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2402305" y="3517567"/>
                <a:ext cx="305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6"/>
                    </a:solidFill>
                  </a:rPr>
                  <a:t>p</a:t>
                </a:r>
                <a:endParaRPr lang="en-US" b="1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1297325" y="3904875"/>
                <a:ext cx="3085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accent6"/>
                    </a:solidFill>
                  </a:rPr>
                  <a:t>q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1286510" y="4913924"/>
                <a:ext cx="26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6"/>
                    </a:solidFill>
                  </a:rPr>
                  <a:t>r</a:t>
                </a:r>
                <a:endParaRPr lang="en-US" b="1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2369865" y="5055523"/>
                <a:ext cx="2646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accent6"/>
                    </a:solidFill>
                  </a:rPr>
                  <a:t>t</a:t>
                </a: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3061896" y="4221341"/>
                <a:ext cx="3085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6"/>
                    </a:solidFill>
                  </a:rPr>
                  <a:t>u</a:t>
                </a:r>
                <a:endParaRPr lang="en-US" b="1" dirty="0">
                  <a:solidFill>
                    <a:schemeClr val="accent6"/>
                  </a:solidFill>
                </a:endParaRPr>
              </a:p>
            </p:txBody>
          </p:sp>
        </p:grpSp>
      </p:grpSp>
      <p:sp>
        <p:nvSpPr>
          <p:cNvPr id="43" name="TextBox 42"/>
          <p:cNvSpPr txBox="1"/>
          <p:nvPr/>
        </p:nvSpPr>
        <p:spPr>
          <a:xfrm>
            <a:off x="4649796" y="1664126"/>
            <a:ext cx="2006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|</a:t>
            </a:r>
            <a:r>
              <a:rPr lang="en-US" sz="2800" dirty="0" smtClean="0">
                <a:solidFill>
                  <a:srgbClr val="660066"/>
                </a:solidFill>
                <a:latin typeface="Arial Rounded MT Bold"/>
              </a:rPr>
              <a:t>HO</a:t>
            </a:r>
            <a:r>
              <a:rPr lang="en-US" sz="2800" dirty="0" smtClean="0"/>
              <a:t>(</a:t>
            </a:r>
            <a:r>
              <a:rPr lang="en-US" sz="2800" b="1" dirty="0" smtClean="0">
                <a:solidFill>
                  <a:srgbClr val="FF6600"/>
                </a:solidFill>
              </a:rPr>
              <a:t>q</a:t>
            </a:r>
            <a:r>
              <a:rPr lang="en-US" sz="2800" dirty="0" smtClean="0"/>
              <a:t>)| </a:t>
            </a:r>
            <a:r>
              <a:rPr lang="en-US" sz="2800" dirty="0"/>
              <a:t>≥ </a:t>
            </a:r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44" name="TextBox 43"/>
          <p:cNvSpPr txBox="1"/>
          <p:nvPr/>
        </p:nvSpPr>
        <p:spPr>
          <a:xfrm>
            <a:off x="4649796" y="2366010"/>
            <a:ext cx="2093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|</a:t>
            </a:r>
            <a:r>
              <a:rPr lang="en-US" sz="2800" dirty="0" smtClean="0">
                <a:solidFill>
                  <a:srgbClr val="660066"/>
                </a:solidFill>
                <a:latin typeface="Arial Rounded MT Bold"/>
              </a:rPr>
              <a:t>HO</a:t>
            </a:r>
            <a:r>
              <a:rPr lang="en-US" sz="2800" dirty="0" smtClean="0"/>
              <a:t>(</a:t>
            </a:r>
            <a:r>
              <a:rPr lang="en-US" sz="2800" b="1" dirty="0" smtClean="0">
                <a:solidFill>
                  <a:srgbClr val="FF6600"/>
                </a:solidFill>
              </a:rPr>
              <a:t>q</a:t>
            </a:r>
            <a:r>
              <a:rPr lang="en-US" sz="2800" dirty="0" smtClean="0"/>
              <a:t>)| &lt; </a:t>
            </a:r>
            <a:r>
              <a:rPr lang="en-US" sz="2800" b="1" dirty="0"/>
              <a:t>n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794946" y="2252413"/>
            <a:ext cx="187125" cy="341856"/>
            <a:chOff x="3510308" y="3285644"/>
            <a:chExt cx="187125" cy="341856"/>
          </a:xfrm>
        </p:grpSpPr>
        <p:cxnSp>
          <p:nvCxnSpPr>
            <p:cNvPr id="47" name="Straight Connector 46"/>
            <p:cNvCxnSpPr/>
            <p:nvPr/>
          </p:nvCxnSpPr>
          <p:spPr>
            <a:xfrm>
              <a:off x="3510308" y="3285644"/>
              <a:ext cx="0" cy="341856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3510308" y="3397998"/>
              <a:ext cx="187125" cy="0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3510308" y="3515685"/>
              <a:ext cx="187125" cy="0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845066" y="4175717"/>
            <a:ext cx="5718558" cy="1969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 smtClean="0">
                <a:sym typeface="Symbol"/>
              </a:rPr>
              <a:t>Describing environment </a:t>
            </a:r>
            <a:r>
              <a:rPr lang="en-GB" sz="2800" dirty="0" smtClean="0">
                <a:sym typeface="Symbol"/>
              </a:rPr>
              <a:t>transitions:</a:t>
            </a:r>
          </a:p>
          <a:p>
            <a:r>
              <a:rPr lang="en-US" sz="2800" dirty="0"/>
              <a:t>“</a:t>
            </a:r>
            <a:r>
              <a:rPr lang="en-US" sz="2800" i="1" dirty="0"/>
              <a:t>all processes hear from the same set</a:t>
            </a:r>
          </a:p>
          <a:p>
            <a:pPr>
              <a:spcAft>
                <a:spcPts val="1200"/>
              </a:spcAft>
            </a:pPr>
            <a:r>
              <a:rPr lang="en-US" sz="2800" i="1" dirty="0"/>
              <a:t>of </a:t>
            </a:r>
            <a:r>
              <a:rPr lang="en-US" sz="2800" i="1" dirty="0" smtClean="0"/>
              <a:t>processes</a:t>
            </a:r>
            <a:r>
              <a:rPr lang="en-US" sz="2800" dirty="0" smtClean="0">
                <a:solidFill>
                  <a:schemeClr val="bg1"/>
                </a:solidFill>
              </a:rPr>
              <a:t>”</a:t>
            </a: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GB" sz="2800" dirty="0" smtClean="0">
                <a:sym typeface="Symbol"/>
              </a:rPr>
              <a:t></a:t>
            </a:r>
            <a:r>
              <a:rPr lang="en-US" sz="2800" dirty="0">
                <a:sym typeface="Symbol"/>
              </a:rPr>
              <a:t>z</a:t>
            </a:r>
            <a:r>
              <a:rPr lang="en-US" sz="2800" b="1" dirty="0" smtClean="0">
                <a:sym typeface="Symbol"/>
              </a:rPr>
              <a:t>. </a:t>
            </a:r>
            <a:r>
              <a:rPr lang="en-US" sz="2800" dirty="0">
                <a:solidFill>
                  <a:srgbClr val="660066"/>
                </a:solidFill>
                <a:latin typeface="Arial Rounded MT Bold"/>
              </a:rPr>
              <a:t>HO</a:t>
            </a:r>
            <a:r>
              <a:rPr lang="en-US" sz="2800" dirty="0" smtClean="0"/>
              <a:t>(z) = </a:t>
            </a:r>
            <a:r>
              <a:rPr lang="en-GB" sz="2800" b="1" dirty="0" smtClean="0">
                <a:sym typeface="Symbol"/>
              </a:rPr>
              <a:t>K</a:t>
            </a:r>
            <a:endParaRPr lang="en-US" sz="2800" dirty="0"/>
          </a:p>
        </p:txBody>
      </p:sp>
      <p:cxnSp>
        <p:nvCxnSpPr>
          <p:cNvPr id="54" name="Straight Arrow Connector 53"/>
          <p:cNvCxnSpPr>
            <a:stCxn id="79" idx="1"/>
            <a:endCxn id="85" idx="3"/>
          </p:cNvCxnSpPr>
          <p:nvPr/>
        </p:nvCxnSpPr>
        <p:spPr>
          <a:xfrm flipH="1" flipV="1">
            <a:off x="1598208" y="2253696"/>
            <a:ext cx="1054437" cy="233492"/>
          </a:xfrm>
          <a:prstGeom prst="straightConnector1">
            <a:avLst/>
          </a:prstGeom>
          <a:ln>
            <a:solidFill>
              <a:srgbClr val="66006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1113903" y="2525838"/>
            <a:ext cx="37424" cy="461527"/>
          </a:xfrm>
          <a:prstGeom prst="straightConnector1">
            <a:avLst/>
          </a:prstGeom>
          <a:ln>
            <a:solidFill>
              <a:srgbClr val="66006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1523360" y="2487188"/>
            <a:ext cx="1129285" cy="529523"/>
          </a:xfrm>
          <a:prstGeom prst="straightConnector1">
            <a:avLst/>
          </a:prstGeom>
          <a:ln>
            <a:solidFill>
              <a:srgbClr val="66006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1523360" y="2042623"/>
            <a:ext cx="648340" cy="938580"/>
          </a:xfrm>
          <a:prstGeom prst="straightConnector1">
            <a:avLst/>
          </a:prstGeom>
          <a:ln>
            <a:solidFill>
              <a:srgbClr val="66006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214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0" y="277789"/>
            <a:ext cx="9144000" cy="772107"/>
          </a:xfrm>
          <a:prstGeom prst="rect">
            <a:avLst/>
          </a:prstGeom>
          <a:solidFill>
            <a:schemeClr val="bg2"/>
          </a:solidFill>
        </p:spPr>
        <p:txBody>
          <a:bodyPr wrap="square" tIns="108000" bIns="108000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600" dirty="0" smtClean="0"/>
              <a:t>	What are Consensus Algorithms ?</a:t>
            </a:r>
            <a:endParaRPr lang="en-US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Striped Right Arrow 11"/>
          <p:cNvSpPr/>
          <p:nvPr/>
        </p:nvSpPr>
        <p:spPr>
          <a:xfrm>
            <a:off x="3517454" y="2284163"/>
            <a:ext cx="1889973" cy="278352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660400" y="5839367"/>
            <a:ext cx="8263801" cy="469221"/>
            <a:chOff x="825500" y="5051967"/>
            <a:chExt cx="8263801" cy="469221"/>
          </a:xfrm>
        </p:grpSpPr>
        <p:sp>
          <p:nvSpPr>
            <p:cNvPr id="3" name="TextBox 2"/>
            <p:cNvSpPr txBox="1"/>
            <p:nvPr/>
          </p:nvSpPr>
          <p:spPr>
            <a:xfrm>
              <a:off x="825500" y="5051967"/>
              <a:ext cx="82638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Consensus =</a:t>
              </a:r>
              <a:r>
                <a:rPr lang="en-US" sz="2400" dirty="0" smtClean="0">
                  <a:solidFill>
                    <a:schemeClr val="bg1"/>
                  </a:solidFill>
                </a:rPr>
                <a:t> Agreement </a:t>
              </a:r>
              <a:r>
                <a:rPr lang="en-US" sz="2400" dirty="0" smtClean="0"/>
                <a:t>+ Termination +  Irrevocability + Validity</a:t>
              </a:r>
              <a:endParaRPr lang="en-US" sz="2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397859" y="5059523"/>
              <a:ext cx="17162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 </a:t>
              </a:r>
              <a:r>
                <a:rPr lang="en-US" sz="2400" dirty="0"/>
                <a:t>Agreement 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575644" y="1138293"/>
            <a:ext cx="2250643" cy="2224078"/>
            <a:chOff x="5433301" y="2625278"/>
            <a:chExt cx="2250643" cy="2224078"/>
          </a:xfrm>
        </p:grpSpPr>
        <p:grpSp>
          <p:nvGrpSpPr>
            <p:cNvPr id="100" name="Group 99"/>
            <p:cNvGrpSpPr/>
            <p:nvPr/>
          </p:nvGrpSpPr>
          <p:grpSpPr>
            <a:xfrm>
              <a:off x="5433301" y="3009435"/>
              <a:ext cx="2250643" cy="1839921"/>
              <a:chOff x="2104335" y="3893635"/>
              <a:chExt cx="2250643" cy="1839921"/>
            </a:xfrm>
          </p:grpSpPr>
          <p:grpSp>
            <p:nvGrpSpPr>
              <p:cNvPr id="101" name="Group 100"/>
              <p:cNvGrpSpPr/>
              <p:nvPr/>
            </p:nvGrpSpPr>
            <p:grpSpPr>
              <a:xfrm>
                <a:off x="3130043" y="3893635"/>
                <a:ext cx="687003" cy="499819"/>
                <a:chOff x="3206243" y="3893635"/>
                <a:chExt cx="687003" cy="499819"/>
              </a:xfrm>
            </p:grpSpPr>
            <p:sp>
              <p:nvSpPr>
                <p:cNvPr id="118" name="Rounded Rectangle 117"/>
                <p:cNvSpPr/>
                <p:nvPr/>
              </p:nvSpPr>
              <p:spPr>
                <a:xfrm>
                  <a:off x="3206243" y="3917564"/>
                  <a:ext cx="687003" cy="475890"/>
                </a:xfrm>
                <a:prstGeom prst="roundRect">
                  <a:avLst>
                    <a:gd name="adj" fmla="val 42722"/>
                  </a:avLst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TextBox 118"/>
                <p:cNvSpPr txBox="1"/>
                <p:nvPr/>
              </p:nvSpPr>
              <p:spPr>
                <a:xfrm>
                  <a:off x="3260086" y="3899797"/>
                  <a:ext cx="347158" cy="4770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500" b="1" dirty="0" smtClean="0"/>
                    <a:t>9</a:t>
                  </a:r>
                  <a:endParaRPr lang="en-US" sz="2500" b="1" dirty="0"/>
                </a:p>
              </p:txBody>
            </p:sp>
            <p:sp>
              <p:nvSpPr>
                <p:cNvPr id="120" name="TextBox 119"/>
                <p:cNvSpPr txBox="1"/>
                <p:nvPr/>
              </p:nvSpPr>
              <p:spPr>
                <a:xfrm>
                  <a:off x="3515839" y="3893635"/>
                  <a:ext cx="34065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solidFill>
                        <a:srgbClr val="FF0000"/>
                      </a:solidFill>
                    </a:rPr>
                    <a:t>1</a:t>
                  </a:r>
                  <a:endParaRPr lang="en-US" sz="2400" b="1" baseline="-25000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102" name="Group 101"/>
              <p:cNvGrpSpPr/>
              <p:nvPr/>
            </p:nvGrpSpPr>
            <p:grpSpPr>
              <a:xfrm>
                <a:off x="2104335" y="4121807"/>
                <a:ext cx="687003" cy="510087"/>
                <a:chOff x="3282443" y="3714364"/>
                <a:chExt cx="687003" cy="510087"/>
              </a:xfrm>
            </p:grpSpPr>
            <p:sp>
              <p:nvSpPr>
                <p:cNvPr id="115" name="Rounded Rectangle 114"/>
                <p:cNvSpPr/>
                <p:nvPr/>
              </p:nvSpPr>
              <p:spPr>
                <a:xfrm>
                  <a:off x="3282443" y="3714364"/>
                  <a:ext cx="687003" cy="475890"/>
                </a:xfrm>
                <a:prstGeom prst="roundRect">
                  <a:avLst>
                    <a:gd name="adj" fmla="val 42722"/>
                  </a:avLst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TextBox 115"/>
                <p:cNvSpPr txBox="1"/>
                <p:nvPr/>
              </p:nvSpPr>
              <p:spPr>
                <a:xfrm>
                  <a:off x="3348986" y="3747397"/>
                  <a:ext cx="347158" cy="4770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500" b="1" dirty="0"/>
                    <a:t>6</a:t>
                  </a:r>
                </a:p>
              </p:txBody>
            </p:sp>
            <p:sp>
              <p:nvSpPr>
                <p:cNvPr id="117" name="TextBox 116"/>
                <p:cNvSpPr txBox="1"/>
                <p:nvPr/>
              </p:nvSpPr>
              <p:spPr>
                <a:xfrm>
                  <a:off x="3604739" y="3741235"/>
                  <a:ext cx="34065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solidFill>
                        <a:srgbClr val="FF0000"/>
                      </a:solidFill>
                    </a:rPr>
                    <a:t>1</a:t>
                  </a:r>
                  <a:endParaRPr lang="en-US" sz="2400" b="1" baseline="-25000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103" name="Group 102"/>
              <p:cNvGrpSpPr/>
              <p:nvPr/>
            </p:nvGrpSpPr>
            <p:grpSpPr>
              <a:xfrm>
                <a:off x="2244711" y="4920688"/>
                <a:ext cx="687003" cy="510087"/>
                <a:chOff x="3460243" y="3574664"/>
                <a:chExt cx="687003" cy="510087"/>
              </a:xfrm>
            </p:grpSpPr>
            <p:sp>
              <p:nvSpPr>
                <p:cNvPr id="112" name="Rounded Rectangle 111"/>
                <p:cNvSpPr/>
                <p:nvPr/>
              </p:nvSpPr>
              <p:spPr>
                <a:xfrm>
                  <a:off x="3460243" y="3574664"/>
                  <a:ext cx="687003" cy="475890"/>
                </a:xfrm>
                <a:prstGeom prst="roundRect">
                  <a:avLst>
                    <a:gd name="adj" fmla="val 42722"/>
                  </a:avLst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TextBox 112"/>
                <p:cNvSpPr txBox="1"/>
                <p:nvPr/>
              </p:nvSpPr>
              <p:spPr>
                <a:xfrm>
                  <a:off x="3526786" y="3607697"/>
                  <a:ext cx="347158" cy="4770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500" b="1" dirty="0"/>
                    <a:t>1</a:t>
                  </a:r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>
                  <a:off x="3782539" y="3601535"/>
                  <a:ext cx="34065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solidFill>
                        <a:srgbClr val="FF0000"/>
                      </a:solidFill>
                    </a:rPr>
                    <a:t>1</a:t>
                  </a:r>
                  <a:endParaRPr lang="en-US" sz="2400" b="1" baseline="-25000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104" name="Group 103"/>
              <p:cNvGrpSpPr/>
              <p:nvPr/>
            </p:nvGrpSpPr>
            <p:grpSpPr>
              <a:xfrm>
                <a:off x="3667975" y="4558499"/>
                <a:ext cx="687003" cy="510087"/>
                <a:chOff x="3104643" y="3917564"/>
                <a:chExt cx="687003" cy="510087"/>
              </a:xfrm>
            </p:grpSpPr>
            <p:sp>
              <p:nvSpPr>
                <p:cNvPr id="109" name="Rounded Rectangle 108"/>
                <p:cNvSpPr/>
                <p:nvPr/>
              </p:nvSpPr>
              <p:spPr>
                <a:xfrm>
                  <a:off x="3104643" y="3917564"/>
                  <a:ext cx="687003" cy="475890"/>
                </a:xfrm>
                <a:prstGeom prst="roundRect">
                  <a:avLst>
                    <a:gd name="adj" fmla="val 42722"/>
                  </a:avLst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TextBox 109"/>
                <p:cNvSpPr txBox="1"/>
                <p:nvPr/>
              </p:nvSpPr>
              <p:spPr>
                <a:xfrm>
                  <a:off x="3171186" y="3950597"/>
                  <a:ext cx="347158" cy="4770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500" b="1" dirty="0"/>
                    <a:t>7</a:t>
                  </a:r>
                </a:p>
              </p:txBody>
            </p:sp>
            <p:sp>
              <p:nvSpPr>
                <p:cNvPr id="111" name="TextBox 110"/>
                <p:cNvSpPr txBox="1"/>
                <p:nvPr/>
              </p:nvSpPr>
              <p:spPr>
                <a:xfrm>
                  <a:off x="3426939" y="3944435"/>
                  <a:ext cx="34065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solidFill>
                        <a:srgbClr val="FF0000"/>
                      </a:solidFill>
                    </a:rPr>
                    <a:t>1</a:t>
                  </a:r>
                  <a:endParaRPr lang="en-US" sz="2400" b="1" baseline="-25000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105" name="Group 104"/>
              <p:cNvGrpSpPr/>
              <p:nvPr/>
            </p:nvGrpSpPr>
            <p:grpSpPr>
              <a:xfrm>
                <a:off x="3209315" y="5223469"/>
                <a:ext cx="687003" cy="510087"/>
                <a:chOff x="3282443" y="3714364"/>
                <a:chExt cx="687003" cy="510087"/>
              </a:xfrm>
            </p:grpSpPr>
            <p:sp>
              <p:nvSpPr>
                <p:cNvPr id="106" name="Rounded Rectangle 105"/>
                <p:cNvSpPr/>
                <p:nvPr/>
              </p:nvSpPr>
              <p:spPr>
                <a:xfrm>
                  <a:off x="3282443" y="3714364"/>
                  <a:ext cx="687003" cy="475890"/>
                </a:xfrm>
                <a:prstGeom prst="roundRect">
                  <a:avLst>
                    <a:gd name="adj" fmla="val 42722"/>
                  </a:avLst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TextBox 106"/>
                <p:cNvSpPr txBox="1"/>
                <p:nvPr/>
              </p:nvSpPr>
              <p:spPr>
                <a:xfrm>
                  <a:off x="3348986" y="3747397"/>
                  <a:ext cx="347158" cy="4770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500" b="1" dirty="0"/>
                    <a:t>4</a:t>
                  </a:r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>
                  <a:off x="3604739" y="3741235"/>
                  <a:ext cx="34065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solidFill>
                        <a:srgbClr val="FF0000"/>
                      </a:solidFill>
                    </a:rPr>
                    <a:t>1</a:t>
                  </a:r>
                  <a:endParaRPr lang="en-US" sz="2400" b="1" baseline="-25000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grpSp>
          <p:nvGrpSpPr>
            <p:cNvPr id="128" name="Group 127"/>
            <p:cNvGrpSpPr/>
            <p:nvPr/>
          </p:nvGrpSpPr>
          <p:grpSpPr>
            <a:xfrm>
              <a:off x="5713378" y="2625278"/>
              <a:ext cx="1895306" cy="1754888"/>
              <a:chOff x="1297325" y="3669967"/>
              <a:chExt cx="1895306" cy="1754888"/>
            </a:xfrm>
          </p:grpSpPr>
          <p:sp>
            <p:nvSpPr>
              <p:cNvPr id="129" name="TextBox 128"/>
              <p:cNvSpPr txBox="1"/>
              <p:nvPr/>
            </p:nvSpPr>
            <p:spPr>
              <a:xfrm>
                <a:off x="2313405" y="3669967"/>
                <a:ext cx="305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6"/>
                    </a:solidFill>
                  </a:rPr>
                  <a:t>p</a:t>
                </a:r>
                <a:endParaRPr lang="en-US" b="1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1297325" y="3904875"/>
                <a:ext cx="3085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accent6"/>
                    </a:solidFill>
                  </a:rPr>
                  <a:t>q</a:t>
                </a: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1362710" y="4786924"/>
                <a:ext cx="26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6"/>
                    </a:solidFill>
                  </a:rPr>
                  <a:t>r</a:t>
                </a:r>
                <a:endParaRPr lang="en-US" b="1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2369865" y="5055523"/>
                <a:ext cx="2646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accent6"/>
                    </a:solidFill>
                  </a:rPr>
                  <a:t>t</a:t>
                </a: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2884096" y="4424541"/>
                <a:ext cx="3085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6"/>
                    </a:solidFill>
                  </a:rPr>
                  <a:t>u</a:t>
                </a:r>
                <a:endParaRPr lang="en-US" b="1" dirty="0">
                  <a:solidFill>
                    <a:schemeClr val="accent6"/>
                  </a:solidFill>
                </a:endParaRPr>
              </a:p>
            </p:txBody>
          </p:sp>
        </p:grpSp>
      </p:grpSp>
      <p:grpSp>
        <p:nvGrpSpPr>
          <p:cNvPr id="219" name="Group 218"/>
          <p:cNvGrpSpPr/>
          <p:nvPr/>
        </p:nvGrpSpPr>
        <p:grpSpPr>
          <a:xfrm>
            <a:off x="3330407" y="2864393"/>
            <a:ext cx="2465867" cy="2376478"/>
            <a:chOff x="5395877" y="2472878"/>
            <a:chExt cx="2465867" cy="2376478"/>
          </a:xfrm>
        </p:grpSpPr>
        <p:grpSp>
          <p:nvGrpSpPr>
            <p:cNvPr id="220" name="Group 219"/>
            <p:cNvGrpSpPr/>
            <p:nvPr/>
          </p:nvGrpSpPr>
          <p:grpSpPr>
            <a:xfrm>
              <a:off x="5395877" y="2830164"/>
              <a:ext cx="2465867" cy="2019192"/>
              <a:chOff x="2066911" y="3714364"/>
              <a:chExt cx="2465867" cy="2019192"/>
            </a:xfrm>
          </p:grpSpPr>
          <p:grpSp>
            <p:nvGrpSpPr>
              <p:cNvPr id="227" name="Group 226"/>
              <p:cNvGrpSpPr/>
              <p:nvPr/>
            </p:nvGrpSpPr>
            <p:grpSpPr>
              <a:xfrm>
                <a:off x="3206243" y="3714364"/>
                <a:ext cx="687003" cy="510087"/>
                <a:chOff x="3282443" y="3714364"/>
                <a:chExt cx="687003" cy="510087"/>
              </a:xfrm>
            </p:grpSpPr>
            <p:sp>
              <p:nvSpPr>
                <p:cNvPr id="244" name="Rounded Rectangle 243"/>
                <p:cNvSpPr/>
                <p:nvPr/>
              </p:nvSpPr>
              <p:spPr>
                <a:xfrm>
                  <a:off x="3282443" y="3714364"/>
                  <a:ext cx="687003" cy="475890"/>
                </a:xfrm>
                <a:prstGeom prst="roundRect">
                  <a:avLst>
                    <a:gd name="adj" fmla="val 42722"/>
                  </a:avLst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TextBox 244"/>
                <p:cNvSpPr txBox="1"/>
                <p:nvPr/>
              </p:nvSpPr>
              <p:spPr>
                <a:xfrm>
                  <a:off x="3348986" y="3747397"/>
                  <a:ext cx="347158" cy="4770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500" b="1" dirty="0" smtClean="0"/>
                    <a:t>9</a:t>
                  </a:r>
                  <a:endParaRPr lang="en-US" sz="2500" b="1" dirty="0"/>
                </a:p>
              </p:txBody>
            </p:sp>
            <p:sp>
              <p:nvSpPr>
                <p:cNvPr id="246" name="TextBox 245"/>
                <p:cNvSpPr txBox="1"/>
                <p:nvPr/>
              </p:nvSpPr>
              <p:spPr>
                <a:xfrm>
                  <a:off x="3604739" y="3741235"/>
                  <a:ext cx="32728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solidFill>
                        <a:srgbClr val="FF0000"/>
                      </a:solidFill>
                    </a:rPr>
                    <a:t>?</a:t>
                  </a:r>
                  <a:endParaRPr lang="en-US" sz="2400" b="1" baseline="-25000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228" name="Group 227"/>
              <p:cNvGrpSpPr/>
              <p:nvPr/>
            </p:nvGrpSpPr>
            <p:grpSpPr>
              <a:xfrm>
                <a:off x="2104335" y="4121807"/>
                <a:ext cx="687003" cy="510087"/>
                <a:chOff x="3282443" y="3714364"/>
                <a:chExt cx="687003" cy="510087"/>
              </a:xfrm>
            </p:grpSpPr>
            <p:sp>
              <p:nvSpPr>
                <p:cNvPr id="241" name="Rounded Rectangle 240"/>
                <p:cNvSpPr/>
                <p:nvPr/>
              </p:nvSpPr>
              <p:spPr>
                <a:xfrm>
                  <a:off x="3282443" y="3714364"/>
                  <a:ext cx="687003" cy="475890"/>
                </a:xfrm>
                <a:prstGeom prst="roundRect">
                  <a:avLst>
                    <a:gd name="adj" fmla="val 42722"/>
                  </a:avLst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TextBox 241"/>
                <p:cNvSpPr txBox="1"/>
                <p:nvPr/>
              </p:nvSpPr>
              <p:spPr>
                <a:xfrm>
                  <a:off x="3348986" y="3747397"/>
                  <a:ext cx="347158" cy="4770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500" b="1" dirty="0"/>
                    <a:t>6</a:t>
                  </a:r>
                </a:p>
              </p:txBody>
            </p:sp>
            <p:sp>
              <p:nvSpPr>
                <p:cNvPr id="243" name="TextBox 242"/>
                <p:cNvSpPr txBox="1"/>
                <p:nvPr/>
              </p:nvSpPr>
              <p:spPr>
                <a:xfrm>
                  <a:off x="3604739" y="3741235"/>
                  <a:ext cx="32728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>
                      <a:solidFill>
                        <a:srgbClr val="FF0000"/>
                      </a:solidFill>
                    </a:rPr>
                    <a:t>?</a:t>
                  </a:r>
                  <a:endParaRPr lang="en-US" sz="2400" b="1" baseline="-25000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229" name="Group 228"/>
              <p:cNvGrpSpPr/>
              <p:nvPr/>
            </p:nvGrpSpPr>
            <p:grpSpPr>
              <a:xfrm>
                <a:off x="2066911" y="5060388"/>
                <a:ext cx="687003" cy="510087"/>
                <a:chOff x="3282443" y="3714364"/>
                <a:chExt cx="687003" cy="510087"/>
              </a:xfrm>
            </p:grpSpPr>
            <p:sp>
              <p:nvSpPr>
                <p:cNvPr id="238" name="Rounded Rectangle 237"/>
                <p:cNvSpPr/>
                <p:nvPr/>
              </p:nvSpPr>
              <p:spPr>
                <a:xfrm>
                  <a:off x="3282443" y="3714364"/>
                  <a:ext cx="687003" cy="475890"/>
                </a:xfrm>
                <a:prstGeom prst="roundRect">
                  <a:avLst>
                    <a:gd name="adj" fmla="val 42722"/>
                  </a:avLst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TextBox 238"/>
                <p:cNvSpPr txBox="1"/>
                <p:nvPr/>
              </p:nvSpPr>
              <p:spPr>
                <a:xfrm>
                  <a:off x="3348986" y="3747397"/>
                  <a:ext cx="347158" cy="4770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500" b="1" dirty="0"/>
                    <a:t>1</a:t>
                  </a:r>
                </a:p>
              </p:txBody>
            </p:sp>
            <p:sp>
              <p:nvSpPr>
                <p:cNvPr id="240" name="TextBox 239"/>
                <p:cNvSpPr txBox="1"/>
                <p:nvPr/>
              </p:nvSpPr>
              <p:spPr>
                <a:xfrm>
                  <a:off x="3604739" y="3741235"/>
                  <a:ext cx="34065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solidFill>
                        <a:srgbClr val="FF0000"/>
                      </a:solidFill>
                    </a:rPr>
                    <a:t>1</a:t>
                  </a:r>
                  <a:endParaRPr lang="en-US" sz="2400" b="1" baseline="-25000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230" name="Group 229"/>
              <p:cNvGrpSpPr/>
              <p:nvPr/>
            </p:nvGrpSpPr>
            <p:grpSpPr>
              <a:xfrm>
                <a:off x="3845775" y="4355299"/>
                <a:ext cx="687003" cy="510087"/>
                <a:chOff x="3282443" y="3714364"/>
                <a:chExt cx="687003" cy="510087"/>
              </a:xfrm>
            </p:grpSpPr>
            <p:sp>
              <p:nvSpPr>
                <p:cNvPr id="235" name="Rounded Rectangle 234"/>
                <p:cNvSpPr/>
                <p:nvPr/>
              </p:nvSpPr>
              <p:spPr>
                <a:xfrm>
                  <a:off x="3282443" y="3714364"/>
                  <a:ext cx="687003" cy="475890"/>
                </a:xfrm>
                <a:prstGeom prst="roundRect">
                  <a:avLst>
                    <a:gd name="adj" fmla="val 42722"/>
                  </a:avLst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6" name="TextBox 235"/>
                <p:cNvSpPr txBox="1"/>
                <p:nvPr/>
              </p:nvSpPr>
              <p:spPr>
                <a:xfrm>
                  <a:off x="3348986" y="3747397"/>
                  <a:ext cx="347158" cy="4770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500" b="1" dirty="0"/>
                    <a:t>7</a:t>
                  </a:r>
                </a:p>
              </p:txBody>
            </p:sp>
            <p:sp>
              <p:nvSpPr>
                <p:cNvPr id="237" name="TextBox 236"/>
                <p:cNvSpPr txBox="1"/>
                <p:nvPr/>
              </p:nvSpPr>
              <p:spPr>
                <a:xfrm>
                  <a:off x="3604739" y="3741235"/>
                  <a:ext cx="32728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>
                      <a:solidFill>
                        <a:srgbClr val="FF0000"/>
                      </a:solidFill>
                    </a:rPr>
                    <a:t>?</a:t>
                  </a:r>
                  <a:endParaRPr lang="en-US" sz="2400" b="1" baseline="-25000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231" name="Group 230"/>
              <p:cNvGrpSpPr/>
              <p:nvPr/>
            </p:nvGrpSpPr>
            <p:grpSpPr>
              <a:xfrm>
                <a:off x="3209315" y="5223469"/>
                <a:ext cx="687003" cy="510087"/>
                <a:chOff x="3282443" y="3714364"/>
                <a:chExt cx="687003" cy="510087"/>
              </a:xfrm>
            </p:grpSpPr>
            <p:sp>
              <p:nvSpPr>
                <p:cNvPr id="232" name="Rounded Rectangle 231"/>
                <p:cNvSpPr/>
                <p:nvPr/>
              </p:nvSpPr>
              <p:spPr>
                <a:xfrm>
                  <a:off x="3282443" y="3714364"/>
                  <a:ext cx="687003" cy="475890"/>
                </a:xfrm>
                <a:prstGeom prst="roundRect">
                  <a:avLst>
                    <a:gd name="adj" fmla="val 42722"/>
                  </a:avLst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TextBox 232"/>
                <p:cNvSpPr txBox="1"/>
                <p:nvPr/>
              </p:nvSpPr>
              <p:spPr>
                <a:xfrm>
                  <a:off x="3348986" y="3747397"/>
                  <a:ext cx="347158" cy="4770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500" b="1" dirty="0"/>
                    <a:t>4</a:t>
                  </a:r>
                </a:p>
              </p:txBody>
            </p:sp>
            <p:sp>
              <p:nvSpPr>
                <p:cNvPr id="234" name="TextBox 233"/>
                <p:cNvSpPr txBox="1"/>
                <p:nvPr/>
              </p:nvSpPr>
              <p:spPr>
                <a:xfrm>
                  <a:off x="3604739" y="3741235"/>
                  <a:ext cx="34065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solidFill>
                        <a:srgbClr val="FF0000"/>
                      </a:solidFill>
                    </a:rPr>
                    <a:t>1</a:t>
                  </a:r>
                  <a:endParaRPr lang="en-US" sz="2400" b="1" baseline="-25000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grpSp>
          <p:nvGrpSpPr>
            <p:cNvPr id="221" name="Group 220"/>
            <p:cNvGrpSpPr/>
            <p:nvPr/>
          </p:nvGrpSpPr>
          <p:grpSpPr>
            <a:xfrm>
              <a:off x="5702563" y="2472878"/>
              <a:ext cx="2083921" cy="1907288"/>
              <a:chOff x="1286510" y="3517567"/>
              <a:chExt cx="2083921" cy="1907288"/>
            </a:xfrm>
          </p:grpSpPr>
          <p:sp>
            <p:nvSpPr>
              <p:cNvPr id="222" name="TextBox 221"/>
              <p:cNvSpPr txBox="1"/>
              <p:nvPr/>
            </p:nvSpPr>
            <p:spPr>
              <a:xfrm>
                <a:off x="2402305" y="3517567"/>
                <a:ext cx="305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6"/>
                    </a:solidFill>
                  </a:rPr>
                  <a:t>p</a:t>
                </a:r>
                <a:endParaRPr lang="en-US" b="1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223" name="TextBox 222"/>
              <p:cNvSpPr txBox="1"/>
              <p:nvPr/>
            </p:nvSpPr>
            <p:spPr>
              <a:xfrm>
                <a:off x="1297325" y="3904875"/>
                <a:ext cx="3085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accent6"/>
                    </a:solidFill>
                  </a:rPr>
                  <a:t>q</a:t>
                </a:r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1286510" y="4913924"/>
                <a:ext cx="26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6"/>
                    </a:solidFill>
                  </a:rPr>
                  <a:t>r</a:t>
                </a:r>
                <a:endParaRPr lang="en-US" b="1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225" name="TextBox 224"/>
              <p:cNvSpPr txBox="1"/>
              <p:nvPr/>
            </p:nvSpPr>
            <p:spPr>
              <a:xfrm>
                <a:off x="2369865" y="5055523"/>
                <a:ext cx="2646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accent6"/>
                    </a:solidFill>
                  </a:rPr>
                  <a:t>t</a:t>
                </a:r>
              </a:p>
            </p:txBody>
          </p:sp>
          <p:sp>
            <p:nvSpPr>
              <p:cNvPr id="226" name="TextBox 225"/>
              <p:cNvSpPr txBox="1"/>
              <p:nvPr/>
            </p:nvSpPr>
            <p:spPr>
              <a:xfrm>
                <a:off x="3061896" y="4221341"/>
                <a:ext cx="3085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6"/>
                    </a:solidFill>
                  </a:rPr>
                  <a:t>u</a:t>
                </a:r>
                <a:endParaRPr lang="en-US" b="1" dirty="0">
                  <a:solidFill>
                    <a:schemeClr val="accent6"/>
                  </a:solidFill>
                </a:endParaRPr>
              </a:p>
            </p:txBody>
          </p:sp>
        </p:grpSp>
      </p:grpSp>
      <p:sp>
        <p:nvSpPr>
          <p:cNvPr id="2" name="Oval 1"/>
          <p:cNvSpPr/>
          <p:nvPr/>
        </p:nvSpPr>
        <p:spPr>
          <a:xfrm>
            <a:off x="2286632" y="5511800"/>
            <a:ext cx="1655281" cy="1130300"/>
          </a:xfrm>
          <a:prstGeom prst="ellipse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2825684" y="3156448"/>
            <a:ext cx="3199864" cy="2126751"/>
          </a:xfrm>
          <a:prstGeom prst="ellipse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4017410" y="5511800"/>
            <a:ext cx="1655281" cy="1130300"/>
          </a:xfrm>
          <a:prstGeom prst="ellipse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6147235" y="1248593"/>
            <a:ext cx="3199864" cy="2126751"/>
          </a:xfrm>
          <a:prstGeom prst="ellipse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ounded Rectangle 95"/>
          <p:cNvSpPr/>
          <p:nvPr/>
        </p:nvSpPr>
        <p:spPr>
          <a:xfrm>
            <a:off x="3578444" y="1657049"/>
            <a:ext cx="687003" cy="475890"/>
          </a:xfrm>
          <a:prstGeom prst="roundRect">
            <a:avLst>
              <a:gd name="adj" fmla="val 42722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3632287" y="1639282"/>
            <a:ext cx="34715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/>
              <a:t>9</a:t>
            </a:r>
            <a:endParaRPr lang="en-US" sz="2500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3888040" y="1633120"/>
            <a:ext cx="327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?</a:t>
            </a:r>
            <a:endParaRPr lang="en-US" sz="2400" b="1" baseline="-25000" dirty="0">
              <a:solidFill>
                <a:srgbClr val="FF0000"/>
              </a:solidFill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2552736" y="1861292"/>
            <a:ext cx="687003" cy="475890"/>
          </a:xfrm>
          <a:prstGeom prst="roundRect">
            <a:avLst>
              <a:gd name="adj" fmla="val 42722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2619279" y="1894325"/>
            <a:ext cx="34715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/>
              <a:t>6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2875032" y="1888163"/>
            <a:ext cx="327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?</a:t>
            </a:r>
            <a:endParaRPr lang="en-US" sz="2400" b="1" baseline="-25000" dirty="0">
              <a:solidFill>
                <a:srgbClr val="FF0000"/>
              </a:solidFill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2693112" y="2660173"/>
            <a:ext cx="687003" cy="475890"/>
          </a:xfrm>
          <a:prstGeom prst="roundRect">
            <a:avLst>
              <a:gd name="adj" fmla="val 42722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2759655" y="2693206"/>
            <a:ext cx="34715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/>
              <a:t>1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3015408" y="2687044"/>
            <a:ext cx="327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?</a:t>
            </a:r>
            <a:endParaRPr lang="en-US" sz="2400" b="1" baseline="-25000" dirty="0">
              <a:solidFill>
                <a:srgbClr val="FF0000"/>
              </a:solidFill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4116376" y="2297984"/>
            <a:ext cx="687003" cy="475890"/>
          </a:xfrm>
          <a:prstGeom prst="roundRect">
            <a:avLst>
              <a:gd name="adj" fmla="val 42722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/>
          <p:cNvSpPr txBox="1"/>
          <p:nvPr/>
        </p:nvSpPr>
        <p:spPr>
          <a:xfrm>
            <a:off x="4182919" y="2331017"/>
            <a:ext cx="34715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/>
              <a:t>7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4438672" y="2324855"/>
            <a:ext cx="327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?</a:t>
            </a:r>
            <a:endParaRPr lang="en-US" sz="2400" b="1" baseline="-25000" dirty="0">
              <a:solidFill>
                <a:srgbClr val="FF0000"/>
              </a:solidFill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3657716" y="2962954"/>
            <a:ext cx="687003" cy="475890"/>
          </a:xfrm>
          <a:prstGeom prst="roundRect">
            <a:avLst>
              <a:gd name="adj" fmla="val 42722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3724259" y="2995987"/>
            <a:ext cx="34715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/>
              <a:t>4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3980012" y="2989825"/>
            <a:ext cx="327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?</a:t>
            </a:r>
            <a:endParaRPr lang="en-US" sz="2400" b="1" baseline="-25000" dirty="0">
              <a:solidFill>
                <a:srgbClr val="FF0000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3848893" y="1248963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p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2832813" y="1483871"/>
            <a:ext cx="30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q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2898198" y="2365920"/>
            <a:ext cx="26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r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3905353" y="2634519"/>
            <a:ext cx="26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4419584" y="2003537"/>
            <a:ext cx="30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u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45100" y="3073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975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6944 -0.00371 " pathEditMode="relative" ptsTypes="AA">
                                      <p:cBhvr>
                                        <p:cTn id="5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6944 -0.00371 " pathEditMode="relative" ptsTypes="AA">
                                      <p:cBhvr>
                                        <p:cTn id="57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6944 -0.00371 " pathEditMode="relative" ptsTypes="AA">
                                      <p:cBhvr>
                                        <p:cTn id="5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6944 -0.00371 " pathEditMode="relative" ptsTypes="AA">
                                      <p:cBhvr>
                                        <p:cTn id="61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6944 -0.00371 " pathEditMode="relative" ptsTypes="AA">
                                      <p:cBhvr>
                                        <p:cTn id="63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6944 -0.00371 " pathEditMode="relative" ptsTypes="AA">
                                      <p:cBhvr>
                                        <p:cTn id="65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6944 -0.00371 " pathEditMode="relative" ptsTypes="AA">
                                      <p:cBhvr>
                                        <p:cTn id="67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6944 -0.00371 " pathEditMode="relative" ptsTypes="AA">
                                      <p:cBhvr>
                                        <p:cTn id="69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6944 -0.00371 " pathEditMode="relative" ptsTypes="AA">
                                      <p:cBhvr>
                                        <p:cTn id="71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6944 -0.00371 " pathEditMode="relative" ptsTypes="AA">
                                      <p:cBhvr>
                                        <p:cTn id="73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6944 -0.00371 " pathEditMode="relative" ptsTypes="AA">
                                      <p:cBhvr>
                                        <p:cTn id="75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6944 -0.00371 " pathEditMode="relative" ptsTypes="AA">
                                      <p:cBhvr>
                                        <p:cTn id="77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6944 -0.00371 " pathEditMode="relative" ptsTypes="AA">
                                      <p:cBhvr>
                                        <p:cTn id="79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6944 -0.00371 " pathEditMode="relative" ptsTypes="AA">
                                      <p:cBhvr>
                                        <p:cTn id="81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6944 -0.00371 " pathEditMode="relative" ptsTypes="AA">
                                      <p:cBhvr>
                                        <p:cTn id="83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6944 -0.00371 " pathEditMode="relative" ptsTypes="AA">
                                      <p:cBhvr>
                                        <p:cTn id="85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6944 -0.00371 " pathEditMode="relative" ptsTypes="AA">
                                      <p:cBhvr>
                                        <p:cTn id="87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6944 -0.00371 " pathEditMode="relative" ptsTypes="AA">
                                      <p:cBhvr>
                                        <p:cTn id="89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6944 -0.00371 " pathEditMode="relative" ptsTypes="AA">
                                      <p:cBhvr>
                                        <p:cTn id="91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6944 -0.00371 " pathEditMode="relative" ptsTypes="AA">
                                      <p:cBhvr>
                                        <p:cTn id="93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4" presetID="18" presetClass="entr" presetSubtype="3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  <p:bldP spid="2" grpId="1" animBg="1"/>
      <p:bldP spid="93" grpId="0" animBg="1"/>
      <p:bldP spid="93" grpId="1" animBg="1"/>
      <p:bldP spid="93" grpId="2" animBg="1"/>
      <p:bldP spid="94" grpId="0" animBg="1"/>
      <p:bldP spid="95" grpId="0" animBg="1"/>
      <p:bldP spid="96" grpId="0" animBg="1"/>
      <p:bldP spid="97" grpId="0"/>
      <p:bldP spid="97" grpId="1"/>
      <p:bldP spid="98" grpId="0"/>
      <p:bldP spid="98" grpId="1"/>
      <p:bldP spid="99" grpId="0" animBg="1"/>
      <p:bldP spid="121" grpId="0"/>
      <p:bldP spid="121" grpId="1"/>
      <p:bldP spid="122" grpId="0"/>
      <p:bldP spid="122" grpId="1"/>
      <p:bldP spid="123" grpId="0" animBg="1"/>
      <p:bldP spid="124" grpId="0"/>
      <p:bldP spid="124" grpId="1"/>
      <p:bldP spid="125" grpId="0"/>
      <p:bldP spid="125" grpId="1"/>
      <p:bldP spid="126" grpId="0" animBg="1"/>
      <p:bldP spid="127" grpId="0"/>
      <p:bldP spid="127" grpId="1"/>
      <p:bldP spid="134" grpId="0"/>
      <p:bldP spid="134" grpId="1"/>
      <p:bldP spid="135" grpId="0" animBg="1"/>
      <p:bldP spid="136" grpId="0"/>
      <p:bldP spid="136" grpId="1"/>
      <p:bldP spid="137" grpId="0"/>
      <p:bldP spid="137" grpId="1"/>
      <p:bldP spid="138" grpId="0"/>
      <p:bldP spid="139" grpId="0"/>
      <p:bldP spid="140" grpId="0"/>
      <p:bldP spid="141" grpId="0"/>
      <p:bldP spid="14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0" y="277789"/>
            <a:ext cx="9144000" cy="772107"/>
          </a:xfrm>
          <a:prstGeom prst="rect">
            <a:avLst/>
          </a:prstGeom>
          <a:solidFill>
            <a:schemeClr val="bg2"/>
          </a:solidFill>
        </p:spPr>
        <p:txBody>
          <a:bodyPr wrap="square" tIns="108000" bIns="108000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600" dirty="0" smtClean="0"/>
              <a:t>	Cardinality constraints</a:t>
            </a:r>
            <a:endParaRPr lang="en-US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901804" y="4342837"/>
            <a:ext cx="3340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 smtClean="0">
                <a:sym typeface="Symbol"/>
              </a:rPr>
              <a:t>Expressing invariants: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0400" y="18567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873781" y="1251022"/>
            <a:ext cx="2465867" cy="2376478"/>
            <a:chOff x="3501130" y="4041526"/>
            <a:chExt cx="2465867" cy="2376478"/>
          </a:xfrm>
        </p:grpSpPr>
        <p:grpSp>
          <p:nvGrpSpPr>
            <p:cNvPr id="58" name="Group 57"/>
            <p:cNvGrpSpPr/>
            <p:nvPr/>
          </p:nvGrpSpPr>
          <p:grpSpPr>
            <a:xfrm>
              <a:off x="3501130" y="4398812"/>
              <a:ext cx="2465867" cy="2019192"/>
              <a:chOff x="2066911" y="3714364"/>
              <a:chExt cx="2465867" cy="2019192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3206243" y="3714364"/>
                <a:ext cx="687003" cy="510087"/>
                <a:chOff x="3282443" y="3714364"/>
                <a:chExt cx="687003" cy="510087"/>
              </a:xfrm>
            </p:grpSpPr>
            <p:sp>
              <p:nvSpPr>
                <p:cNvPr id="88" name="Rounded Rectangle 87"/>
                <p:cNvSpPr/>
                <p:nvPr/>
              </p:nvSpPr>
              <p:spPr>
                <a:xfrm>
                  <a:off x="3282443" y="3714364"/>
                  <a:ext cx="687003" cy="475890"/>
                </a:xfrm>
                <a:prstGeom prst="roundRect">
                  <a:avLst>
                    <a:gd name="adj" fmla="val 42722"/>
                  </a:avLst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TextBox 88"/>
                <p:cNvSpPr txBox="1"/>
                <p:nvPr/>
              </p:nvSpPr>
              <p:spPr>
                <a:xfrm>
                  <a:off x="3348986" y="3747397"/>
                  <a:ext cx="347158" cy="4770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500" b="1" dirty="0" smtClean="0"/>
                    <a:t>9</a:t>
                  </a:r>
                  <a:endParaRPr lang="en-US" sz="2500" b="1" dirty="0"/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3604739" y="3741235"/>
                  <a:ext cx="32728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>
                      <a:solidFill>
                        <a:srgbClr val="FF0000"/>
                      </a:solidFill>
                    </a:rPr>
                    <a:t>?</a:t>
                  </a:r>
                  <a:endParaRPr lang="en-US" sz="2400" b="1" baseline="-25000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72" name="Group 71"/>
              <p:cNvGrpSpPr/>
              <p:nvPr/>
            </p:nvGrpSpPr>
            <p:grpSpPr>
              <a:xfrm>
                <a:off x="2104335" y="4121807"/>
                <a:ext cx="687003" cy="510087"/>
                <a:chOff x="3282443" y="3714364"/>
                <a:chExt cx="687003" cy="510087"/>
              </a:xfrm>
            </p:grpSpPr>
            <p:sp>
              <p:nvSpPr>
                <p:cNvPr id="85" name="Rounded Rectangle 84"/>
                <p:cNvSpPr/>
                <p:nvPr/>
              </p:nvSpPr>
              <p:spPr>
                <a:xfrm>
                  <a:off x="3282443" y="3714364"/>
                  <a:ext cx="687003" cy="475890"/>
                </a:xfrm>
                <a:prstGeom prst="roundRect">
                  <a:avLst>
                    <a:gd name="adj" fmla="val 42722"/>
                  </a:avLst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TextBox 85"/>
                <p:cNvSpPr txBox="1"/>
                <p:nvPr/>
              </p:nvSpPr>
              <p:spPr>
                <a:xfrm>
                  <a:off x="3348986" y="3747397"/>
                  <a:ext cx="347158" cy="4770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500" b="1" dirty="0"/>
                    <a:t>6</a:t>
                  </a:r>
                </a:p>
              </p:txBody>
            </p:sp>
            <p:sp>
              <p:nvSpPr>
                <p:cNvPr id="87" name="TextBox 86"/>
                <p:cNvSpPr txBox="1"/>
                <p:nvPr/>
              </p:nvSpPr>
              <p:spPr>
                <a:xfrm>
                  <a:off x="3604739" y="3741235"/>
                  <a:ext cx="32728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>
                      <a:solidFill>
                        <a:srgbClr val="FF0000"/>
                      </a:solidFill>
                    </a:rPr>
                    <a:t>?</a:t>
                  </a:r>
                  <a:endParaRPr lang="en-US" sz="2400" b="1" baseline="-25000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73" name="Group 72"/>
              <p:cNvGrpSpPr/>
              <p:nvPr/>
            </p:nvGrpSpPr>
            <p:grpSpPr>
              <a:xfrm>
                <a:off x="2066911" y="5060388"/>
                <a:ext cx="687003" cy="510087"/>
                <a:chOff x="3282443" y="3714364"/>
                <a:chExt cx="687003" cy="510087"/>
              </a:xfrm>
            </p:grpSpPr>
            <p:sp>
              <p:nvSpPr>
                <p:cNvPr id="82" name="Rounded Rectangle 81"/>
                <p:cNvSpPr/>
                <p:nvPr/>
              </p:nvSpPr>
              <p:spPr>
                <a:xfrm>
                  <a:off x="3282443" y="3714364"/>
                  <a:ext cx="687003" cy="475890"/>
                </a:xfrm>
                <a:prstGeom prst="roundRect">
                  <a:avLst>
                    <a:gd name="adj" fmla="val 42722"/>
                  </a:avLst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TextBox 82"/>
                <p:cNvSpPr txBox="1"/>
                <p:nvPr/>
              </p:nvSpPr>
              <p:spPr>
                <a:xfrm>
                  <a:off x="3348986" y="3747397"/>
                  <a:ext cx="347158" cy="4770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500" b="1" dirty="0"/>
                    <a:t>1</a:t>
                  </a:r>
                </a:p>
              </p:txBody>
            </p:sp>
            <p:sp>
              <p:nvSpPr>
                <p:cNvPr id="84" name="TextBox 83"/>
                <p:cNvSpPr txBox="1"/>
                <p:nvPr/>
              </p:nvSpPr>
              <p:spPr>
                <a:xfrm>
                  <a:off x="3604739" y="3741235"/>
                  <a:ext cx="32728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>
                      <a:solidFill>
                        <a:srgbClr val="FF0000"/>
                      </a:solidFill>
                    </a:rPr>
                    <a:t>?</a:t>
                  </a:r>
                  <a:endParaRPr lang="en-US" sz="2400" b="1" baseline="-25000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74" name="Group 73"/>
              <p:cNvGrpSpPr/>
              <p:nvPr/>
            </p:nvGrpSpPr>
            <p:grpSpPr>
              <a:xfrm>
                <a:off x="3845775" y="4355299"/>
                <a:ext cx="687003" cy="510087"/>
                <a:chOff x="3282443" y="3714364"/>
                <a:chExt cx="687003" cy="510087"/>
              </a:xfrm>
            </p:grpSpPr>
            <p:sp>
              <p:nvSpPr>
                <p:cNvPr id="79" name="Rounded Rectangle 78"/>
                <p:cNvSpPr/>
                <p:nvPr/>
              </p:nvSpPr>
              <p:spPr>
                <a:xfrm>
                  <a:off x="3282443" y="3714364"/>
                  <a:ext cx="687003" cy="475890"/>
                </a:xfrm>
                <a:prstGeom prst="roundRect">
                  <a:avLst>
                    <a:gd name="adj" fmla="val 42722"/>
                  </a:avLst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TextBox 79"/>
                <p:cNvSpPr txBox="1"/>
                <p:nvPr/>
              </p:nvSpPr>
              <p:spPr>
                <a:xfrm>
                  <a:off x="3348986" y="3747397"/>
                  <a:ext cx="347158" cy="4770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500" b="1" dirty="0"/>
                    <a:t>1</a:t>
                  </a:r>
                </a:p>
              </p:txBody>
            </p:sp>
            <p:sp>
              <p:nvSpPr>
                <p:cNvPr id="81" name="TextBox 80"/>
                <p:cNvSpPr txBox="1"/>
                <p:nvPr/>
              </p:nvSpPr>
              <p:spPr>
                <a:xfrm>
                  <a:off x="3604739" y="3741235"/>
                  <a:ext cx="32728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>
                      <a:solidFill>
                        <a:srgbClr val="FF0000"/>
                      </a:solidFill>
                    </a:rPr>
                    <a:t>?</a:t>
                  </a:r>
                  <a:endParaRPr lang="en-US" sz="2400" b="1" baseline="-25000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75" name="Group 74"/>
              <p:cNvGrpSpPr/>
              <p:nvPr/>
            </p:nvGrpSpPr>
            <p:grpSpPr>
              <a:xfrm>
                <a:off x="3209315" y="5223469"/>
                <a:ext cx="687003" cy="510087"/>
                <a:chOff x="3282443" y="3714364"/>
                <a:chExt cx="687003" cy="510087"/>
              </a:xfrm>
            </p:grpSpPr>
            <p:sp>
              <p:nvSpPr>
                <p:cNvPr id="76" name="Rounded Rectangle 75"/>
                <p:cNvSpPr/>
                <p:nvPr/>
              </p:nvSpPr>
              <p:spPr>
                <a:xfrm>
                  <a:off x="3282443" y="3714364"/>
                  <a:ext cx="687003" cy="475890"/>
                </a:xfrm>
                <a:prstGeom prst="roundRect">
                  <a:avLst>
                    <a:gd name="adj" fmla="val 42722"/>
                  </a:avLst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TextBox 76"/>
                <p:cNvSpPr txBox="1"/>
                <p:nvPr/>
              </p:nvSpPr>
              <p:spPr>
                <a:xfrm>
                  <a:off x="3348986" y="3747397"/>
                  <a:ext cx="347158" cy="4770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500" b="1" dirty="0"/>
                    <a:t>1</a:t>
                  </a:r>
                </a:p>
              </p:txBody>
            </p:sp>
            <p:sp>
              <p:nvSpPr>
                <p:cNvPr id="78" name="TextBox 77"/>
                <p:cNvSpPr txBox="1"/>
                <p:nvPr/>
              </p:nvSpPr>
              <p:spPr>
                <a:xfrm>
                  <a:off x="3604739" y="3741235"/>
                  <a:ext cx="32728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>
                      <a:solidFill>
                        <a:srgbClr val="FF0000"/>
                      </a:solidFill>
                    </a:rPr>
                    <a:t>?</a:t>
                  </a:r>
                  <a:endParaRPr lang="en-US" sz="2400" b="1" baseline="-25000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cxnSp>
          <p:nvCxnSpPr>
            <p:cNvPr id="59" name="Straight Arrow Connector 58"/>
            <p:cNvCxnSpPr/>
            <p:nvPr/>
          </p:nvCxnSpPr>
          <p:spPr>
            <a:xfrm>
              <a:off x="4225557" y="5213845"/>
              <a:ext cx="484520" cy="727105"/>
            </a:xfrm>
            <a:prstGeom prst="straightConnector1">
              <a:avLst/>
            </a:prstGeom>
            <a:ln>
              <a:solidFill>
                <a:srgbClr val="66006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endCxn id="76" idx="1"/>
            </p:cNvCxnSpPr>
            <p:nvPr/>
          </p:nvCxnSpPr>
          <p:spPr>
            <a:xfrm>
              <a:off x="4193208" y="6038126"/>
              <a:ext cx="450326" cy="107736"/>
            </a:xfrm>
            <a:prstGeom prst="straightConnector1">
              <a:avLst/>
            </a:prstGeom>
            <a:ln>
              <a:solidFill>
                <a:srgbClr val="66006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88" idx="1"/>
            </p:cNvCxnSpPr>
            <p:nvPr/>
          </p:nvCxnSpPr>
          <p:spPr>
            <a:xfrm flipH="1">
              <a:off x="4188133" y="4636757"/>
              <a:ext cx="452329" cy="250591"/>
            </a:xfrm>
            <a:prstGeom prst="straightConnector1">
              <a:avLst/>
            </a:prstGeom>
            <a:ln>
              <a:solidFill>
                <a:srgbClr val="66006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88" idx="3"/>
            </p:cNvCxnSpPr>
            <p:nvPr/>
          </p:nvCxnSpPr>
          <p:spPr>
            <a:xfrm>
              <a:off x="5327465" y="4636757"/>
              <a:ext cx="274825" cy="429861"/>
            </a:xfrm>
            <a:prstGeom prst="straightConnector1">
              <a:avLst/>
            </a:prstGeom>
            <a:ln>
              <a:solidFill>
                <a:srgbClr val="66006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endCxn id="80" idx="2"/>
            </p:cNvCxnSpPr>
            <p:nvPr/>
          </p:nvCxnSpPr>
          <p:spPr>
            <a:xfrm flipV="1">
              <a:off x="5327465" y="5549834"/>
              <a:ext cx="192651" cy="526314"/>
            </a:xfrm>
            <a:prstGeom prst="straightConnector1">
              <a:avLst/>
            </a:prstGeom>
            <a:ln>
              <a:solidFill>
                <a:srgbClr val="66006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urved Connector 63"/>
            <p:cNvCxnSpPr>
              <a:endCxn id="84" idx="2"/>
            </p:cNvCxnSpPr>
            <p:nvPr/>
          </p:nvCxnSpPr>
          <p:spPr>
            <a:xfrm>
              <a:off x="3501130" y="6165072"/>
              <a:ext cx="485938" cy="68300"/>
            </a:xfrm>
            <a:prstGeom prst="curvedConnector4">
              <a:avLst>
                <a:gd name="adj1" fmla="val -3427"/>
                <a:gd name="adj2" fmla="val 434700"/>
              </a:avLst>
            </a:prstGeom>
            <a:ln w="28575" cmpd="sng">
              <a:solidFill>
                <a:srgbClr val="660066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Group 64"/>
            <p:cNvGrpSpPr/>
            <p:nvPr/>
          </p:nvGrpSpPr>
          <p:grpSpPr>
            <a:xfrm>
              <a:off x="3807816" y="4041526"/>
              <a:ext cx="2083921" cy="1907288"/>
              <a:chOff x="1286510" y="3517567"/>
              <a:chExt cx="2083921" cy="1907288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2402305" y="3517567"/>
                <a:ext cx="305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6"/>
                    </a:solidFill>
                  </a:rPr>
                  <a:t>p</a:t>
                </a:r>
                <a:endParaRPr lang="en-US" b="1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1297325" y="3904875"/>
                <a:ext cx="3085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accent6"/>
                    </a:solidFill>
                  </a:rPr>
                  <a:t>q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1286510" y="4913924"/>
                <a:ext cx="26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6"/>
                    </a:solidFill>
                  </a:rPr>
                  <a:t>r</a:t>
                </a:r>
                <a:endParaRPr lang="en-US" b="1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2369865" y="5055523"/>
                <a:ext cx="2646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accent6"/>
                    </a:solidFill>
                  </a:rPr>
                  <a:t>t</a:t>
                </a: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3061896" y="4221341"/>
                <a:ext cx="3085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6"/>
                    </a:solidFill>
                  </a:rPr>
                  <a:t>u</a:t>
                </a:r>
                <a:endParaRPr lang="en-US" b="1" dirty="0">
                  <a:solidFill>
                    <a:schemeClr val="accent6"/>
                  </a:solidFill>
                </a:endParaRPr>
              </a:p>
            </p:txBody>
          </p:sp>
        </p:grpSp>
      </p:grpSp>
      <p:sp>
        <p:nvSpPr>
          <p:cNvPr id="43" name="TextBox 42"/>
          <p:cNvSpPr txBox="1"/>
          <p:nvPr/>
        </p:nvSpPr>
        <p:spPr>
          <a:xfrm>
            <a:off x="4649796" y="1664126"/>
            <a:ext cx="2006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|</a:t>
            </a:r>
            <a:r>
              <a:rPr lang="en-US" sz="2800" dirty="0" smtClean="0">
                <a:solidFill>
                  <a:srgbClr val="660066"/>
                </a:solidFill>
                <a:latin typeface="Arial Rounded MT Bold"/>
              </a:rPr>
              <a:t>HO</a:t>
            </a:r>
            <a:r>
              <a:rPr lang="en-US" sz="2800" dirty="0" smtClean="0"/>
              <a:t>(</a:t>
            </a:r>
            <a:r>
              <a:rPr lang="en-US" sz="2800" b="1" dirty="0" smtClean="0">
                <a:solidFill>
                  <a:srgbClr val="FF6600"/>
                </a:solidFill>
              </a:rPr>
              <a:t>q</a:t>
            </a:r>
            <a:r>
              <a:rPr lang="en-US" sz="2800" dirty="0" smtClean="0"/>
              <a:t>)| </a:t>
            </a:r>
            <a:r>
              <a:rPr lang="en-US" sz="2800" dirty="0"/>
              <a:t>≥ </a:t>
            </a:r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44" name="TextBox 43"/>
          <p:cNvSpPr txBox="1"/>
          <p:nvPr/>
        </p:nvSpPr>
        <p:spPr>
          <a:xfrm>
            <a:off x="4649796" y="2366010"/>
            <a:ext cx="2093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|</a:t>
            </a:r>
            <a:r>
              <a:rPr lang="en-US" sz="2800" dirty="0" smtClean="0">
                <a:solidFill>
                  <a:srgbClr val="660066"/>
                </a:solidFill>
                <a:latin typeface="Arial Rounded MT Bold"/>
              </a:rPr>
              <a:t>HO</a:t>
            </a:r>
            <a:r>
              <a:rPr lang="en-US" sz="2800" dirty="0" smtClean="0"/>
              <a:t>(</a:t>
            </a:r>
            <a:r>
              <a:rPr lang="en-US" sz="2800" b="1" dirty="0" smtClean="0">
                <a:solidFill>
                  <a:srgbClr val="FF6600"/>
                </a:solidFill>
              </a:rPr>
              <a:t>q</a:t>
            </a:r>
            <a:r>
              <a:rPr lang="en-US" sz="2800" dirty="0" smtClean="0"/>
              <a:t>)| &lt; </a:t>
            </a:r>
            <a:r>
              <a:rPr lang="en-US" sz="2800" b="1" dirty="0"/>
              <a:t>n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794946" y="2252413"/>
            <a:ext cx="187125" cy="341856"/>
            <a:chOff x="3510308" y="3285644"/>
            <a:chExt cx="187125" cy="341856"/>
          </a:xfrm>
        </p:grpSpPr>
        <p:cxnSp>
          <p:nvCxnSpPr>
            <p:cNvPr id="47" name="Straight Connector 46"/>
            <p:cNvCxnSpPr/>
            <p:nvPr/>
          </p:nvCxnSpPr>
          <p:spPr>
            <a:xfrm>
              <a:off x="3510308" y="3285644"/>
              <a:ext cx="0" cy="341856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3510308" y="3397998"/>
              <a:ext cx="187125" cy="0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3510308" y="3515685"/>
              <a:ext cx="187125" cy="0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1447187" y="4998425"/>
            <a:ext cx="6341940" cy="1070466"/>
            <a:chOff x="1114234" y="2785634"/>
            <a:chExt cx="6341940" cy="1070466"/>
          </a:xfrm>
        </p:grpSpPr>
        <p:sp>
          <p:nvSpPr>
            <p:cNvPr id="52" name="TextBox 51"/>
            <p:cNvSpPr txBox="1"/>
            <p:nvPr/>
          </p:nvSpPr>
          <p:spPr>
            <a:xfrm>
              <a:off x="3060512" y="3148214"/>
              <a:ext cx="339533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 </a:t>
              </a:r>
              <a:r>
                <a:rPr lang="en-GB" sz="2800" dirty="0">
                  <a:sym typeface="Symbol"/>
                </a:rPr>
                <a:t></a:t>
              </a:r>
              <a:r>
                <a:rPr lang="en-US" sz="2800" b="1" dirty="0" smtClean="0">
                  <a:solidFill>
                    <a:srgbClr val="FF0000"/>
                  </a:solidFill>
                </a:rPr>
                <a:t>v. </a:t>
              </a:r>
              <a:r>
                <a:rPr lang="en-US" sz="4000" dirty="0" smtClean="0"/>
                <a:t>|</a:t>
              </a:r>
              <a:r>
                <a:rPr lang="en-US" sz="2800" dirty="0" smtClean="0"/>
                <a:t> { z | </a:t>
              </a:r>
              <a:r>
                <a:rPr lang="en-US" sz="2800" dirty="0" smtClean="0">
                  <a:latin typeface="Arial Rounded MT Bold"/>
                </a:rPr>
                <a:t>x</a:t>
              </a:r>
              <a:r>
                <a:rPr lang="en-US" sz="2800" dirty="0" smtClean="0"/>
                <a:t>(</a:t>
              </a:r>
              <a:r>
                <a:rPr lang="en-US" sz="2800" dirty="0" smtClean="0">
                  <a:solidFill>
                    <a:srgbClr val="000000"/>
                  </a:solidFill>
                </a:rPr>
                <a:t>z</a:t>
              </a:r>
              <a:r>
                <a:rPr lang="en-US" sz="2800" dirty="0" smtClean="0"/>
                <a:t>) = </a:t>
              </a:r>
              <a:r>
                <a:rPr lang="en-US" sz="2800" dirty="0" smtClean="0">
                  <a:solidFill>
                    <a:srgbClr val="FF0000"/>
                  </a:solidFill>
                  <a:latin typeface="Arial Rounded MT Bold"/>
                </a:rPr>
                <a:t>v</a:t>
              </a:r>
              <a:r>
                <a:rPr lang="en-US" sz="2800" b="1" dirty="0" smtClean="0">
                  <a:solidFill>
                    <a:srgbClr val="FF0000"/>
                  </a:solidFill>
                </a:rPr>
                <a:t> </a:t>
              </a:r>
              <a:r>
                <a:rPr lang="en-US" sz="2800" b="1" dirty="0" smtClean="0"/>
                <a:t>} </a:t>
              </a:r>
              <a:r>
                <a:rPr lang="en-US" sz="4000" dirty="0" smtClean="0"/>
                <a:t>|</a:t>
              </a:r>
              <a:r>
                <a:rPr lang="en-US" sz="2800" dirty="0" smtClean="0"/>
                <a:t>  </a:t>
              </a:r>
              <a:endParaRPr lang="en-US" sz="28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16143" y="3294780"/>
              <a:ext cx="11400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≥ 2</a:t>
              </a:r>
              <a:r>
                <a:rPr lang="en-US" sz="2800" b="1" dirty="0" smtClean="0"/>
                <a:t>n</a:t>
              </a:r>
              <a:r>
                <a:rPr lang="en-US" sz="2800" dirty="0" smtClean="0"/>
                <a:t>/3</a:t>
              </a:r>
              <a:endParaRPr lang="en-US" sz="28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114234" y="2785634"/>
              <a:ext cx="2328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>
                  <a:sym typeface="Symbol"/>
                </a:rPr>
                <a:t></a:t>
              </a:r>
              <a:r>
                <a:rPr lang="en-US" sz="2800" b="1" dirty="0" smtClean="0"/>
                <a:t>p</a:t>
              </a:r>
              <a:r>
                <a:rPr lang="en-US" sz="2800" dirty="0" smtClean="0"/>
                <a:t>. </a:t>
              </a:r>
              <a:r>
                <a:rPr lang="en-US" sz="2800" b="1" dirty="0" err="1" smtClean="0">
                  <a:solidFill>
                    <a:srgbClr val="FF0000"/>
                  </a:solidFill>
                </a:rPr>
                <a:t>dec</a:t>
              </a:r>
              <a:r>
                <a:rPr lang="en-US" sz="2800" dirty="0" smtClean="0"/>
                <a:t>(</a:t>
              </a:r>
              <a:r>
                <a:rPr lang="en-US" sz="2800" b="1" dirty="0"/>
                <a:t>p</a:t>
              </a:r>
              <a:r>
                <a:rPr lang="en-US" sz="2800" dirty="0" smtClean="0"/>
                <a:t>) = </a:t>
              </a:r>
              <a:r>
                <a:rPr lang="en-US" sz="2800" b="1" dirty="0" smtClean="0">
                  <a:solidFill>
                    <a:srgbClr val="FF0000"/>
                  </a:solidFill>
                </a:rPr>
                <a:t>?</a:t>
              </a:r>
              <a:r>
                <a:rPr lang="en-US" sz="2800" dirty="0" smtClean="0"/>
                <a:t>    </a:t>
              </a:r>
              <a:endParaRPr lang="en-US" sz="28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679227" y="3184369"/>
              <a:ext cx="4630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>
                  <a:sym typeface="Symbol"/>
                </a:rPr>
                <a:t></a:t>
              </a:r>
              <a:r>
                <a:rPr lang="en-US" sz="3600" dirty="0"/>
                <a:t> </a:t>
              </a:r>
              <a:endParaRPr lang="en-US" sz="3400" dirty="0"/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4649796" y="3054413"/>
            <a:ext cx="3521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|{ </a:t>
            </a:r>
            <a:r>
              <a:rPr lang="en-US" sz="2800" dirty="0">
                <a:solidFill>
                  <a:srgbClr val="FF6600"/>
                </a:solidFill>
              </a:rPr>
              <a:t>z</a:t>
            </a:r>
            <a:r>
              <a:rPr lang="en-US" sz="2800" dirty="0"/>
              <a:t> | </a:t>
            </a:r>
            <a:r>
              <a:rPr lang="en-US" sz="2800" dirty="0">
                <a:latin typeface="Arial Rounded MT Bold"/>
              </a:rPr>
              <a:t>x</a:t>
            </a:r>
            <a:r>
              <a:rPr lang="en-US" sz="2800" dirty="0"/>
              <a:t>(</a:t>
            </a:r>
            <a:r>
              <a:rPr lang="en-US" sz="2800" dirty="0">
                <a:solidFill>
                  <a:srgbClr val="FF6600"/>
                </a:solidFill>
              </a:rPr>
              <a:t>z</a:t>
            </a:r>
            <a:r>
              <a:rPr lang="en-US" sz="2800" dirty="0"/>
              <a:t>) = </a:t>
            </a:r>
            <a:r>
              <a:rPr lang="en-US" sz="2800" dirty="0">
                <a:latin typeface="Arial"/>
                <a:cs typeface="Arial"/>
              </a:rPr>
              <a:t>1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/>
              <a:t>}</a:t>
            </a:r>
            <a:r>
              <a:rPr lang="en-US" sz="2800" dirty="0" smtClean="0"/>
              <a:t>| ≥ 2</a:t>
            </a:r>
            <a:r>
              <a:rPr lang="en-US" sz="2800" b="1" dirty="0" smtClean="0"/>
              <a:t>n</a:t>
            </a:r>
            <a:r>
              <a:rPr lang="en-US" sz="2800" dirty="0" smtClean="0"/>
              <a:t>/3</a:t>
            </a:r>
            <a:endParaRPr lang="en-US" sz="2800" dirty="0"/>
          </a:p>
        </p:txBody>
      </p:sp>
      <p:cxnSp>
        <p:nvCxnSpPr>
          <p:cNvPr id="93" name="Straight Arrow Connector 92"/>
          <p:cNvCxnSpPr/>
          <p:nvPr/>
        </p:nvCxnSpPr>
        <p:spPr>
          <a:xfrm flipH="1" flipV="1">
            <a:off x="1598208" y="2253696"/>
            <a:ext cx="1054437" cy="233492"/>
          </a:xfrm>
          <a:prstGeom prst="straightConnector1">
            <a:avLst/>
          </a:prstGeom>
          <a:ln>
            <a:solidFill>
              <a:srgbClr val="66006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1113903" y="2525838"/>
            <a:ext cx="37424" cy="461527"/>
          </a:xfrm>
          <a:prstGeom prst="straightConnector1">
            <a:avLst/>
          </a:prstGeom>
          <a:ln>
            <a:solidFill>
              <a:srgbClr val="66006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V="1">
            <a:off x="1523360" y="2487188"/>
            <a:ext cx="1129285" cy="529523"/>
          </a:xfrm>
          <a:prstGeom prst="straightConnector1">
            <a:avLst/>
          </a:prstGeom>
          <a:ln>
            <a:solidFill>
              <a:srgbClr val="66006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1523360" y="2042623"/>
            <a:ext cx="648340" cy="938580"/>
          </a:xfrm>
          <a:prstGeom prst="straightConnector1">
            <a:avLst/>
          </a:prstGeom>
          <a:ln>
            <a:solidFill>
              <a:srgbClr val="66006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184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8089" y="2694607"/>
            <a:ext cx="224261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dirty="0" smtClean="0">
                <a:solidFill>
                  <a:srgbClr val="FF0000"/>
                </a:solidFill>
                <a:sym typeface="Symbol"/>
              </a:rPr>
              <a:t></a:t>
            </a:r>
            <a:r>
              <a:rPr lang="en-US" sz="3000" b="1" dirty="0" smtClean="0">
                <a:solidFill>
                  <a:srgbClr val="FF0000"/>
                </a:solidFill>
              </a:rPr>
              <a:t>v </a:t>
            </a:r>
            <a:r>
              <a:rPr lang="en-GB" sz="3000" dirty="0" smtClean="0">
                <a:solidFill>
                  <a:srgbClr val="FF6600"/>
                </a:solidFill>
                <a:sym typeface="Symbol"/>
              </a:rPr>
              <a:t></a:t>
            </a:r>
            <a:r>
              <a:rPr lang="en-US" sz="3000" b="1" dirty="0" smtClean="0">
                <a:solidFill>
                  <a:srgbClr val="FF6600"/>
                </a:solidFill>
                <a:sym typeface="Symbol"/>
              </a:rPr>
              <a:t>p </a:t>
            </a:r>
            <a:r>
              <a:rPr lang="en-GB" sz="3000" dirty="0" smtClean="0">
                <a:solidFill>
                  <a:srgbClr val="FF6600"/>
                </a:solidFill>
                <a:sym typeface="Symbol"/>
              </a:rPr>
              <a:t></a:t>
            </a:r>
            <a:r>
              <a:rPr lang="en-US" sz="3000" b="1" dirty="0" smtClean="0">
                <a:solidFill>
                  <a:srgbClr val="FF6600"/>
                </a:solidFill>
                <a:sym typeface="Symbol"/>
              </a:rPr>
              <a:t>q</a:t>
            </a:r>
            <a:r>
              <a:rPr lang="en-US" sz="3000" b="1" dirty="0" smtClean="0"/>
              <a:t> . </a:t>
            </a:r>
            <a:r>
              <a:rPr lang="en-US" sz="3500" b="1" dirty="0" err="1" smtClean="0"/>
              <a:t>ϕ</a:t>
            </a:r>
            <a:r>
              <a:rPr lang="en-US" sz="3000" b="1" dirty="0" smtClean="0"/>
              <a:t> </a:t>
            </a:r>
            <a:endParaRPr lang="en-US" sz="3000" dirty="0"/>
          </a:p>
        </p:txBody>
      </p:sp>
      <p:sp>
        <p:nvSpPr>
          <p:cNvPr id="26" name="TextBox 25"/>
          <p:cNvSpPr txBox="1"/>
          <p:nvPr/>
        </p:nvSpPr>
        <p:spPr>
          <a:xfrm>
            <a:off x="0" y="277789"/>
            <a:ext cx="9144000" cy="772107"/>
          </a:xfrm>
          <a:prstGeom prst="rect">
            <a:avLst/>
          </a:prstGeom>
          <a:solidFill>
            <a:schemeClr val="bg2"/>
          </a:solidFill>
        </p:spPr>
        <p:txBody>
          <a:bodyPr wrap="square" tIns="108000" bIns="108000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600" dirty="0" smtClean="0"/>
              <a:t>	</a:t>
            </a:r>
            <a:r>
              <a:rPr lang="en-US" sz="3600" b="1" dirty="0" smtClean="0"/>
              <a:t>CL </a:t>
            </a:r>
            <a:r>
              <a:rPr lang="en-US" sz="3600" dirty="0" smtClean="0"/>
              <a:t>formulas </a:t>
            </a:r>
            <a:endParaRPr lang="en-US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1767413"/>
            <a:ext cx="780429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/>
              <a:t>ϕ</a:t>
            </a:r>
            <a:r>
              <a:rPr lang="en-US" sz="3000" b="1" dirty="0"/>
              <a:t> </a:t>
            </a:r>
            <a:r>
              <a:rPr lang="en-US" sz="3000" b="1" dirty="0" smtClean="0"/>
              <a:t> ::= </a:t>
            </a:r>
            <a:r>
              <a:rPr lang="en-US" sz="3000" b="1" dirty="0" err="1"/>
              <a:t>ϕ</a:t>
            </a:r>
            <a:r>
              <a:rPr lang="en-US" sz="3000" b="1" dirty="0"/>
              <a:t> </a:t>
            </a:r>
            <a:r>
              <a:rPr lang="en-US" sz="3000" b="1" baseline="-25000" dirty="0" smtClean="0"/>
              <a:t>Data </a:t>
            </a:r>
            <a:r>
              <a:rPr lang="en-US" sz="3000" b="1" dirty="0" smtClean="0"/>
              <a:t>| </a:t>
            </a:r>
            <a:r>
              <a:rPr lang="en-US" sz="3000" b="1" dirty="0" err="1" smtClean="0"/>
              <a:t>ϕ</a:t>
            </a:r>
            <a:r>
              <a:rPr lang="en-US" sz="3000" b="1" dirty="0" smtClean="0"/>
              <a:t> </a:t>
            </a:r>
            <a:r>
              <a:rPr lang="en-US" sz="3000" b="1" baseline="-25000" dirty="0" smtClean="0"/>
              <a:t>Set </a:t>
            </a:r>
            <a:r>
              <a:rPr lang="en-US" sz="3000" b="1" dirty="0" smtClean="0"/>
              <a:t>| </a:t>
            </a:r>
            <a:r>
              <a:rPr lang="en-US" sz="3000" b="1" dirty="0" err="1" smtClean="0"/>
              <a:t>ϕ</a:t>
            </a:r>
            <a:r>
              <a:rPr lang="en-US" sz="3000" b="1" dirty="0" smtClean="0"/>
              <a:t> </a:t>
            </a:r>
            <a:r>
              <a:rPr lang="en-US" sz="3000" b="1" baseline="-25000" dirty="0" smtClean="0"/>
              <a:t>Process </a:t>
            </a:r>
            <a:r>
              <a:rPr lang="en-US" sz="3000" b="1" dirty="0" smtClean="0"/>
              <a:t>| </a:t>
            </a:r>
            <a:r>
              <a:rPr lang="en-US" sz="3000" b="1" dirty="0" err="1" smtClean="0"/>
              <a:t>ϕ</a:t>
            </a:r>
            <a:r>
              <a:rPr lang="en-US" sz="3000" b="1" dirty="0" smtClean="0"/>
              <a:t> </a:t>
            </a:r>
            <a:r>
              <a:rPr lang="en-US" sz="3000" b="1" baseline="-25000" dirty="0" smtClean="0"/>
              <a:t>Card</a:t>
            </a:r>
            <a:r>
              <a:rPr lang="en-US" sz="3000" b="1" dirty="0" smtClean="0"/>
              <a:t>| </a:t>
            </a:r>
            <a:r>
              <a:rPr lang="en-US" sz="3000" b="1" dirty="0" err="1"/>
              <a:t>ϕ</a:t>
            </a:r>
            <a:r>
              <a:rPr lang="en-US" sz="3000" b="1" dirty="0"/>
              <a:t> </a:t>
            </a:r>
            <a:r>
              <a:rPr lang="en-GB" sz="3200" dirty="0">
                <a:sym typeface="Symbol"/>
              </a:rPr>
              <a:t></a:t>
            </a:r>
            <a:r>
              <a:rPr lang="en-US" sz="3200" dirty="0"/>
              <a:t> </a:t>
            </a:r>
            <a:r>
              <a:rPr lang="en-US" sz="3000" b="1" dirty="0" err="1" smtClean="0"/>
              <a:t>ϕ</a:t>
            </a:r>
            <a:r>
              <a:rPr lang="en-US" sz="3000" b="1" dirty="0" smtClean="0"/>
              <a:t> </a:t>
            </a:r>
            <a:r>
              <a:rPr lang="en-US" sz="3000" b="1" baseline="-25000" dirty="0" smtClean="0"/>
              <a:t> </a:t>
            </a:r>
            <a:r>
              <a:rPr lang="en-US" sz="3000" b="1" dirty="0" smtClean="0"/>
              <a:t>|</a:t>
            </a:r>
            <a:r>
              <a:rPr lang="en-GB" sz="3200" dirty="0" smtClean="0">
                <a:sym typeface="Symbol"/>
              </a:rPr>
              <a:t></a:t>
            </a:r>
            <a:r>
              <a:rPr lang="en-US" sz="3000" b="1" dirty="0" err="1" smtClean="0"/>
              <a:t>ϕ</a:t>
            </a:r>
            <a:r>
              <a:rPr lang="en-US" sz="3000" b="1" dirty="0" smtClean="0"/>
              <a:t> </a:t>
            </a:r>
            <a:endParaRPr lang="en-US" sz="3000" dirty="0"/>
          </a:p>
        </p:txBody>
      </p:sp>
      <p:sp>
        <p:nvSpPr>
          <p:cNvPr id="9" name="Left Brace 8"/>
          <p:cNvSpPr/>
          <p:nvPr/>
        </p:nvSpPr>
        <p:spPr>
          <a:xfrm rot="5400000" flipH="1" flipV="1">
            <a:off x="2361063" y="2775887"/>
            <a:ext cx="206901" cy="1005840"/>
          </a:xfrm>
          <a:prstGeom prst="leftBrac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94538" y="3382258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Processes 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246838" y="3147297"/>
            <a:ext cx="638103" cy="586578"/>
            <a:chOff x="3940049" y="4750305"/>
            <a:chExt cx="638103" cy="586578"/>
          </a:xfrm>
        </p:grpSpPr>
        <p:sp>
          <p:nvSpPr>
            <p:cNvPr id="54" name="Left Brace 53"/>
            <p:cNvSpPr/>
            <p:nvPr/>
          </p:nvSpPr>
          <p:spPr>
            <a:xfrm rot="5400000" flipH="1" flipV="1">
              <a:off x="4167629" y="4606023"/>
              <a:ext cx="227591" cy="516155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940049" y="4967551"/>
              <a:ext cx="638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Data</a:t>
              </a:r>
              <a:endParaRPr lang="en-US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33400" y="4356100"/>
            <a:ext cx="70070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000" dirty="0" smtClean="0"/>
              <a:t>checking </a:t>
            </a:r>
            <a:r>
              <a:rPr lang="en-US" sz="3000" dirty="0" smtClean="0">
                <a:solidFill>
                  <a:srgbClr val="3366FF"/>
                </a:solidFill>
              </a:rPr>
              <a:t>entailment</a:t>
            </a:r>
            <a:r>
              <a:rPr lang="en-US" sz="3000" dirty="0" smtClean="0"/>
              <a:t> </a:t>
            </a:r>
            <a:r>
              <a:rPr lang="en-US" sz="3000" dirty="0" smtClean="0"/>
              <a:t>between </a:t>
            </a:r>
            <a:r>
              <a:rPr lang="en-US" sz="3000" b="1" dirty="0" smtClean="0"/>
              <a:t>CL</a:t>
            </a:r>
            <a:r>
              <a:rPr lang="en-US" sz="3000" dirty="0" smtClean="0"/>
              <a:t> </a:t>
            </a:r>
            <a:r>
              <a:rPr lang="en-US" sz="3000" dirty="0" smtClean="0"/>
              <a:t>formulas </a:t>
            </a:r>
            <a:endParaRPr lang="en-US" sz="3000" dirty="0" smtClean="0"/>
          </a:p>
          <a:p>
            <a:r>
              <a:rPr lang="en-US" sz="3000" dirty="0" smtClean="0"/>
              <a:t>    is </a:t>
            </a:r>
            <a:r>
              <a:rPr lang="en-US" sz="3000" dirty="0" err="1" smtClean="0">
                <a:solidFill>
                  <a:srgbClr val="3366FF"/>
                </a:solidFill>
              </a:rPr>
              <a:t>undecidable</a:t>
            </a:r>
            <a:r>
              <a:rPr lang="en-US" sz="3000" dirty="0" smtClean="0">
                <a:solidFill>
                  <a:srgbClr val="3366FF"/>
                </a:solidFill>
              </a:rPr>
              <a:t> </a:t>
            </a:r>
            <a:endParaRPr lang="en-US" sz="3000" dirty="0"/>
          </a:p>
        </p:txBody>
      </p:sp>
      <p:sp>
        <p:nvSpPr>
          <p:cNvPr id="62" name="TextBox 61"/>
          <p:cNvSpPr txBox="1"/>
          <p:nvPr/>
        </p:nvSpPr>
        <p:spPr>
          <a:xfrm>
            <a:off x="4406900" y="2694607"/>
            <a:ext cx="257746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dirty="0" smtClean="0">
                <a:solidFill>
                  <a:srgbClr val="FF0000"/>
                </a:solidFill>
                <a:sym typeface="Symbol"/>
              </a:rPr>
              <a:t></a:t>
            </a:r>
            <a:r>
              <a:rPr lang="en-US" sz="3000" b="1" dirty="0" smtClean="0">
                <a:solidFill>
                  <a:srgbClr val="FF0000"/>
                </a:solidFill>
              </a:rPr>
              <a:t>v’ </a:t>
            </a:r>
            <a:r>
              <a:rPr lang="en-GB" sz="3000" dirty="0" smtClean="0">
                <a:solidFill>
                  <a:srgbClr val="FF6600"/>
                </a:solidFill>
                <a:sym typeface="Symbol"/>
              </a:rPr>
              <a:t></a:t>
            </a:r>
            <a:r>
              <a:rPr lang="en-US" sz="3000" b="1" dirty="0" smtClean="0">
                <a:solidFill>
                  <a:srgbClr val="FF6600"/>
                </a:solidFill>
                <a:sym typeface="Symbol"/>
              </a:rPr>
              <a:t>p’ </a:t>
            </a:r>
            <a:r>
              <a:rPr lang="en-GB" sz="3000" dirty="0" smtClean="0">
                <a:solidFill>
                  <a:srgbClr val="FF6600"/>
                </a:solidFill>
                <a:sym typeface="Symbol"/>
              </a:rPr>
              <a:t></a:t>
            </a:r>
            <a:r>
              <a:rPr lang="en-US" sz="3000" b="1" dirty="0" smtClean="0">
                <a:solidFill>
                  <a:srgbClr val="FF6600"/>
                </a:solidFill>
                <a:sym typeface="Symbol"/>
              </a:rPr>
              <a:t>q’</a:t>
            </a:r>
            <a:r>
              <a:rPr lang="en-US" sz="3000" b="1" dirty="0" smtClean="0"/>
              <a:t> . </a:t>
            </a:r>
            <a:r>
              <a:rPr lang="en-US" sz="3500" b="1" dirty="0" err="1" smtClean="0"/>
              <a:t>Ψ</a:t>
            </a:r>
            <a:r>
              <a:rPr lang="en-US" sz="3000" b="1" dirty="0" smtClean="0"/>
              <a:t> </a:t>
            </a:r>
            <a:endParaRPr lang="en-US" sz="3000" dirty="0"/>
          </a:p>
        </p:txBody>
      </p:sp>
      <p:sp>
        <p:nvSpPr>
          <p:cNvPr id="18" name="Rectangle 17"/>
          <p:cNvSpPr/>
          <p:nvPr/>
        </p:nvSpPr>
        <p:spPr>
          <a:xfrm>
            <a:off x="3705372" y="2694607"/>
            <a:ext cx="62753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000" b="1" dirty="0" smtClean="0">
                <a:sym typeface="Symbol"/>
              </a:rPr>
              <a:t> </a:t>
            </a:r>
            <a:r>
              <a:rPr lang="en-GB" sz="2600" b="1" dirty="0" smtClean="0">
                <a:sym typeface="Wingdings"/>
              </a:rPr>
              <a:t></a:t>
            </a:r>
            <a:endParaRPr lang="en-US" sz="2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490324" y="2809651"/>
            <a:ext cx="120836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i="1" dirty="0" smtClean="0"/>
              <a:t>validity</a:t>
            </a:r>
            <a:endParaRPr lang="en-US" sz="2500" i="1" dirty="0"/>
          </a:p>
        </p:txBody>
      </p:sp>
    </p:spTree>
    <p:extLst>
      <p:ext uri="{BB962C8B-B14F-4D97-AF65-F5344CB8AC3E}">
        <p14:creationId xmlns:p14="http://schemas.microsoft.com/office/powerpoint/2010/main" val="4155095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62" grpId="0"/>
      <p:bldP spid="18" grpId="0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0" y="277789"/>
            <a:ext cx="9144000" cy="772107"/>
          </a:xfrm>
          <a:prstGeom prst="rect">
            <a:avLst/>
          </a:prstGeom>
          <a:solidFill>
            <a:schemeClr val="bg2"/>
          </a:solidFill>
        </p:spPr>
        <p:txBody>
          <a:bodyPr wrap="square" tIns="108000" bIns="108000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600" dirty="0" smtClean="0"/>
              <a:t>	</a:t>
            </a:r>
            <a:r>
              <a:rPr lang="en-US" sz="3600" b="1" dirty="0" smtClean="0"/>
              <a:t>CL </a:t>
            </a:r>
            <a:r>
              <a:rPr lang="en-US" sz="3600" dirty="0" smtClean="0"/>
              <a:t>formulas </a:t>
            </a:r>
            <a:endParaRPr lang="en-US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58089" y="2694607"/>
            <a:ext cx="224261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dirty="0" smtClean="0">
                <a:solidFill>
                  <a:srgbClr val="FF0000"/>
                </a:solidFill>
                <a:sym typeface="Symbol"/>
              </a:rPr>
              <a:t></a:t>
            </a:r>
            <a:r>
              <a:rPr lang="en-US" sz="3000" b="1" dirty="0" smtClean="0">
                <a:solidFill>
                  <a:srgbClr val="FF0000"/>
                </a:solidFill>
              </a:rPr>
              <a:t>v </a:t>
            </a:r>
            <a:r>
              <a:rPr lang="en-GB" sz="3000" dirty="0" smtClean="0">
                <a:solidFill>
                  <a:srgbClr val="FF6600"/>
                </a:solidFill>
                <a:sym typeface="Symbol"/>
              </a:rPr>
              <a:t></a:t>
            </a:r>
            <a:r>
              <a:rPr lang="en-US" sz="3000" b="1" dirty="0" smtClean="0">
                <a:solidFill>
                  <a:srgbClr val="FF6600"/>
                </a:solidFill>
                <a:sym typeface="Symbol"/>
              </a:rPr>
              <a:t>p </a:t>
            </a:r>
            <a:r>
              <a:rPr lang="en-GB" sz="3000" dirty="0" smtClean="0">
                <a:solidFill>
                  <a:srgbClr val="FF6600"/>
                </a:solidFill>
                <a:sym typeface="Symbol"/>
              </a:rPr>
              <a:t></a:t>
            </a:r>
            <a:r>
              <a:rPr lang="en-US" sz="3000" b="1" dirty="0" smtClean="0">
                <a:solidFill>
                  <a:srgbClr val="FF6600"/>
                </a:solidFill>
                <a:sym typeface="Symbol"/>
              </a:rPr>
              <a:t>q</a:t>
            </a:r>
            <a:r>
              <a:rPr lang="en-US" sz="3000" b="1" dirty="0" smtClean="0"/>
              <a:t> . </a:t>
            </a:r>
            <a:r>
              <a:rPr lang="en-US" sz="3500" b="1" dirty="0" err="1" smtClean="0"/>
              <a:t>ϕ</a:t>
            </a:r>
            <a:r>
              <a:rPr lang="en-US" sz="3000" b="1" dirty="0" smtClean="0"/>
              <a:t> </a:t>
            </a:r>
            <a:endParaRPr lang="en-US" sz="3000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1767413"/>
            <a:ext cx="780429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/>
              <a:t>ϕ</a:t>
            </a:r>
            <a:r>
              <a:rPr lang="en-US" sz="3000" b="1" dirty="0"/>
              <a:t> </a:t>
            </a:r>
            <a:r>
              <a:rPr lang="en-US" sz="3000" b="1" dirty="0" smtClean="0"/>
              <a:t> ::= </a:t>
            </a:r>
            <a:r>
              <a:rPr lang="en-US" sz="3000" b="1" dirty="0" err="1"/>
              <a:t>ϕ</a:t>
            </a:r>
            <a:r>
              <a:rPr lang="en-US" sz="3000" b="1" dirty="0"/>
              <a:t> </a:t>
            </a:r>
            <a:r>
              <a:rPr lang="en-US" sz="3000" b="1" baseline="-25000" dirty="0" smtClean="0"/>
              <a:t>Data </a:t>
            </a:r>
            <a:r>
              <a:rPr lang="en-US" sz="3000" b="1" dirty="0" smtClean="0"/>
              <a:t>| </a:t>
            </a:r>
            <a:r>
              <a:rPr lang="en-US" sz="3000" b="1" dirty="0" err="1" smtClean="0"/>
              <a:t>ϕ</a:t>
            </a:r>
            <a:r>
              <a:rPr lang="en-US" sz="3000" b="1" dirty="0" smtClean="0"/>
              <a:t> </a:t>
            </a:r>
            <a:r>
              <a:rPr lang="en-US" sz="3000" b="1" baseline="-25000" dirty="0" smtClean="0"/>
              <a:t>Set </a:t>
            </a:r>
            <a:r>
              <a:rPr lang="en-US" sz="3000" b="1" dirty="0" smtClean="0"/>
              <a:t>| </a:t>
            </a:r>
            <a:r>
              <a:rPr lang="en-US" sz="3000" b="1" dirty="0" err="1" smtClean="0"/>
              <a:t>ϕ</a:t>
            </a:r>
            <a:r>
              <a:rPr lang="en-US" sz="3000" b="1" dirty="0" smtClean="0"/>
              <a:t> </a:t>
            </a:r>
            <a:r>
              <a:rPr lang="en-US" sz="3000" b="1" baseline="-25000" dirty="0" smtClean="0"/>
              <a:t>Process </a:t>
            </a:r>
            <a:r>
              <a:rPr lang="en-US" sz="3000" b="1" dirty="0" smtClean="0"/>
              <a:t>| </a:t>
            </a:r>
            <a:r>
              <a:rPr lang="en-US" sz="3000" b="1" dirty="0" err="1" smtClean="0"/>
              <a:t>ϕ</a:t>
            </a:r>
            <a:r>
              <a:rPr lang="en-US" sz="3000" b="1" dirty="0" smtClean="0"/>
              <a:t> </a:t>
            </a:r>
            <a:r>
              <a:rPr lang="en-US" sz="3000" b="1" baseline="-25000" dirty="0" smtClean="0"/>
              <a:t>Card</a:t>
            </a:r>
            <a:r>
              <a:rPr lang="en-US" sz="3000" b="1" dirty="0" smtClean="0"/>
              <a:t>| </a:t>
            </a:r>
            <a:r>
              <a:rPr lang="en-US" sz="3000" b="1" dirty="0" err="1"/>
              <a:t>ϕ</a:t>
            </a:r>
            <a:r>
              <a:rPr lang="en-US" sz="3000" b="1" dirty="0"/>
              <a:t> </a:t>
            </a:r>
            <a:r>
              <a:rPr lang="en-GB" sz="3200" dirty="0">
                <a:sym typeface="Symbol"/>
              </a:rPr>
              <a:t></a:t>
            </a:r>
            <a:r>
              <a:rPr lang="en-US" sz="3200" dirty="0"/>
              <a:t> </a:t>
            </a:r>
            <a:r>
              <a:rPr lang="en-US" sz="3000" b="1" dirty="0" err="1" smtClean="0"/>
              <a:t>ϕ</a:t>
            </a:r>
            <a:r>
              <a:rPr lang="en-US" sz="3000" b="1" dirty="0" smtClean="0"/>
              <a:t> </a:t>
            </a:r>
            <a:r>
              <a:rPr lang="en-US" sz="3000" b="1" baseline="-25000" dirty="0" smtClean="0"/>
              <a:t> </a:t>
            </a:r>
            <a:r>
              <a:rPr lang="en-US" sz="3000" b="1" dirty="0" smtClean="0"/>
              <a:t>|</a:t>
            </a:r>
            <a:r>
              <a:rPr lang="en-GB" sz="3200" dirty="0" smtClean="0">
                <a:sym typeface="Symbol"/>
              </a:rPr>
              <a:t></a:t>
            </a:r>
            <a:r>
              <a:rPr lang="en-US" sz="3000" b="1" dirty="0" err="1" smtClean="0"/>
              <a:t>ϕ</a:t>
            </a:r>
            <a:r>
              <a:rPr lang="en-US" sz="3000" b="1" dirty="0" smtClean="0"/>
              <a:t> </a:t>
            </a:r>
            <a:endParaRPr lang="en-US" sz="3000" dirty="0"/>
          </a:p>
        </p:txBody>
      </p:sp>
      <p:sp>
        <p:nvSpPr>
          <p:cNvPr id="9" name="Left Brace 8"/>
          <p:cNvSpPr/>
          <p:nvPr/>
        </p:nvSpPr>
        <p:spPr>
          <a:xfrm rot="5400000" flipH="1" flipV="1">
            <a:off x="2361063" y="2775887"/>
            <a:ext cx="206901" cy="1005840"/>
          </a:xfrm>
          <a:prstGeom prst="leftBrac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94538" y="3382258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Processes 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246838" y="3147297"/>
            <a:ext cx="638103" cy="586578"/>
            <a:chOff x="3940049" y="4750305"/>
            <a:chExt cx="638103" cy="586578"/>
          </a:xfrm>
        </p:grpSpPr>
        <p:sp>
          <p:nvSpPr>
            <p:cNvPr id="54" name="Left Brace 53"/>
            <p:cNvSpPr/>
            <p:nvPr/>
          </p:nvSpPr>
          <p:spPr>
            <a:xfrm rot="5400000" flipH="1" flipV="1">
              <a:off x="4167629" y="4606023"/>
              <a:ext cx="227591" cy="516155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940049" y="4967551"/>
              <a:ext cx="638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Data</a:t>
              </a:r>
              <a:endParaRPr lang="en-US" dirty="0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406900" y="2694607"/>
            <a:ext cx="257746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dirty="0" smtClean="0">
                <a:solidFill>
                  <a:srgbClr val="FF0000"/>
                </a:solidFill>
                <a:sym typeface="Symbol"/>
              </a:rPr>
              <a:t></a:t>
            </a:r>
            <a:r>
              <a:rPr lang="en-US" sz="3000" b="1" dirty="0" smtClean="0">
                <a:solidFill>
                  <a:srgbClr val="FF0000"/>
                </a:solidFill>
              </a:rPr>
              <a:t>v’ </a:t>
            </a:r>
            <a:r>
              <a:rPr lang="en-GB" sz="3000" dirty="0" smtClean="0">
                <a:solidFill>
                  <a:srgbClr val="FF6600"/>
                </a:solidFill>
                <a:sym typeface="Symbol"/>
              </a:rPr>
              <a:t></a:t>
            </a:r>
            <a:r>
              <a:rPr lang="en-US" sz="3000" b="1" dirty="0" smtClean="0">
                <a:solidFill>
                  <a:srgbClr val="FF6600"/>
                </a:solidFill>
                <a:sym typeface="Symbol"/>
              </a:rPr>
              <a:t>p’ </a:t>
            </a:r>
            <a:r>
              <a:rPr lang="en-GB" sz="3000" dirty="0" smtClean="0">
                <a:solidFill>
                  <a:srgbClr val="FF6600"/>
                </a:solidFill>
                <a:sym typeface="Symbol"/>
              </a:rPr>
              <a:t></a:t>
            </a:r>
            <a:r>
              <a:rPr lang="en-US" sz="3000" b="1" dirty="0" smtClean="0">
                <a:solidFill>
                  <a:srgbClr val="FF6600"/>
                </a:solidFill>
                <a:sym typeface="Symbol"/>
              </a:rPr>
              <a:t>q’</a:t>
            </a:r>
            <a:r>
              <a:rPr lang="en-US" sz="3000" b="1" dirty="0" smtClean="0"/>
              <a:t> . </a:t>
            </a:r>
            <a:r>
              <a:rPr lang="en-US" sz="3500" b="1" dirty="0" err="1" smtClean="0"/>
              <a:t>Ψ</a:t>
            </a:r>
            <a:r>
              <a:rPr lang="en-US" sz="3000" b="1" dirty="0" smtClean="0"/>
              <a:t> </a:t>
            </a:r>
            <a:endParaRPr lang="en-US" sz="3000" dirty="0"/>
          </a:p>
        </p:txBody>
      </p:sp>
      <p:sp>
        <p:nvSpPr>
          <p:cNvPr id="18" name="Rectangle 17"/>
          <p:cNvSpPr/>
          <p:nvPr/>
        </p:nvSpPr>
        <p:spPr>
          <a:xfrm>
            <a:off x="3705372" y="2694607"/>
            <a:ext cx="62753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000" b="1" dirty="0" smtClean="0">
                <a:sym typeface="Symbol"/>
              </a:rPr>
              <a:t> </a:t>
            </a:r>
            <a:r>
              <a:rPr lang="en-GB" sz="2600" b="1" dirty="0" smtClean="0">
                <a:sym typeface="Wingdings"/>
              </a:rPr>
              <a:t></a:t>
            </a:r>
            <a:endParaRPr lang="en-US" sz="2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490324" y="2809651"/>
            <a:ext cx="120836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i="1" dirty="0" smtClean="0"/>
              <a:t>validity</a:t>
            </a:r>
            <a:endParaRPr lang="en-US" sz="25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491936" y="3751590"/>
            <a:ext cx="83663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000" dirty="0" smtClean="0"/>
              <a:t>semi–decision decision procedure for entailment:  </a:t>
            </a:r>
            <a:endParaRPr lang="en-US" sz="3000" dirty="0"/>
          </a:p>
        </p:txBody>
      </p:sp>
      <p:sp>
        <p:nvSpPr>
          <p:cNvPr id="5" name="TextBox 4"/>
          <p:cNvSpPr txBox="1"/>
          <p:nvPr/>
        </p:nvSpPr>
        <p:spPr>
          <a:xfrm>
            <a:off x="1886919" y="4305588"/>
            <a:ext cx="576875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Step 1. Reduces entailment</a:t>
            </a:r>
          </a:p>
          <a:p>
            <a:r>
              <a:rPr lang="en-US" sz="2500" dirty="0"/>
              <a:t>	</a:t>
            </a:r>
            <a:r>
              <a:rPr lang="en-US" sz="2500" dirty="0" smtClean="0"/>
              <a:t>	to the </a:t>
            </a:r>
            <a:r>
              <a:rPr lang="en-US" sz="2500" dirty="0" err="1" smtClean="0"/>
              <a:t>unsatisfiability</a:t>
            </a:r>
            <a:r>
              <a:rPr lang="en-US" sz="2500" dirty="0" smtClean="0"/>
              <a:t> of </a:t>
            </a:r>
            <a:r>
              <a:rPr lang="en-GB" sz="2500" dirty="0" smtClean="0">
                <a:sym typeface="Symbol"/>
              </a:rPr>
              <a:t></a:t>
            </a:r>
            <a:r>
              <a:rPr lang="en-US" sz="2500" dirty="0" smtClean="0"/>
              <a:t> formula</a:t>
            </a:r>
            <a:endParaRPr lang="en-US" sz="2500" dirty="0"/>
          </a:p>
        </p:txBody>
      </p:sp>
      <p:sp>
        <p:nvSpPr>
          <p:cNvPr id="21" name="TextBox 20"/>
          <p:cNvSpPr txBox="1"/>
          <p:nvPr/>
        </p:nvSpPr>
        <p:spPr>
          <a:xfrm>
            <a:off x="1886919" y="5104726"/>
            <a:ext cx="679736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Step 2. Semi-decision procedure for </a:t>
            </a:r>
            <a:r>
              <a:rPr lang="en-US" sz="2500" dirty="0" err="1" smtClean="0"/>
              <a:t>unsatisfiability</a:t>
            </a:r>
            <a:endParaRPr lang="en-US" sz="2500" dirty="0"/>
          </a:p>
        </p:txBody>
      </p:sp>
      <p:sp>
        <p:nvSpPr>
          <p:cNvPr id="22" name="TextBox 21"/>
          <p:cNvSpPr txBox="1"/>
          <p:nvPr/>
        </p:nvSpPr>
        <p:spPr>
          <a:xfrm>
            <a:off x="720536" y="6031826"/>
            <a:ext cx="819148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We identified </a:t>
            </a:r>
            <a:r>
              <a:rPr lang="en-US" sz="2500" b="1" dirty="0" err="1" smtClean="0"/>
              <a:t>Cl</a:t>
            </a:r>
            <a:r>
              <a:rPr lang="en-US" sz="2500" b="1" baseline="-25000" dirty="0" err="1" smtClean="0"/>
              <a:t>dec</a:t>
            </a:r>
            <a:r>
              <a:rPr lang="en-US" sz="2500" b="1" baseline="-25000" dirty="0" smtClean="0"/>
              <a:t> </a:t>
            </a:r>
            <a:r>
              <a:rPr lang="en-US" sz="2500" b="1" dirty="0" smtClean="0"/>
              <a:t> </a:t>
            </a:r>
            <a:r>
              <a:rPr lang="en-US" sz="2500" dirty="0" smtClean="0"/>
              <a:t>that has </a:t>
            </a:r>
            <a:r>
              <a:rPr lang="en-US" sz="2500" dirty="0"/>
              <a:t>a decidable </a:t>
            </a:r>
            <a:r>
              <a:rPr lang="en-US" sz="2500" dirty="0" err="1"/>
              <a:t>satisfiability</a:t>
            </a:r>
            <a:r>
              <a:rPr lang="en-US" sz="2500" dirty="0"/>
              <a:t> </a:t>
            </a:r>
            <a:r>
              <a:rPr lang="en-US" sz="2500" dirty="0" smtClean="0"/>
              <a:t>problem.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4173527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1" grpId="0"/>
      <p:bldP spid="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0" y="277789"/>
            <a:ext cx="9144000" cy="772107"/>
          </a:xfrm>
          <a:prstGeom prst="rect">
            <a:avLst/>
          </a:prstGeom>
          <a:solidFill>
            <a:schemeClr val="bg2"/>
          </a:solidFill>
        </p:spPr>
        <p:txBody>
          <a:bodyPr wrap="square" tIns="108000" bIns="108000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600" dirty="0"/>
              <a:t>	Entailment Checking in </a:t>
            </a:r>
            <a:r>
              <a:rPr lang="en-US" sz="3600" b="1" dirty="0"/>
              <a:t>CL</a:t>
            </a:r>
            <a:endParaRPr lang="en-US" sz="3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58089" y="2948607"/>
            <a:ext cx="224261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dirty="0" smtClean="0">
                <a:solidFill>
                  <a:srgbClr val="FF0000"/>
                </a:solidFill>
                <a:sym typeface="Symbol"/>
              </a:rPr>
              <a:t></a:t>
            </a:r>
            <a:r>
              <a:rPr lang="en-US" sz="3000" b="1" dirty="0" smtClean="0">
                <a:solidFill>
                  <a:srgbClr val="FF0000"/>
                </a:solidFill>
              </a:rPr>
              <a:t>v </a:t>
            </a:r>
            <a:r>
              <a:rPr lang="en-GB" sz="3000" dirty="0" smtClean="0">
                <a:solidFill>
                  <a:srgbClr val="FF0000"/>
                </a:solidFill>
                <a:sym typeface="Symbol"/>
              </a:rPr>
              <a:t></a:t>
            </a:r>
            <a:r>
              <a:rPr lang="en-US" sz="3000" b="1" dirty="0" smtClean="0">
                <a:solidFill>
                  <a:srgbClr val="FF0000"/>
                </a:solidFill>
                <a:sym typeface="Symbol"/>
              </a:rPr>
              <a:t>p</a:t>
            </a:r>
            <a:r>
              <a:rPr lang="en-US" sz="3000" b="1" dirty="0" smtClean="0">
                <a:solidFill>
                  <a:srgbClr val="FF6600"/>
                </a:solidFill>
                <a:sym typeface="Symbol"/>
              </a:rPr>
              <a:t> </a:t>
            </a:r>
            <a:r>
              <a:rPr lang="en-GB" sz="3000" dirty="0" smtClean="0">
                <a:sym typeface="Symbol"/>
              </a:rPr>
              <a:t></a:t>
            </a:r>
            <a:r>
              <a:rPr lang="en-US" sz="3000" b="1" dirty="0" smtClean="0">
                <a:sym typeface="Symbol"/>
              </a:rPr>
              <a:t>q</a:t>
            </a:r>
            <a:r>
              <a:rPr lang="en-US" sz="3000" b="1" dirty="0" smtClean="0"/>
              <a:t> . </a:t>
            </a:r>
            <a:r>
              <a:rPr lang="en-US" sz="3500" b="1" dirty="0" err="1" smtClean="0"/>
              <a:t>ϕ</a:t>
            </a:r>
            <a:r>
              <a:rPr lang="en-US" sz="3000" b="1" dirty="0" smtClean="0"/>
              <a:t> </a:t>
            </a:r>
            <a:endParaRPr lang="en-US" sz="3000" dirty="0"/>
          </a:p>
        </p:txBody>
      </p:sp>
      <p:sp>
        <p:nvSpPr>
          <p:cNvPr id="62" name="TextBox 61"/>
          <p:cNvSpPr txBox="1"/>
          <p:nvPr/>
        </p:nvSpPr>
        <p:spPr>
          <a:xfrm>
            <a:off x="4406900" y="2948607"/>
            <a:ext cx="257746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dirty="0" smtClean="0">
                <a:solidFill>
                  <a:srgbClr val="FF0000"/>
                </a:solidFill>
                <a:sym typeface="Symbol"/>
              </a:rPr>
              <a:t></a:t>
            </a:r>
            <a:r>
              <a:rPr lang="en-US" sz="3000" b="1" dirty="0" smtClean="0">
                <a:solidFill>
                  <a:srgbClr val="FF0000"/>
                </a:solidFill>
              </a:rPr>
              <a:t>v’ </a:t>
            </a:r>
            <a:r>
              <a:rPr lang="en-GB" sz="3000" dirty="0" smtClean="0">
                <a:solidFill>
                  <a:srgbClr val="FF0000"/>
                </a:solidFill>
                <a:sym typeface="Symbol"/>
              </a:rPr>
              <a:t></a:t>
            </a:r>
            <a:r>
              <a:rPr lang="en-US" sz="3000" b="1" dirty="0" smtClean="0">
                <a:solidFill>
                  <a:srgbClr val="FF0000"/>
                </a:solidFill>
                <a:sym typeface="Symbol"/>
              </a:rPr>
              <a:t>p’</a:t>
            </a:r>
            <a:r>
              <a:rPr lang="en-US" sz="3000" b="1" dirty="0" smtClean="0">
                <a:solidFill>
                  <a:srgbClr val="FF6600"/>
                </a:solidFill>
                <a:sym typeface="Symbol"/>
              </a:rPr>
              <a:t> </a:t>
            </a:r>
            <a:r>
              <a:rPr lang="en-GB" sz="3000" dirty="0" smtClean="0">
                <a:solidFill>
                  <a:srgbClr val="000000"/>
                </a:solidFill>
                <a:sym typeface="Symbol"/>
              </a:rPr>
              <a:t></a:t>
            </a:r>
            <a:r>
              <a:rPr lang="en-US" sz="3000" b="1" dirty="0" smtClean="0">
                <a:solidFill>
                  <a:srgbClr val="000000"/>
                </a:solidFill>
                <a:sym typeface="Symbol"/>
              </a:rPr>
              <a:t>q’</a:t>
            </a:r>
            <a:r>
              <a:rPr lang="en-US" sz="3000" b="1" dirty="0" smtClean="0"/>
              <a:t> . </a:t>
            </a:r>
            <a:r>
              <a:rPr lang="en-US" sz="3500" b="1" dirty="0" err="1" smtClean="0"/>
              <a:t>Ψ</a:t>
            </a:r>
            <a:r>
              <a:rPr lang="en-US" sz="3000" b="1" dirty="0" smtClean="0"/>
              <a:t> </a:t>
            </a:r>
            <a:endParaRPr lang="en-US" sz="3000" dirty="0"/>
          </a:p>
        </p:txBody>
      </p:sp>
      <p:sp>
        <p:nvSpPr>
          <p:cNvPr id="18" name="Rectangle 17"/>
          <p:cNvSpPr/>
          <p:nvPr/>
        </p:nvSpPr>
        <p:spPr>
          <a:xfrm>
            <a:off x="3705372" y="2948607"/>
            <a:ext cx="62753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000" b="1" dirty="0" smtClean="0">
                <a:sym typeface="Symbol"/>
              </a:rPr>
              <a:t> </a:t>
            </a:r>
            <a:r>
              <a:rPr lang="en-GB" sz="2600" b="1" dirty="0" smtClean="0">
                <a:sym typeface="Wingdings"/>
              </a:rPr>
              <a:t></a:t>
            </a:r>
            <a:endParaRPr lang="en-US" sz="26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4323471" y="3878590"/>
            <a:ext cx="290015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dirty="0">
                <a:solidFill>
                  <a:srgbClr val="FF0000"/>
                </a:solidFill>
                <a:sym typeface="Symbol"/>
              </a:rPr>
              <a:t></a:t>
            </a:r>
            <a:r>
              <a:rPr lang="en-US" sz="3000" b="1" dirty="0" smtClean="0">
                <a:solidFill>
                  <a:srgbClr val="FF0000"/>
                </a:solidFill>
              </a:rPr>
              <a:t>v’</a:t>
            </a:r>
            <a:r>
              <a:rPr lang="en-GB" sz="3000" dirty="0">
                <a:solidFill>
                  <a:srgbClr val="FF0000"/>
                </a:solidFill>
                <a:sym typeface="Symbol"/>
              </a:rPr>
              <a:t> </a:t>
            </a:r>
            <a:r>
              <a:rPr lang="en-US" sz="3000" b="1" dirty="0" smtClean="0">
                <a:solidFill>
                  <a:srgbClr val="FF0000"/>
                </a:solidFill>
                <a:sym typeface="Symbol"/>
              </a:rPr>
              <a:t>p’</a:t>
            </a:r>
            <a:r>
              <a:rPr lang="en-US" sz="3000" b="1" dirty="0" smtClean="0">
                <a:solidFill>
                  <a:srgbClr val="FF6600"/>
                </a:solidFill>
                <a:sym typeface="Symbol"/>
              </a:rPr>
              <a:t> </a:t>
            </a:r>
            <a:r>
              <a:rPr lang="en-GB" sz="3000" dirty="0">
                <a:solidFill>
                  <a:srgbClr val="000000"/>
                </a:solidFill>
                <a:sym typeface="Symbol"/>
              </a:rPr>
              <a:t></a:t>
            </a:r>
            <a:r>
              <a:rPr lang="en-US" sz="3000" b="1" dirty="0" smtClean="0">
                <a:solidFill>
                  <a:srgbClr val="000000"/>
                </a:solidFill>
                <a:sym typeface="Symbol"/>
              </a:rPr>
              <a:t>q’</a:t>
            </a:r>
            <a:r>
              <a:rPr lang="en-US" sz="3000" b="1" dirty="0" smtClean="0"/>
              <a:t> .</a:t>
            </a:r>
            <a:r>
              <a:rPr lang="en-GB" sz="2800" dirty="0">
                <a:sym typeface="Symbol"/>
              </a:rPr>
              <a:t> </a:t>
            </a:r>
            <a:r>
              <a:rPr lang="en-GB" sz="2800" dirty="0" smtClean="0">
                <a:sym typeface="Symbol"/>
              </a:rPr>
              <a:t></a:t>
            </a:r>
            <a:r>
              <a:rPr lang="en-US" sz="3500" b="1" dirty="0" err="1" smtClean="0"/>
              <a:t>Ψ</a:t>
            </a:r>
            <a:r>
              <a:rPr lang="en-US" sz="3000" b="1" dirty="0" smtClean="0"/>
              <a:t> </a:t>
            </a:r>
            <a:endParaRPr lang="en-US" sz="3000" dirty="0"/>
          </a:p>
        </p:txBody>
      </p:sp>
      <p:sp>
        <p:nvSpPr>
          <p:cNvPr id="66" name="Rectangle 65"/>
          <p:cNvSpPr/>
          <p:nvPr/>
        </p:nvSpPr>
        <p:spPr>
          <a:xfrm>
            <a:off x="3689644" y="3692388"/>
            <a:ext cx="61190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000" b="1" dirty="0" smtClean="0">
                <a:sym typeface="Symbol"/>
              </a:rPr>
              <a:t> </a:t>
            </a:r>
            <a:r>
              <a:rPr lang="en-GB" sz="4400" b="1" dirty="0">
                <a:sym typeface="Symbol"/>
              </a:rPr>
              <a:t></a:t>
            </a:r>
            <a:endParaRPr lang="en-US" sz="4400" b="1" dirty="0"/>
          </a:p>
        </p:txBody>
      </p:sp>
      <p:sp>
        <p:nvSpPr>
          <p:cNvPr id="15" name="Up-Down Arrow 14"/>
          <p:cNvSpPr/>
          <p:nvPr/>
        </p:nvSpPr>
        <p:spPr>
          <a:xfrm>
            <a:off x="7957899" y="3553298"/>
            <a:ext cx="154419" cy="387504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490324" y="3063651"/>
            <a:ext cx="120836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i="1" dirty="0" smtClean="0"/>
              <a:t>validity</a:t>
            </a:r>
            <a:endParaRPr lang="en-US" sz="2500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7223624" y="3974602"/>
            <a:ext cx="19203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 err="1" smtClean="0"/>
              <a:t>unsatisfiability</a:t>
            </a:r>
            <a:r>
              <a:rPr lang="en-US" sz="2200" i="1" dirty="0" smtClean="0"/>
              <a:t> </a:t>
            </a:r>
            <a:endParaRPr lang="en-US" sz="2200" i="1" dirty="0"/>
          </a:p>
        </p:txBody>
      </p:sp>
      <p:sp>
        <p:nvSpPr>
          <p:cNvPr id="4" name="Oval 3"/>
          <p:cNvSpPr/>
          <p:nvPr/>
        </p:nvSpPr>
        <p:spPr>
          <a:xfrm>
            <a:off x="4282705" y="3877302"/>
            <a:ext cx="1530185" cy="711200"/>
          </a:xfrm>
          <a:prstGeom prst="ellipse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101059" y="2948607"/>
            <a:ext cx="1391077" cy="711200"/>
          </a:xfrm>
          <a:prstGeom prst="ellipse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2286000" y="3594100"/>
            <a:ext cx="2095500" cy="457200"/>
          </a:xfrm>
          <a:custGeom>
            <a:avLst/>
            <a:gdLst>
              <a:gd name="connsiteX0" fmla="*/ 2095500 w 2095500"/>
              <a:gd name="connsiteY0" fmla="*/ 457200 h 457200"/>
              <a:gd name="connsiteX1" fmla="*/ 0 w 2095500"/>
              <a:gd name="connsiteY1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95500" h="457200">
                <a:moveTo>
                  <a:pt x="2095500" y="457200"/>
                </a:moveTo>
                <a:lnTo>
                  <a:pt x="0" y="0"/>
                </a:lnTo>
              </a:path>
            </a:pathLst>
          </a:custGeom>
          <a:ln w="38100" cmpd="dbl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86308" y="1308100"/>
            <a:ext cx="7400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Step 1</a:t>
            </a:r>
            <a:r>
              <a:rPr lang="en-US" sz="2400" dirty="0" smtClean="0"/>
              <a:t>. Reducing entailment  to the </a:t>
            </a:r>
            <a:r>
              <a:rPr lang="en-US" sz="2400" dirty="0" err="1" smtClean="0"/>
              <a:t>satisfiability</a:t>
            </a:r>
            <a:r>
              <a:rPr lang="en-US" sz="2400" dirty="0" smtClean="0"/>
              <a:t> of an </a:t>
            </a:r>
            <a:r>
              <a:rPr lang="en-GB" sz="2400" dirty="0" smtClean="0">
                <a:solidFill>
                  <a:srgbClr val="FF0000"/>
                </a:solidFill>
                <a:sym typeface="Symbol"/>
              </a:rPr>
              <a:t></a:t>
            </a:r>
            <a:r>
              <a:rPr lang="en-US" sz="2400" b="1" dirty="0" smtClean="0"/>
              <a:t> 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2665655" y="4435018"/>
            <a:ext cx="6472270" cy="1620173"/>
            <a:chOff x="2665655" y="4435018"/>
            <a:chExt cx="6472270" cy="1620173"/>
          </a:xfrm>
        </p:grpSpPr>
        <p:sp>
          <p:nvSpPr>
            <p:cNvPr id="40" name="Up Arrow 39"/>
            <p:cNvSpPr/>
            <p:nvPr/>
          </p:nvSpPr>
          <p:spPr>
            <a:xfrm>
              <a:off x="7896470" y="4572830"/>
              <a:ext cx="173615" cy="605314"/>
            </a:xfrm>
            <a:prstGeom prst="upArrow">
              <a:avLst>
                <a:gd name="adj1" fmla="val 50000"/>
                <a:gd name="adj2" fmla="val 77646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2665655" y="4435018"/>
              <a:ext cx="6472270" cy="1620173"/>
              <a:chOff x="2824059" y="3454568"/>
              <a:chExt cx="6472270" cy="1620173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2824059" y="3454568"/>
                <a:ext cx="4477897" cy="1620173"/>
                <a:chOff x="2989159" y="4394368"/>
                <a:chExt cx="4477897" cy="1620173"/>
              </a:xfrm>
            </p:grpSpPr>
            <p:sp>
              <p:nvSpPr>
                <p:cNvPr id="44" name="TextBox 43"/>
                <p:cNvSpPr txBox="1"/>
                <p:nvPr/>
              </p:nvSpPr>
              <p:spPr>
                <a:xfrm>
                  <a:off x="3832372" y="4394368"/>
                  <a:ext cx="803325" cy="13234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8000" b="1" dirty="0">
                      <a:sym typeface="Symbol"/>
                    </a:rPr>
                    <a:t></a:t>
                  </a:r>
                  <a:endParaRPr lang="en-US" sz="8000" dirty="0"/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6344671" y="4916100"/>
                  <a:ext cx="1122385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200" b="1" dirty="0" smtClean="0">
                      <a:solidFill>
                        <a:srgbClr val="FF0000"/>
                      </a:solidFill>
                    </a:rPr>
                    <a:t>v’</a:t>
                  </a:r>
                  <a:r>
                    <a:rPr lang="en-US" sz="2200" dirty="0">
                      <a:sym typeface="Symbol"/>
                    </a:rPr>
                    <a:t> </a:t>
                  </a:r>
                  <a:r>
                    <a:rPr lang="en-US" sz="2200" dirty="0" smtClean="0">
                      <a:sym typeface="Symbol"/>
                    </a:rPr>
                    <a:t></a:t>
                  </a:r>
                  <a:r>
                    <a:rPr lang="en-US" sz="2200" dirty="0">
                      <a:sym typeface="Symbol"/>
                    </a:rPr>
                    <a:t> </a:t>
                  </a:r>
                  <a:r>
                    <a:rPr lang="en-US" sz="2200" dirty="0" err="1" smtClean="0"/>
                    <a:t>tv</a:t>
                  </a:r>
                  <a:r>
                    <a:rPr lang="en-US" sz="2200" dirty="0" smtClean="0"/>
                    <a:t>’</a:t>
                  </a:r>
                </a:p>
                <a:p>
                  <a:r>
                    <a:rPr lang="en-US" sz="2200" b="1" dirty="0" smtClean="0">
                      <a:solidFill>
                        <a:srgbClr val="FF0000"/>
                      </a:solidFill>
                    </a:rPr>
                    <a:t>p’</a:t>
                  </a:r>
                  <a:r>
                    <a:rPr lang="en-US" sz="2200" dirty="0" smtClean="0">
                      <a:sym typeface="Symbol"/>
                    </a:rPr>
                    <a:t> </a:t>
                  </a:r>
                  <a:r>
                    <a:rPr lang="en-US" sz="2200" dirty="0">
                      <a:sym typeface="Symbol"/>
                    </a:rPr>
                    <a:t> </a:t>
                  </a:r>
                  <a:r>
                    <a:rPr lang="en-US" sz="2200" dirty="0" err="1" smtClean="0"/>
                    <a:t>tp</a:t>
                  </a:r>
                  <a:r>
                    <a:rPr lang="en-US" sz="2200" dirty="0" smtClean="0"/>
                    <a:t>’ </a:t>
                  </a:r>
                  <a:endParaRPr lang="en-US" sz="2200" dirty="0"/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2989159" y="5552876"/>
                  <a:ext cx="284014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err="1" smtClean="0"/>
                    <a:t>tv</a:t>
                  </a:r>
                  <a:r>
                    <a:rPr lang="en-US" sz="2400" dirty="0" smtClean="0"/>
                    <a:t>’, </a:t>
                  </a:r>
                  <a:r>
                    <a:rPr lang="en-US" sz="2400" dirty="0" err="1" smtClean="0"/>
                    <a:t>tp</a:t>
                  </a:r>
                  <a:r>
                    <a:rPr lang="en-US" sz="2400" dirty="0" smtClean="0"/>
                    <a:t>’ </a:t>
                  </a:r>
                  <a:r>
                    <a:rPr lang="en-GB" sz="2400" dirty="0" smtClean="0">
                      <a:sym typeface="Symbol"/>
                    </a:rPr>
                    <a:t> Terms (</a:t>
                  </a:r>
                  <a:r>
                    <a:rPr lang="en-GB" sz="2400" b="1" dirty="0" smtClean="0">
                      <a:solidFill>
                        <a:srgbClr val="FF0000"/>
                      </a:solidFill>
                      <a:sym typeface="Symbol"/>
                    </a:rPr>
                    <a:t>v</a:t>
                  </a:r>
                  <a:r>
                    <a:rPr lang="en-GB" sz="2400" dirty="0" smtClean="0">
                      <a:solidFill>
                        <a:srgbClr val="FF0000"/>
                      </a:solidFill>
                      <a:sym typeface="Symbol"/>
                    </a:rPr>
                    <a:t>,</a:t>
                  </a:r>
                  <a:r>
                    <a:rPr lang="en-GB" sz="2400" b="1" dirty="0" smtClean="0">
                      <a:solidFill>
                        <a:srgbClr val="FF0000"/>
                      </a:solidFill>
                      <a:sym typeface="Symbol"/>
                    </a:rPr>
                    <a:t> p</a:t>
                  </a:r>
                  <a:r>
                    <a:rPr lang="en-GB" sz="2400" dirty="0" smtClean="0">
                      <a:sym typeface="Symbol"/>
                    </a:rPr>
                    <a:t>)</a:t>
                  </a:r>
                  <a:r>
                    <a:rPr lang="en-US" sz="2400" dirty="0" smtClean="0"/>
                    <a:t> </a:t>
                  </a:r>
                  <a:endParaRPr lang="en-US" sz="2400" dirty="0"/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4659367" y="4921934"/>
                  <a:ext cx="1590825" cy="6309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3000" dirty="0" smtClean="0">
                      <a:solidFill>
                        <a:srgbClr val="FF6600"/>
                      </a:solidFill>
                      <a:sym typeface="Symbol"/>
                    </a:rPr>
                    <a:t></a:t>
                  </a:r>
                  <a:r>
                    <a:rPr lang="en-US" sz="3000" b="1" dirty="0" smtClean="0">
                      <a:solidFill>
                        <a:srgbClr val="FF6600"/>
                      </a:solidFill>
                      <a:sym typeface="Symbol"/>
                    </a:rPr>
                    <a:t>q’</a:t>
                  </a:r>
                  <a:r>
                    <a:rPr lang="en-US" sz="3000" b="1" dirty="0" smtClean="0"/>
                    <a:t> .</a:t>
                  </a:r>
                  <a:r>
                    <a:rPr lang="en-GB" sz="2800" dirty="0" smtClean="0">
                      <a:sym typeface="Symbol"/>
                    </a:rPr>
                    <a:t> </a:t>
                  </a:r>
                  <a:r>
                    <a:rPr lang="en-US" sz="3500" b="1" dirty="0" err="1" smtClean="0"/>
                    <a:t>Ψ</a:t>
                  </a:r>
                  <a:r>
                    <a:rPr lang="en-US" sz="3000" b="1" dirty="0" smtClean="0"/>
                    <a:t> </a:t>
                  </a:r>
                  <a:endParaRPr lang="en-US" sz="3000" dirty="0"/>
                </a:p>
              </p:txBody>
            </p:sp>
            <p:sp>
              <p:nvSpPr>
                <p:cNvPr id="48" name="Left Bracket 47"/>
                <p:cNvSpPr/>
                <p:nvPr/>
              </p:nvSpPr>
              <p:spPr>
                <a:xfrm>
                  <a:off x="6324600" y="5003199"/>
                  <a:ext cx="73152" cy="687003"/>
                </a:xfrm>
                <a:prstGeom prst="leftBracke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ight Bracket 48"/>
                <p:cNvSpPr/>
                <p:nvPr/>
              </p:nvSpPr>
              <p:spPr>
                <a:xfrm>
                  <a:off x="7391400" y="5003199"/>
                  <a:ext cx="73152" cy="687003"/>
                </a:xfrm>
                <a:prstGeom prst="rightBracke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3" name="TextBox 42"/>
              <p:cNvSpPr txBox="1"/>
              <p:nvPr/>
            </p:nvSpPr>
            <p:spPr>
              <a:xfrm>
                <a:off x="7376024" y="4127002"/>
                <a:ext cx="192030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i="1" dirty="0" err="1" smtClean="0"/>
                  <a:t>unsatisfiability</a:t>
                </a:r>
                <a:r>
                  <a:rPr lang="en-US" sz="2200" i="1" dirty="0" smtClean="0"/>
                  <a:t> </a:t>
                </a:r>
                <a:endParaRPr lang="en-US" sz="2200" i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97540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  <p:bldP spid="19" grpId="0"/>
      <p:bldP spid="4" grpId="0" animBg="1"/>
      <p:bldP spid="4" grpId="1" animBg="1"/>
      <p:bldP spid="20" grpId="0" animBg="1"/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0" y="277789"/>
            <a:ext cx="9144000" cy="772107"/>
          </a:xfrm>
          <a:prstGeom prst="rect">
            <a:avLst/>
          </a:prstGeom>
          <a:solidFill>
            <a:schemeClr val="bg2"/>
          </a:solidFill>
        </p:spPr>
        <p:txBody>
          <a:bodyPr wrap="square" tIns="108000" bIns="108000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600" dirty="0"/>
              <a:t>	Entailment Checking in </a:t>
            </a:r>
            <a:r>
              <a:rPr lang="en-US" sz="3600" b="1" dirty="0"/>
              <a:t>CL</a:t>
            </a:r>
            <a:endParaRPr lang="en-US" sz="3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58089" y="2948607"/>
            <a:ext cx="224261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dirty="0" smtClean="0">
                <a:sym typeface="Symbol"/>
              </a:rPr>
              <a:t></a:t>
            </a:r>
            <a:r>
              <a:rPr lang="en-US" sz="3000" b="1" dirty="0" smtClean="0"/>
              <a:t>v </a:t>
            </a:r>
            <a:r>
              <a:rPr lang="en-GB" sz="3000" dirty="0" smtClean="0">
                <a:sym typeface="Symbol"/>
              </a:rPr>
              <a:t></a:t>
            </a:r>
            <a:r>
              <a:rPr lang="en-US" sz="3000" b="1" dirty="0" smtClean="0">
                <a:sym typeface="Symbol"/>
              </a:rPr>
              <a:t>p</a:t>
            </a:r>
            <a:r>
              <a:rPr lang="en-US" sz="3000" b="1" dirty="0" smtClean="0">
                <a:solidFill>
                  <a:srgbClr val="FF6600"/>
                </a:solidFill>
                <a:sym typeface="Symbol"/>
              </a:rPr>
              <a:t> </a:t>
            </a:r>
            <a:r>
              <a:rPr lang="en-GB" sz="3000" dirty="0" smtClean="0">
                <a:sym typeface="Symbol"/>
              </a:rPr>
              <a:t></a:t>
            </a:r>
            <a:r>
              <a:rPr lang="en-US" sz="3000" b="1" dirty="0" smtClean="0">
                <a:sym typeface="Symbol"/>
              </a:rPr>
              <a:t>q</a:t>
            </a:r>
            <a:r>
              <a:rPr lang="en-US" sz="3000" b="1" dirty="0" smtClean="0"/>
              <a:t> . </a:t>
            </a:r>
            <a:r>
              <a:rPr lang="en-US" sz="3500" b="1" dirty="0" err="1" smtClean="0"/>
              <a:t>ϕ</a:t>
            </a:r>
            <a:r>
              <a:rPr lang="en-US" sz="3000" b="1" dirty="0" smtClean="0"/>
              <a:t> </a:t>
            </a:r>
            <a:endParaRPr lang="en-US" sz="3000" dirty="0"/>
          </a:p>
        </p:txBody>
      </p:sp>
      <p:sp>
        <p:nvSpPr>
          <p:cNvPr id="62" name="TextBox 61"/>
          <p:cNvSpPr txBox="1"/>
          <p:nvPr/>
        </p:nvSpPr>
        <p:spPr>
          <a:xfrm>
            <a:off x="5129633" y="4534078"/>
            <a:ext cx="325685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/>
              <a:t>Φ</a:t>
            </a:r>
            <a:r>
              <a:rPr lang="en-US" sz="2800" b="1" dirty="0" smtClean="0"/>
              <a:t> = </a:t>
            </a:r>
            <a:r>
              <a:rPr lang="en-GB" sz="3000" dirty="0" smtClean="0">
                <a:solidFill>
                  <a:srgbClr val="FF0000"/>
                </a:solidFill>
                <a:sym typeface="Symbol"/>
              </a:rPr>
              <a:t></a:t>
            </a:r>
            <a:r>
              <a:rPr lang="en-US" sz="3000" b="1" dirty="0" smtClean="0">
                <a:solidFill>
                  <a:srgbClr val="FF0000"/>
                </a:solidFill>
              </a:rPr>
              <a:t>v’ </a:t>
            </a:r>
            <a:r>
              <a:rPr lang="en-GB" sz="3000" dirty="0" smtClean="0">
                <a:solidFill>
                  <a:srgbClr val="FF0000"/>
                </a:solidFill>
                <a:sym typeface="Symbol"/>
              </a:rPr>
              <a:t></a:t>
            </a:r>
            <a:r>
              <a:rPr lang="en-US" sz="3000" b="1" dirty="0" smtClean="0">
                <a:solidFill>
                  <a:srgbClr val="FF0000"/>
                </a:solidFill>
                <a:sym typeface="Symbol"/>
              </a:rPr>
              <a:t>p’</a:t>
            </a:r>
            <a:r>
              <a:rPr lang="en-US" sz="3000" b="1" dirty="0" smtClean="0">
                <a:solidFill>
                  <a:srgbClr val="FF6600"/>
                </a:solidFill>
                <a:sym typeface="Symbol"/>
              </a:rPr>
              <a:t> </a:t>
            </a:r>
            <a:r>
              <a:rPr lang="en-GB" sz="3000" dirty="0" smtClean="0">
                <a:solidFill>
                  <a:srgbClr val="000000"/>
                </a:solidFill>
                <a:sym typeface="Symbol"/>
              </a:rPr>
              <a:t></a:t>
            </a:r>
            <a:r>
              <a:rPr lang="en-US" sz="3000" b="1" dirty="0" smtClean="0">
                <a:solidFill>
                  <a:srgbClr val="000000"/>
                </a:solidFill>
                <a:sym typeface="Symbol"/>
              </a:rPr>
              <a:t>q’</a:t>
            </a:r>
            <a:r>
              <a:rPr lang="en-US" sz="3000" b="1" dirty="0" smtClean="0"/>
              <a:t> . </a:t>
            </a:r>
            <a:r>
              <a:rPr lang="en-US" sz="3500" b="1" dirty="0" err="1" smtClean="0"/>
              <a:t>Ψ</a:t>
            </a:r>
            <a:r>
              <a:rPr lang="en-US" sz="3000" b="1" dirty="0" smtClean="0"/>
              <a:t> </a:t>
            </a:r>
            <a:endParaRPr lang="en-US" sz="3000" dirty="0"/>
          </a:p>
        </p:txBody>
      </p:sp>
      <p:sp>
        <p:nvSpPr>
          <p:cNvPr id="18" name="Rectangle 17"/>
          <p:cNvSpPr/>
          <p:nvPr/>
        </p:nvSpPr>
        <p:spPr>
          <a:xfrm>
            <a:off x="3705372" y="2948607"/>
            <a:ext cx="62753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000" b="1" dirty="0" smtClean="0">
                <a:sym typeface="Symbol"/>
              </a:rPr>
              <a:t> </a:t>
            </a:r>
            <a:r>
              <a:rPr lang="en-GB" sz="2600" b="1" dirty="0" smtClean="0">
                <a:sym typeface="Wingdings"/>
              </a:rPr>
              <a:t></a:t>
            </a:r>
            <a:endParaRPr lang="en-US" sz="2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396405" y="2938114"/>
            <a:ext cx="54430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 err="1" smtClean="0"/>
              <a:t>Φ</a:t>
            </a:r>
            <a:endParaRPr lang="en-US" sz="35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605267" y="4041834"/>
            <a:ext cx="1791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Agreement, </a:t>
            </a:r>
          </a:p>
          <a:p>
            <a:r>
              <a:rPr lang="en-US" dirty="0" smtClean="0"/>
              <a:t>Termination, etc.  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220682" y="4574207"/>
            <a:ext cx="202332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/>
              <a:t>Φ</a:t>
            </a:r>
            <a:r>
              <a:rPr lang="en-US" sz="3200" b="1" dirty="0" smtClean="0"/>
              <a:t> = </a:t>
            </a:r>
            <a:r>
              <a:rPr lang="en-GB" sz="3000" dirty="0" smtClean="0">
                <a:solidFill>
                  <a:srgbClr val="000000"/>
                </a:solidFill>
                <a:sym typeface="Symbol"/>
              </a:rPr>
              <a:t></a:t>
            </a:r>
            <a:r>
              <a:rPr lang="en-US" sz="3000" b="1" dirty="0" smtClean="0">
                <a:solidFill>
                  <a:srgbClr val="000000"/>
                </a:solidFill>
                <a:sym typeface="Symbol"/>
              </a:rPr>
              <a:t>q</a:t>
            </a:r>
            <a:r>
              <a:rPr lang="en-US" sz="3000" b="1" dirty="0" smtClean="0"/>
              <a:t> </a:t>
            </a:r>
            <a:r>
              <a:rPr lang="en-US" sz="3000" b="1" dirty="0" smtClean="0"/>
              <a:t>. </a:t>
            </a:r>
            <a:r>
              <a:rPr lang="en-US" sz="3500" b="1" dirty="0" err="1" smtClean="0"/>
              <a:t>Ψ</a:t>
            </a:r>
            <a:r>
              <a:rPr lang="en-US" sz="3000" b="1" dirty="0" smtClean="0"/>
              <a:t> </a:t>
            </a:r>
            <a:endParaRPr lang="en-US" sz="3000" dirty="0"/>
          </a:p>
        </p:txBody>
      </p:sp>
      <p:sp>
        <p:nvSpPr>
          <p:cNvPr id="6" name="TextBox 5"/>
          <p:cNvSpPr txBox="1"/>
          <p:nvPr/>
        </p:nvSpPr>
        <p:spPr>
          <a:xfrm>
            <a:off x="5107382" y="4079934"/>
            <a:ext cx="68901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Inv</a:t>
            </a:r>
            <a:endParaRPr lang="en-US" sz="3200" dirty="0"/>
          </a:p>
        </p:txBody>
      </p:sp>
      <p:cxnSp>
        <p:nvCxnSpPr>
          <p:cNvPr id="8" name="Straight Arrow Connector 7"/>
          <p:cNvCxnSpPr>
            <a:stCxn id="3" idx="2"/>
          </p:cNvCxnSpPr>
          <p:nvPr/>
        </p:nvCxnSpPr>
        <p:spPr>
          <a:xfrm flipH="1">
            <a:off x="4051300" y="3569056"/>
            <a:ext cx="617259" cy="6600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" idx="2"/>
          </p:cNvCxnSpPr>
          <p:nvPr/>
        </p:nvCxnSpPr>
        <p:spPr>
          <a:xfrm>
            <a:off x="4668559" y="3569056"/>
            <a:ext cx="576541" cy="6600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86308" y="1308100"/>
            <a:ext cx="7400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Step 1</a:t>
            </a:r>
            <a:r>
              <a:rPr lang="en-US" sz="2400" dirty="0" smtClean="0"/>
              <a:t>. Reducing entailment  to the </a:t>
            </a:r>
            <a:r>
              <a:rPr lang="en-US" sz="2400" dirty="0" err="1" smtClean="0"/>
              <a:t>satisfiability</a:t>
            </a:r>
            <a:r>
              <a:rPr lang="en-US" sz="2400" dirty="0" smtClean="0"/>
              <a:t> of an </a:t>
            </a:r>
            <a:r>
              <a:rPr lang="en-GB" sz="2400" dirty="0" smtClean="0">
                <a:solidFill>
                  <a:srgbClr val="FF0000"/>
                </a:solidFill>
                <a:sym typeface="Symbol"/>
              </a:rPr>
              <a:t></a:t>
            </a:r>
            <a:r>
              <a:rPr lang="en-US" sz="2400" b="1" dirty="0" smtClean="0"/>
              <a:t> 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80857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0" y="277789"/>
            <a:ext cx="9144000" cy="772107"/>
          </a:xfrm>
          <a:prstGeom prst="rect">
            <a:avLst/>
          </a:prstGeom>
          <a:solidFill>
            <a:schemeClr val="bg2"/>
          </a:solidFill>
        </p:spPr>
        <p:txBody>
          <a:bodyPr wrap="square" tIns="108000" bIns="108000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600" dirty="0"/>
              <a:t>	</a:t>
            </a:r>
            <a:r>
              <a:rPr lang="en-US" sz="3600" dirty="0" smtClean="0"/>
              <a:t>Invariants  </a:t>
            </a:r>
            <a:endParaRPr lang="en-US" sz="3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02193" y="2982737"/>
            <a:ext cx="608524" cy="531680"/>
            <a:chOff x="558124" y="4123343"/>
            <a:chExt cx="553204" cy="483345"/>
          </a:xfrm>
        </p:grpSpPr>
        <p:grpSp>
          <p:nvGrpSpPr>
            <p:cNvPr id="6" name="Group 5"/>
            <p:cNvGrpSpPr/>
            <p:nvPr/>
          </p:nvGrpSpPr>
          <p:grpSpPr>
            <a:xfrm>
              <a:off x="558124" y="4129634"/>
              <a:ext cx="516156" cy="477054"/>
              <a:chOff x="558124" y="4129634"/>
              <a:chExt cx="516156" cy="477054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558124" y="4201053"/>
                <a:ext cx="516156" cy="325039"/>
              </a:xfrm>
              <a:prstGeom prst="roundRect">
                <a:avLst>
                  <a:gd name="adj" fmla="val 42722"/>
                </a:avLst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74608" y="4129634"/>
                <a:ext cx="347158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500" b="1" dirty="0"/>
                  <a:t>1</a:t>
                </a:r>
                <a:endParaRPr lang="en-US" sz="2500" b="1" dirty="0"/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778103" y="4123343"/>
              <a:ext cx="333225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b="1" dirty="0" smtClean="0">
                  <a:solidFill>
                    <a:srgbClr val="FF0000"/>
                  </a:solidFill>
                </a:rPr>
                <a:t>?</a:t>
              </a:r>
              <a:endParaRPr lang="en-US" sz="2500" b="1" baseline="-25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05006" y="2418990"/>
            <a:ext cx="567771" cy="524759"/>
            <a:chOff x="558124" y="4129634"/>
            <a:chExt cx="516156" cy="477054"/>
          </a:xfrm>
        </p:grpSpPr>
        <p:grpSp>
          <p:nvGrpSpPr>
            <p:cNvPr id="51" name="Group 50"/>
            <p:cNvGrpSpPr/>
            <p:nvPr/>
          </p:nvGrpSpPr>
          <p:grpSpPr>
            <a:xfrm>
              <a:off x="558124" y="4129634"/>
              <a:ext cx="516156" cy="477054"/>
              <a:chOff x="558124" y="4129634"/>
              <a:chExt cx="516156" cy="477054"/>
            </a:xfrm>
          </p:grpSpPr>
          <p:sp>
            <p:nvSpPr>
              <p:cNvPr id="53" name="Rounded Rectangle 52"/>
              <p:cNvSpPr/>
              <p:nvPr/>
            </p:nvSpPr>
            <p:spPr>
              <a:xfrm>
                <a:off x="558124" y="4201053"/>
                <a:ext cx="516156" cy="325039"/>
              </a:xfrm>
              <a:prstGeom prst="roundRect">
                <a:avLst>
                  <a:gd name="adj" fmla="val 42722"/>
                </a:avLst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563062" y="4129634"/>
                <a:ext cx="347158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500" b="1" dirty="0"/>
                  <a:t>6</a:t>
                </a: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756396" y="4153759"/>
              <a:ext cx="302932" cy="4336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b="1" dirty="0" smtClean="0">
                  <a:solidFill>
                    <a:srgbClr val="FF0000"/>
                  </a:solidFill>
                </a:rPr>
                <a:t>?</a:t>
              </a:r>
              <a:endParaRPr lang="en-US" sz="2500" b="1" baseline="-25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166530" y="2206997"/>
            <a:ext cx="567771" cy="524759"/>
            <a:chOff x="558124" y="4129634"/>
            <a:chExt cx="516156" cy="477054"/>
          </a:xfrm>
        </p:grpSpPr>
        <p:grpSp>
          <p:nvGrpSpPr>
            <p:cNvPr id="56" name="Group 55"/>
            <p:cNvGrpSpPr/>
            <p:nvPr/>
          </p:nvGrpSpPr>
          <p:grpSpPr>
            <a:xfrm>
              <a:off x="558124" y="4129634"/>
              <a:ext cx="516156" cy="477054"/>
              <a:chOff x="558124" y="4129634"/>
              <a:chExt cx="516156" cy="477054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558124" y="4201053"/>
                <a:ext cx="516156" cy="325039"/>
              </a:xfrm>
              <a:prstGeom prst="roundRect">
                <a:avLst>
                  <a:gd name="adj" fmla="val 42722"/>
                </a:avLst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74608" y="4129634"/>
                <a:ext cx="347158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500" b="1" dirty="0"/>
                  <a:t>9</a:t>
                </a:r>
                <a:endParaRPr lang="en-US" sz="2500" b="1" dirty="0"/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767942" y="4153759"/>
              <a:ext cx="302932" cy="4336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b="1" dirty="0" smtClean="0">
                  <a:solidFill>
                    <a:srgbClr val="FF0000"/>
                  </a:solidFill>
                </a:rPr>
                <a:t>?</a:t>
              </a:r>
              <a:endParaRPr lang="en-US" sz="2500" b="1" baseline="-25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944700" y="3292896"/>
            <a:ext cx="608524" cy="531680"/>
            <a:chOff x="558124" y="4123343"/>
            <a:chExt cx="553204" cy="483345"/>
          </a:xfrm>
        </p:grpSpPr>
        <p:grpSp>
          <p:nvGrpSpPr>
            <p:cNvPr id="61" name="Group 60"/>
            <p:cNvGrpSpPr/>
            <p:nvPr/>
          </p:nvGrpSpPr>
          <p:grpSpPr>
            <a:xfrm>
              <a:off x="558124" y="4129634"/>
              <a:ext cx="516156" cy="477054"/>
              <a:chOff x="558124" y="4129634"/>
              <a:chExt cx="516156" cy="477054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558124" y="4201053"/>
                <a:ext cx="516156" cy="325039"/>
              </a:xfrm>
              <a:prstGeom prst="roundRect">
                <a:avLst>
                  <a:gd name="adj" fmla="val 42722"/>
                </a:avLst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574608" y="4129634"/>
                <a:ext cx="347158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500" b="1" dirty="0"/>
                  <a:t>4</a:t>
                </a:r>
              </a:p>
            </p:txBody>
          </p:sp>
        </p:grpSp>
        <p:sp>
          <p:nvSpPr>
            <p:cNvPr id="63" name="TextBox 62"/>
            <p:cNvSpPr txBox="1"/>
            <p:nvPr/>
          </p:nvSpPr>
          <p:spPr>
            <a:xfrm>
              <a:off x="778103" y="4123343"/>
              <a:ext cx="333225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b="1" dirty="0" smtClean="0">
                  <a:solidFill>
                    <a:srgbClr val="FF0000"/>
                  </a:solidFill>
                </a:rPr>
                <a:t>?</a:t>
              </a:r>
              <a:endParaRPr lang="en-US" sz="2500" b="1" baseline="-25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341641" y="2804086"/>
            <a:ext cx="608524" cy="531680"/>
            <a:chOff x="558124" y="4123343"/>
            <a:chExt cx="553204" cy="483345"/>
          </a:xfrm>
        </p:grpSpPr>
        <p:grpSp>
          <p:nvGrpSpPr>
            <p:cNvPr id="69" name="Group 68"/>
            <p:cNvGrpSpPr/>
            <p:nvPr/>
          </p:nvGrpSpPr>
          <p:grpSpPr>
            <a:xfrm>
              <a:off x="558124" y="4129634"/>
              <a:ext cx="516156" cy="477054"/>
              <a:chOff x="558124" y="4129634"/>
              <a:chExt cx="516156" cy="477054"/>
            </a:xfrm>
          </p:grpSpPr>
          <p:sp>
            <p:nvSpPr>
              <p:cNvPr id="71" name="Rounded Rectangle 70"/>
              <p:cNvSpPr/>
              <p:nvPr/>
            </p:nvSpPr>
            <p:spPr>
              <a:xfrm>
                <a:off x="558124" y="4201053"/>
                <a:ext cx="516156" cy="325039"/>
              </a:xfrm>
              <a:prstGeom prst="roundRect">
                <a:avLst>
                  <a:gd name="adj" fmla="val 42722"/>
                </a:avLst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574608" y="4129634"/>
                <a:ext cx="347158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500" b="1" dirty="0"/>
                  <a:t>7</a:t>
                </a:r>
                <a:endParaRPr lang="en-US" sz="2500" b="1" dirty="0"/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778103" y="4123343"/>
              <a:ext cx="333225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b="1" dirty="0" smtClean="0">
                  <a:solidFill>
                    <a:srgbClr val="FF0000"/>
                  </a:solidFill>
                </a:rPr>
                <a:t>?</a:t>
              </a:r>
              <a:endParaRPr lang="en-US" sz="2500" b="1" baseline="-25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73" name="Oval 72"/>
          <p:cNvSpPr/>
          <p:nvPr/>
        </p:nvSpPr>
        <p:spPr>
          <a:xfrm>
            <a:off x="7021802" y="2030589"/>
            <a:ext cx="1930400" cy="1828800"/>
          </a:xfrm>
          <a:prstGeom prst="ellipse">
            <a:avLst/>
          </a:prstGeom>
          <a:noFill/>
          <a:ln w="3810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/>
          <p:cNvGrpSpPr/>
          <p:nvPr/>
        </p:nvGrpSpPr>
        <p:grpSpPr>
          <a:xfrm>
            <a:off x="7184296" y="2957689"/>
            <a:ext cx="567771" cy="477054"/>
            <a:chOff x="558124" y="4123343"/>
            <a:chExt cx="516156" cy="433685"/>
          </a:xfrm>
        </p:grpSpPr>
        <p:sp>
          <p:nvSpPr>
            <p:cNvPr id="77" name="Rounded Rectangle 76"/>
            <p:cNvSpPr/>
            <p:nvPr/>
          </p:nvSpPr>
          <p:spPr>
            <a:xfrm>
              <a:off x="558124" y="4201053"/>
              <a:ext cx="516156" cy="325039"/>
            </a:xfrm>
            <a:prstGeom prst="roundRect">
              <a:avLst>
                <a:gd name="adj" fmla="val 42722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51102" y="4123343"/>
              <a:ext cx="315599" cy="4336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b="1" dirty="0">
                  <a:solidFill>
                    <a:srgbClr val="FF0000"/>
                  </a:solidFill>
                </a:rPr>
                <a:t>1</a:t>
              </a:r>
              <a:endParaRPr lang="en-US" sz="2500" b="1" baseline="-25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7299808" y="2457440"/>
            <a:ext cx="567771" cy="490892"/>
            <a:chOff x="558124" y="4141179"/>
            <a:chExt cx="516156" cy="446266"/>
          </a:xfrm>
        </p:grpSpPr>
        <p:grpSp>
          <p:nvGrpSpPr>
            <p:cNvPr id="80" name="Group 79"/>
            <p:cNvGrpSpPr/>
            <p:nvPr/>
          </p:nvGrpSpPr>
          <p:grpSpPr>
            <a:xfrm>
              <a:off x="558124" y="4141179"/>
              <a:ext cx="516156" cy="433686"/>
              <a:chOff x="558124" y="4141179"/>
              <a:chExt cx="516156" cy="433686"/>
            </a:xfrm>
          </p:grpSpPr>
          <p:sp>
            <p:nvSpPr>
              <p:cNvPr id="82" name="Rounded Rectangle 81"/>
              <p:cNvSpPr/>
              <p:nvPr/>
            </p:nvSpPr>
            <p:spPr>
              <a:xfrm>
                <a:off x="558124" y="4201053"/>
                <a:ext cx="516156" cy="325039"/>
              </a:xfrm>
              <a:prstGeom prst="roundRect">
                <a:avLst>
                  <a:gd name="adj" fmla="val 42722"/>
                </a:avLst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586153" y="4141179"/>
                <a:ext cx="167878" cy="4336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2500" b="1" dirty="0"/>
              </a:p>
            </p:txBody>
          </p:sp>
        </p:grpSp>
        <p:sp>
          <p:nvSpPr>
            <p:cNvPr id="81" name="TextBox 80"/>
            <p:cNvSpPr txBox="1"/>
            <p:nvPr/>
          </p:nvSpPr>
          <p:spPr>
            <a:xfrm>
              <a:off x="640941" y="4153759"/>
              <a:ext cx="315599" cy="4336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b="1" dirty="0">
                  <a:solidFill>
                    <a:srgbClr val="FF0000"/>
                  </a:solidFill>
                </a:rPr>
                <a:t>1</a:t>
              </a:r>
              <a:endParaRPr lang="en-US" sz="2500" b="1" baseline="-25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7997832" y="2258152"/>
            <a:ext cx="567771" cy="503592"/>
            <a:chOff x="558124" y="4129634"/>
            <a:chExt cx="516156" cy="457811"/>
          </a:xfrm>
        </p:grpSpPr>
        <p:grpSp>
          <p:nvGrpSpPr>
            <p:cNvPr id="85" name="Group 84"/>
            <p:cNvGrpSpPr/>
            <p:nvPr/>
          </p:nvGrpSpPr>
          <p:grpSpPr>
            <a:xfrm>
              <a:off x="558124" y="4129634"/>
              <a:ext cx="516156" cy="433686"/>
              <a:chOff x="558124" y="4129634"/>
              <a:chExt cx="516156" cy="433686"/>
            </a:xfrm>
          </p:grpSpPr>
          <p:sp>
            <p:nvSpPr>
              <p:cNvPr id="87" name="Rounded Rectangle 86"/>
              <p:cNvSpPr/>
              <p:nvPr/>
            </p:nvSpPr>
            <p:spPr>
              <a:xfrm>
                <a:off x="558124" y="4201053"/>
                <a:ext cx="516156" cy="325039"/>
              </a:xfrm>
              <a:prstGeom prst="roundRect">
                <a:avLst>
                  <a:gd name="adj" fmla="val 42722"/>
                </a:avLst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574608" y="4129634"/>
                <a:ext cx="167878" cy="4336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2500" b="1" dirty="0"/>
              </a:p>
            </p:txBody>
          </p:sp>
        </p:grpSp>
        <p:sp>
          <p:nvSpPr>
            <p:cNvPr id="86" name="TextBox 85"/>
            <p:cNvSpPr txBox="1"/>
            <p:nvPr/>
          </p:nvSpPr>
          <p:spPr>
            <a:xfrm>
              <a:off x="652487" y="4153759"/>
              <a:ext cx="315599" cy="4336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b="1" dirty="0">
                  <a:solidFill>
                    <a:srgbClr val="FF0000"/>
                  </a:solidFill>
                </a:rPr>
                <a:t>1</a:t>
              </a:r>
              <a:endParaRPr lang="en-US" sz="2500" b="1" baseline="-25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7712503" y="3331347"/>
            <a:ext cx="567771" cy="483974"/>
            <a:chOff x="558124" y="4123343"/>
            <a:chExt cx="516156" cy="439976"/>
          </a:xfrm>
        </p:grpSpPr>
        <p:grpSp>
          <p:nvGrpSpPr>
            <p:cNvPr id="90" name="Group 89"/>
            <p:cNvGrpSpPr/>
            <p:nvPr/>
          </p:nvGrpSpPr>
          <p:grpSpPr>
            <a:xfrm>
              <a:off x="558124" y="4129634"/>
              <a:ext cx="516156" cy="433685"/>
              <a:chOff x="558124" y="4129634"/>
              <a:chExt cx="516156" cy="433685"/>
            </a:xfrm>
          </p:grpSpPr>
          <p:sp>
            <p:nvSpPr>
              <p:cNvPr id="92" name="Rounded Rectangle 91"/>
              <p:cNvSpPr/>
              <p:nvPr/>
            </p:nvSpPr>
            <p:spPr>
              <a:xfrm>
                <a:off x="558124" y="4201053"/>
                <a:ext cx="516156" cy="325039"/>
              </a:xfrm>
              <a:prstGeom prst="roundRect">
                <a:avLst>
                  <a:gd name="adj" fmla="val 42722"/>
                </a:avLst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74608" y="4129634"/>
                <a:ext cx="167878" cy="433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2500" b="1" dirty="0"/>
              </a:p>
            </p:txBody>
          </p:sp>
        </p:grpSp>
        <p:sp>
          <p:nvSpPr>
            <p:cNvPr id="91" name="TextBox 90"/>
            <p:cNvSpPr txBox="1"/>
            <p:nvPr/>
          </p:nvSpPr>
          <p:spPr>
            <a:xfrm>
              <a:off x="651102" y="4123343"/>
              <a:ext cx="315599" cy="4336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b="1" dirty="0">
                  <a:solidFill>
                    <a:srgbClr val="FF0000"/>
                  </a:solidFill>
                </a:rPr>
                <a:t>1</a:t>
              </a:r>
              <a:endParaRPr lang="en-US" sz="2500" b="1" baseline="-25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8211044" y="2753637"/>
            <a:ext cx="567771" cy="483974"/>
            <a:chOff x="558124" y="4123343"/>
            <a:chExt cx="516156" cy="439976"/>
          </a:xfrm>
        </p:grpSpPr>
        <p:grpSp>
          <p:nvGrpSpPr>
            <p:cNvPr id="95" name="Group 94"/>
            <p:cNvGrpSpPr/>
            <p:nvPr/>
          </p:nvGrpSpPr>
          <p:grpSpPr>
            <a:xfrm>
              <a:off x="558124" y="4129634"/>
              <a:ext cx="516156" cy="433685"/>
              <a:chOff x="558124" y="4129634"/>
              <a:chExt cx="516156" cy="433685"/>
            </a:xfrm>
          </p:grpSpPr>
          <p:sp>
            <p:nvSpPr>
              <p:cNvPr id="97" name="Rounded Rectangle 96"/>
              <p:cNvSpPr/>
              <p:nvPr/>
            </p:nvSpPr>
            <p:spPr>
              <a:xfrm>
                <a:off x="558124" y="4201053"/>
                <a:ext cx="516156" cy="325039"/>
              </a:xfrm>
              <a:prstGeom prst="roundRect">
                <a:avLst>
                  <a:gd name="adj" fmla="val 42722"/>
                </a:avLst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574608" y="4129634"/>
                <a:ext cx="167878" cy="433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2500" b="1" dirty="0"/>
              </a:p>
            </p:txBody>
          </p:sp>
        </p:grpSp>
        <p:sp>
          <p:nvSpPr>
            <p:cNvPr id="96" name="TextBox 95"/>
            <p:cNvSpPr txBox="1"/>
            <p:nvPr/>
          </p:nvSpPr>
          <p:spPr>
            <a:xfrm>
              <a:off x="662648" y="4123343"/>
              <a:ext cx="315599" cy="4336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b="1" dirty="0">
                  <a:solidFill>
                    <a:srgbClr val="FF0000"/>
                  </a:solidFill>
                </a:rPr>
                <a:t>1</a:t>
              </a:r>
              <a:endParaRPr lang="en-US" sz="2500" b="1" baseline="-25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1308" y="4011789"/>
            <a:ext cx="23357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any </a:t>
            </a:r>
            <a:r>
              <a:rPr lang="en-US" sz="2400" dirty="0" smtClean="0"/>
              <a:t>value can be</a:t>
            </a:r>
          </a:p>
          <a:p>
            <a:r>
              <a:rPr lang="en-US" sz="2400" dirty="0" smtClean="0"/>
              <a:t>      decided</a:t>
            </a:r>
            <a:endParaRPr lang="en-US" sz="2400" dirty="0"/>
          </a:p>
        </p:txBody>
      </p:sp>
      <p:sp>
        <p:nvSpPr>
          <p:cNvPr id="100" name="TextBox 99"/>
          <p:cNvSpPr txBox="1"/>
          <p:nvPr/>
        </p:nvSpPr>
        <p:spPr>
          <a:xfrm>
            <a:off x="7047597" y="4044407"/>
            <a:ext cx="18476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all processes </a:t>
            </a:r>
          </a:p>
          <a:p>
            <a:r>
              <a:rPr lang="en-US" sz="2400" dirty="0" smtClean="0"/>
              <a:t>have decided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2692400" y="2622307"/>
            <a:ext cx="5496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000000"/>
                </a:solidFill>
              </a:rPr>
              <a:t>…</a:t>
            </a:r>
            <a:endParaRPr lang="en-US" sz="4000" b="1" dirty="0">
              <a:solidFill>
                <a:srgbClr val="000000"/>
              </a:solidFill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190500" y="2182989"/>
            <a:ext cx="1930400" cy="1828800"/>
          </a:xfrm>
          <a:prstGeom prst="ellipse">
            <a:avLst/>
          </a:prstGeom>
          <a:noFill/>
          <a:ln w="3810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Callout 21"/>
          <p:cNvSpPr/>
          <p:nvPr/>
        </p:nvSpPr>
        <p:spPr>
          <a:xfrm>
            <a:off x="2217108" y="3010079"/>
            <a:ext cx="429847" cy="264869"/>
          </a:xfrm>
          <a:prstGeom prst="rightArrowCallout">
            <a:avLst>
              <a:gd name="adj1" fmla="val 25000"/>
              <a:gd name="adj2" fmla="val 50000"/>
              <a:gd name="adj3" fmla="val 25000"/>
              <a:gd name="adj4" fmla="val 6040"/>
            </a:avLst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ight Arrow Callout 128"/>
          <p:cNvSpPr/>
          <p:nvPr/>
        </p:nvSpPr>
        <p:spPr>
          <a:xfrm>
            <a:off x="5917131" y="3018510"/>
            <a:ext cx="390769" cy="291356"/>
          </a:xfrm>
          <a:prstGeom prst="rightArrowCallout">
            <a:avLst>
              <a:gd name="adj1" fmla="val 25000"/>
              <a:gd name="adj2" fmla="val 50000"/>
              <a:gd name="adj3" fmla="val 25000"/>
              <a:gd name="adj4" fmla="val 6040"/>
            </a:avLst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9" name="Group 148"/>
          <p:cNvGrpSpPr/>
          <p:nvPr/>
        </p:nvGrpSpPr>
        <p:grpSpPr>
          <a:xfrm>
            <a:off x="3376735" y="2030589"/>
            <a:ext cx="2640693" cy="2794015"/>
            <a:chOff x="3376735" y="2221089"/>
            <a:chExt cx="2640693" cy="2794015"/>
          </a:xfrm>
        </p:grpSpPr>
        <p:sp>
          <p:nvSpPr>
            <p:cNvPr id="101" name="Oval 100"/>
            <p:cNvSpPr/>
            <p:nvPr/>
          </p:nvSpPr>
          <p:spPr>
            <a:xfrm>
              <a:off x="3898900" y="2221089"/>
              <a:ext cx="1930400" cy="1828800"/>
            </a:xfrm>
            <a:prstGeom prst="ellipse">
              <a:avLst/>
            </a:prstGeom>
            <a:noFill/>
            <a:ln w="38100" cmpd="sng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4061393" y="3209926"/>
              <a:ext cx="567771" cy="531680"/>
              <a:chOff x="558124" y="4123343"/>
              <a:chExt cx="516156" cy="483345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558124" y="4129634"/>
                <a:ext cx="516156" cy="477054"/>
                <a:chOff x="558124" y="4129634"/>
                <a:chExt cx="516156" cy="477054"/>
              </a:xfrm>
            </p:grpSpPr>
            <p:sp>
              <p:nvSpPr>
                <p:cNvPr id="105" name="Rounded Rectangle 104"/>
                <p:cNvSpPr/>
                <p:nvPr/>
              </p:nvSpPr>
              <p:spPr>
                <a:xfrm>
                  <a:off x="558124" y="4201053"/>
                  <a:ext cx="516156" cy="325039"/>
                </a:xfrm>
                <a:prstGeom prst="roundRect">
                  <a:avLst>
                    <a:gd name="adj" fmla="val 42722"/>
                  </a:avLst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TextBox 105"/>
                <p:cNvSpPr txBox="1"/>
                <p:nvPr/>
              </p:nvSpPr>
              <p:spPr>
                <a:xfrm>
                  <a:off x="574608" y="4129634"/>
                  <a:ext cx="347158" cy="4770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500" b="1" dirty="0"/>
                    <a:t>1</a:t>
                  </a:r>
                  <a:endParaRPr lang="en-US" sz="2500" b="1" dirty="0"/>
                </a:p>
              </p:txBody>
            </p:sp>
          </p:grpSp>
          <p:sp>
            <p:nvSpPr>
              <p:cNvPr id="104" name="TextBox 103"/>
              <p:cNvSpPr txBox="1"/>
              <p:nvPr/>
            </p:nvSpPr>
            <p:spPr>
              <a:xfrm>
                <a:off x="778103" y="4123343"/>
                <a:ext cx="167878" cy="3171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2500" b="1" baseline="-250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4227706" y="2671579"/>
              <a:ext cx="567771" cy="524759"/>
              <a:chOff x="558124" y="4129634"/>
              <a:chExt cx="516156" cy="477054"/>
            </a:xfrm>
          </p:grpSpPr>
          <p:grpSp>
            <p:nvGrpSpPr>
              <p:cNvPr id="108" name="Group 107"/>
              <p:cNvGrpSpPr/>
              <p:nvPr/>
            </p:nvGrpSpPr>
            <p:grpSpPr>
              <a:xfrm>
                <a:off x="558124" y="4129634"/>
                <a:ext cx="516156" cy="477054"/>
                <a:chOff x="558124" y="4129634"/>
                <a:chExt cx="516156" cy="477054"/>
              </a:xfrm>
            </p:grpSpPr>
            <p:sp>
              <p:nvSpPr>
                <p:cNvPr id="110" name="Rounded Rectangle 109"/>
                <p:cNvSpPr/>
                <p:nvPr/>
              </p:nvSpPr>
              <p:spPr>
                <a:xfrm>
                  <a:off x="558124" y="4201053"/>
                  <a:ext cx="516156" cy="325039"/>
                </a:xfrm>
                <a:prstGeom prst="roundRect">
                  <a:avLst>
                    <a:gd name="adj" fmla="val 42722"/>
                  </a:avLst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TextBox 110"/>
                <p:cNvSpPr txBox="1"/>
                <p:nvPr/>
              </p:nvSpPr>
              <p:spPr>
                <a:xfrm>
                  <a:off x="563062" y="4129634"/>
                  <a:ext cx="347158" cy="4770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500" b="1" dirty="0"/>
                    <a:t>6</a:t>
                  </a:r>
                </a:p>
              </p:txBody>
            </p:sp>
          </p:grpSp>
          <p:sp>
            <p:nvSpPr>
              <p:cNvPr id="109" name="TextBox 108"/>
              <p:cNvSpPr txBox="1"/>
              <p:nvPr/>
            </p:nvSpPr>
            <p:spPr>
              <a:xfrm>
                <a:off x="756396" y="4153759"/>
                <a:ext cx="167878" cy="3171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2500" b="1" baseline="-250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4849530" y="2319884"/>
              <a:ext cx="567771" cy="477054"/>
              <a:chOff x="558124" y="4129634"/>
              <a:chExt cx="516156" cy="433686"/>
            </a:xfrm>
          </p:grpSpPr>
          <p:grpSp>
            <p:nvGrpSpPr>
              <p:cNvPr id="113" name="Group 112"/>
              <p:cNvGrpSpPr/>
              <p:nvPr/>
            </p:nvGrpSpPr>
            <p:grpSpPr>
              <a:xfrm>
                <a:off x="558124" y="4129634"/>
                <a:ext cx="516156" cy="433686"/>
                <a:chOff x="558124" y="4129634"/>
                <a:chExt cx="516156" cy="433686"/>
              </a:xfrm>
            </p:grpSpPr>
            <p:sp>
              <p:nvSpPr>
                <p:cNvPr id="115" name="Rounded Rectangle 114"/>
                <p:cNvSpPr/>
                <p:nvPr/>
              </p:nvSpPr>
              <p:spPr>
                <a:xfrm>
                  <a:off x="558124" y="4201053"/>
                  <a:ext cx="516156" cy="325039"/>
                </a:xfrm>
                <a:prstGeom prst="roundRect">
                  <a:avLst>
                    <a:gd name="adj" fmla="val 42722"/>
                  </a:avLst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TextBox 115"/>
                <p:cNvSpPr txBox="1"/>
                <p:nvPr/>
              </p:nvSpPr>
              <p:spPr>
                <a:xfrm>
                  <a:off x="574608" y="4129634"/>
                  <a:ext cx="315599" cy="4336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500" b="1" dirty="0"/>
                    <a:t>1</a:t>
                  </a:r>
                </a:p>
              </p:txBody>
            </p:sp>
          </p:grpSp>
          <p:sp>
            <p:nvSpPr>
              <p:cNvPr id="114" name="TextBox 113"/>
              <p:cNvSpPr txBox="1"/>
              <p:nvPr/>
            </p:nvSpPr>
            <p:spPr>
              <a:xfrm>
                <a:off x="767942" y="4153759"/>
                <a:ext cx="167878" cy="3171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2500" b="1" baseline="-250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4703900" y="3443884"/>
              <a:ext cx="567771" cy="483974"/>
              <a:chOff x="558124" y="4123343"/>
              <a:chExt cx="516156" cy="439976"/>
            </a:xfrm>
          </p:grpSpPr>
          <p:grpSp>
            <p:nvGrpSpPr>
              <p:cNvPr id="118" name="Group 117"/>
              <p:cNvGrpSpPr/>
              <p:nvPr/>
            </p:nvGrpSpPr>
            <p:grpSpPr>
              <a:xfrm>
                <a:off x="558124" y="4129634"/>
                <a:ext cx="516156" cy="433685"/>
                <a:chOff x="558124" y="4129634"/>
                <a:chExt cx="516156" cy="433685"/>
              </a:xfrm>
            </p:grpSpPr>
            <p:sp>
              <p:nvSpPr>
                <p:cNvPr id="120" name="Rounded Rectangle 119"/>
                <p:cNvSpPr/>
                <p:nvPr/>
              </p:nvSpPr>
              <p:spPr>
                <a:xfrm>
                  <a:off x="558124" y="4201053"/>
                  <a:ext cx="516156" cy="325039"/>
                </a:xfrm>
                <a:prstGeom prst="roundRect">
                  <a:avLst>
                    <a:gd name="adj" fmla="val 42722"/>
                  </a:avLst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TextBox 120"/>
                <p:cNvSpPr txBox="1"/>
                <p:nvPr/>
              </p:nvSpPr>
              <p:spPr>
                <a:xfrm>
                  <a:off x="574608" y="4129634"/>
                  <a:ext cx="315599" cy="4336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500" b="1" dirty="0"/>
                    <a:t>1</a:t>
                  </a:r>
                  <a:endParaRPr lang="en-US" sz="2500" b="1" dirty="0"/>
                </a:p>
              </p:txBody>
            </p:sp>
          </p:grpSp>
          <p:sp>
            <p:nvSpPr>
              <p:cNvPr id="119" name="TextBox 118"/>
              <p:cNvSpPr txBox="1"/>
              <p:nvPr/>
            </p:nvSpPr>
            <p:spPr>
              <a:xfrm>
                <a:off x="778103" y="4123343"/>
                <a:ext cx="167878" cy="3171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2500" b="1" baseline="-250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5202441" y="2866175"/>
              <a:ext cx="567771" cy="531680"/>
              <a:chOff x="558124" y="4123343"/>
              <a:chExt cx="516156" cy="483345"/>
            </a:xfrm>
          </p:grpSpPr>
          <p:grpSp>
            <p:nvGrpSpPr>
              <p:cNvPr id="123" name="Group 122"/>
              <p:cNvGrpSpPr/>
              <p:nvPr/>
            </p:nvGrpSpPr>
            <p:grpSpPr>
              <a:xfrm>
                <a:off x="558124" y="4129634"/>
                <a:ext cx="516156" cy="477054"/>
                <a:chOff x="558124" y="4129634"/>
                <a:chExt cx="516156" cy="477054"/>
              </a:xfrm>
            </p:grpSpPr>
            <p:sp>
              <p:nvSpPr>
                <p:cNvPr id="125" name="Rounded Rectangle 124"/>
                <p:cNvSpPr/>
                <p:nvPr/>
              </p:nvSpPr>
              <p:spPr>
                <a:xfrm>
                  <a:off x="558124" y="4201053"/>
                  <a:ext cx="516156" cy="325039"/>
                </a:xfrm>
                <a:prstGeom prst="roundRect">
                  <a:avLst>
                    <a:gd name="adj" fmla="val 42722"/>
                  </a:avLst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TextBox 125"/>
                <p:cNvSpPr txBox="1"/>
                <p:nvPr/>
              </p:nvSpPr>
              <p:spPr>
                <a:xfrm>
                  <a:off x="574608" y="4129634"/>
                  <a:ext cx="347158" cy="4770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500" b="1" dirty="0"/>
                    <a:t>7</a:t>
                  </a:r>
                  <a:endParaRPr lang="en-US" sz="2500" b="1" dirty="0"/>
                </a:p>
              </p:txBody>
            </p:sp>
          </p:grpSp>
          <p:sp>
            <p:nvSpPr>
              <p:cNvPr id="124" name="TextBox 123"/>
              <p:cNvSpPr txBox="1"/>
              <p:nvPr/>
            </p:nvSpPr>
            <p:spPr>
              <a:xfrm>
                <a:off x="778103" y="4123343"/>
                <a:ext cx="167878" cy="3171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2500" b="1" baseline="-250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27" name="TextBox 126"/>
            <p:cNvSpPr txBox="1"/>
            <p:nvPr/>
          </p:nvSpPr>
          <p:spPr>
            <a:xfrm>
              <a:off x="3681632" y="4184107"/>
              <a:ext cx="23357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one</a:t>
              </a:r>
              <a:r>
                <a:rPr lang="en-US" sz="2400" dirty="0" smtClean="0">
                  <a:solidFill>
                    <a:srgbClr val="FF0000"/>
                  </a:solidFill>
                </a:rPr>
                <a:t> value</a:t>
              </a:r>
              <a:r>
                <a:rPr lang="en-US" sz="2400" dirty="0" smtClean="0"/>
                <a:t> can be</a:t>
              </a:r>
            </a:p>
            <a:p>
              <a:r>
                <a:rPr lang="en-US" sz="2400" dirty="0"/>
                <a:t> </a:t>
              </a:r>
              <a:r>
                <a:rPr lang="en-US" sz="2400" dirty="0" smtClean="0"/>
                <a:t>     decided</a:t>
              </a:r>
              <a:endParaRPr lang="en-US" sz="2400" dirty="0"/>
            </a:p>
          </p:txBody>
        </p:sp>
        <p:sp>
          <p:nvSpPr>
            <p:cNvPr id="130" name="Right Arrow Callout 129"/>
            <p:cNvSpPr/>
            <p:nvPr/>
          </p:nvSpPr>
          <p:spPr>
            <a:xfrm>
              <a:off x="3376735" y="3207142"/>
              <a:ext cx="472831" cy="320492"/>
            </a:xfrm>
            <a:prstGeom prst="rightArrowCallout">
              <a:avLst>
                <a:gd name="adj1" fmla="val 25000"/>
                <a:gd name="adj2" fmla="val 50000"/>
                <a:gd name="adj3" fmla="val 25000"/>
                <a:gd name="adj4" fmla="val 6040"/>
              </a:avLst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1" name="TextBox 130"/>
          <p:cNvSpPr txBox="1"/>
          <p:nvPr/>
        </p:nvSpPr>
        <p:spPr>
          <a:xfrm>
            <a:off x="6412202" y="2735207"/>
            <a:ext cx="5496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6600"/>
                </a:solidFill>
              </a:rPr>
              <a:t>…</a:t>
            </a:r>
            <a:endParaRPr lang="en-US" sz="4000" b="1" dirty="0">
              <a:solidFill>
                <a:srgbClr val="FF6600"/>
              </a:solidFill>
            </a:endParaRPr>
          </a:p>
        </p:txBody>
      </p:sp>
      <p:grpSp>
        <p:nvGrpSpPr>
          <p:cNvPr id="145" name="Group 144"/>
          <p:cNvGrpSpPr/>
          <p:nvPr/>
        </p:nvGrpSpPr>
        <p:grpSpPr>
          <a:xfrm>
            <a:off x="579738" y="5137150"/>
            <a:ext cx="6832900" cy="1220004"/>
            <a:chOff x="579738" y="5327650"/>
            <a:chExt cx="6832900" cy="1220004"/>
          </a:xfrm>
        </p:grpSpPr>
        <p:cxnSp>
          <p:nvCxnSpPr>
            <p:cNvPr id="36" name="Curved Connector 35"/>
            <p:cNvCxnSpPr/>
            <p:nvPr/>
          </p:nvCxnSpPr>
          <p:spPr>
            <a:xfrm>
              <a:off x="4403029" y="5346700"/>
              <a:ext cx="3009609" cy="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chemeClr val="tx1"/>
              </a:solidFill>
              <a:headEnd type="diamond" w="lg" len="med"/>
              <a:tailEnd type="diamond" w="sm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urved Connector 134"/>
            <p:cNvCxnSpPr/>
            <p:nvPr/>
          </p:nvCxnSpPr>
          <p:spPr>
            <a:xfrm rot="10800000">
              <a:off x="579738" y="5327650"/>
              <a:ext cx="2955799" cy="19050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0000"/>
              </a:solidFill>
              <a:headEnd type="diamond" w="lg" len="med"/>
              <a:tailEnd type="diamond" w="sm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/>
            <p:cNvSpPr txBox="1"/>
            <p:nvPr/>
          </p:nvSpPr>
          <p:spPr>
            <a:xfrm>
              <a:off x="3685407" y="6070600"/>
              <a:ext cx="671979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b="1" dirty="0" smtClean="0"/>
                <a:t>INV</a:t>
              </a:r>
              <a:endParaRPr lang="en-US" sz="2500" b="1" dirty="0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3787768" y="5390634"/>
              <a:ext cx="49399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4000" b="1" dirty="0">
                  <a:sym typeface="Symbol"/>
                </a:rPr>
                <a:t></a:t>
              </a:r>
              <a:endParaRPr lang="en-US" sz="4000" b="1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4370086" y="5250934"/>
            <a:ext cx="4421062" cy="707886"/>
            <a:chOff x="4370086" y="5441434"/>
            <a:chExt cx="4421062" cy="707886"/>
          </a:xfrm>
        </p:grpSpPr>
        <p:sp>
          <p:nvSpPr>
            <p:cNvPr id="141" name="TextBox 140"/>
            <p:cNvSpPr txBox="1"/>
            <p:nvPr/>
          </p:nvSpPr>
          <p:spPr>
            <a:xfrm>
              <a:off x="4370086" y="5441434"/>
              <a:ext cx="351129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 </a:t>
              </a:r>
              <a:r>
                <a:rPr lang="en-GB" sz="2800" dirty="0">
                  <a:sym typeface="Symbol"/>
                </a:rPr>
                <a:t></a:t>
              </a:r>
              <a:r>
                <a:rPr lang="en-US" sz="2800" b="1" dirty="0" smtClean="0">
                  <a:solidFill>
                    <a:srgbClr val="FF0000"/>
                  </a:solidFill>
                </a:rPr>
                <a:t>v. </a:t>
              </a:r>
              <a:r>
                <a:rPr lang="en-US" sz="4000" dirty="0"/>
                <a:t>| </a:t>
              </a:r>
              <a:r>
                <a:rPr lang="en-US" sz="2800" b="1" dirty="0"/>
                <a:t>{</a:t>
              </a:r>
              <a:r>
                <a:rPr lang="en-US" sz="2800" dirty="0"/>
                <a:t> z | </a:t>
              </a:r>
              <a:r>
                <a:rPr lang="en-US" sz="2800" dirty="0">
                  <a:latin typeface="Arial Rounded MT Bold"/>
                </a:rPr>
                <a:t>x</a:t>
              </a:r>
              <a:r>
                <a:rPr lang="en-US" sz="2800" dirty="0"/>
                <a:t>(</a:t>
              </a:r>
              <a:r>
                <a:rPr lang="en-US" sz="2800" dirty="0">
                  <a:solidFill>
                    <a:srgbClr val="000000"/>
                  </a:solidFill>
                </a:rPr>
                <a:t>z</a:t>
              </a:r>
              <a:r>
                <a:rPr lang="en-US" sz="2800" dirty="0"/>
                <a:t>) = </a:t>
              </a:r>
              <a:r>
                <a:rPr lang="en-US" sz="2800" dirty="0">
                  <a:solidFill>
                    <a:srgbClr val="FF0000"/>
                  </a:solidFill>
                  <a:latin typeface="Arial Rounded MT Bold"/>
                </a:rPr>
                <a:t>v</a:t>
              </a:r>
              <a:r>
                <a:rPr lang="en-US" sz="2800" b="1" dirty="0">
                  <a:solidFill>
                    <a:srgbClr val="FF0000"/>
                  </a:solidFill>
                </a:rPr>
                <a:t> </a:t>
              </a:r>
              <a:r>
                <a:rPr lang="en-US" sz="2800" b="1" dirty="0" smtClean="0"/>
                <a:t>}  </a:t>
              </a:r>
              <a:r>
                <a:rPr lang="en-US" sz="4000" dirty="0" smtClean="0"/>
                <a:t>|</a:t>
              </a:r>
              <a:r>
                <a:rPr lang="en-US" sz="2800" dirty="0" smtClean="0"/>
                <a:t>  </a:t>
              </a:r>
              <a:r>
                <a:rPr lang="en-US" sz="2800" b="1" dirty="0" smtClean="0"/>
                <a:t> </a:t>
              </a:r>
              <a:r>
                <a:rPr lang="en-US" sz="2800" dirty="0" smtClean="0"/>
                <a:t> </a:t>
              </a:r>
              <a:endParaRPr lang="en-US" sz="2800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7651117" y="5588000"/>
              <a:ext cx="11400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≥ 2</a:t>
              </a:r>
              <a:r>
                <a:rPr lang="en-US" sz="2800" b="1" dirty="0" smtClean="0"/>
                <a:t>n</a:t>
              </a:r>
              <a:r>
                <a:rPr lang="en-US" sz="2800" dirty="0" smtClean="0"/>
                <a:t>/3</a:t>
              </a:r>
              <a:endParaRPr lang="en-US" sz="2800" dirty="0"/>
            </a:p>
          </p:txBody>
        </p:sp>
      </p:grpSp>
      <p:sp>
        <p:nvSpPr>
          <p:cNvPr id="143" name="TextBox 142"/>
          <p:cNvSpPr txBox="1"/>
          <p:nvPr/>
        </p:nvSpPr>
        <p:spPr>
          <a:xfrm>
            <a:off x="1074436" y="5350188"/>
            <a:ext cx="2328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ym typeface="Symbol"/>
              </a:rPr>
              <a:t></a:t>
            </a:r>
            <a:r>
              <a:rPr lang="en-US" sz="2800" b="1" dirty="0" smtClean="0"/>
              <a:t>p</a:t>
            </a:r>
            <a:r>
              <a:rPr lang="en-US" sz="2800" dirty="0" smtClean="0"/>
              <a:t>. </a:t>
            </a:r>
            <a:r>
              <a:rPr lang="en-US" sz="2800" b="1" dirty="0" err="1" smtClean="0">
                <a:solidFill>
                  <a:srgbClr val="FF0000"/>
                </a:solidFill>
              </a:rPr>
              <a:t>dec</a:t>
            </a:r>
            <a:r>
              <a:rPr lang="en-US" sz="2800" dirty="0" smtClean="0"/>
              <a:t>(</a:t>
            </a:r>
            <a:r>
              <a:rPr lang="en-US" sz="2800" b="1" dirty="0"/>
              <a:t>p</a:t>
            </a:r>
            <a:r>
              <a:rPr lang="en-US" sz="2800" dirty="0" smtClean="0"/>
              <a:t>) = </a:t>
            </a:r>
            <a:r>
              <a:rPr lang="en-US" sz="2800" b="1" dirty="0" smtClean="0">
                <a:solidFill>
                  <a:srgbClr val="FF0000"/>
                </a:solidFill>
              </a:rPr>
              <a:t>?</a:t>
            </a:r>
            <a:r>
              <a:rPr lang="en-US" sz="2800" dirty="0" smtClean="0"/>
              <a:t>   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65050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128" grpId="0" animBg="1"/>
      <p:bldP spid="14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0" y="277789"/>
            <a:ext cx="9144000" cy="772107"/>
          </a:xfrm>
          <a:prstGeom prst="rect">
            <a:avLst/>
          </a:prstGeom>
          <a:solidFill>
            <a:schemeClr val="bg2"/>
          </a:solidFill>
        </p:spPr>
        <p:txBody>
          <a:bodyPr wrap="square" tIns="108000" bIns="108000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600" dirty="0"/>
              <a:t>	</a:t>
            </a:r>
            <a:r>
              <a:rPr lang="en-US" sz="3600" dirty="0" err="1" smtClean="0"/>
              <a:t>Satisfiability</a:t>
            </a:r>
            <a:r>
              <a:rPr lang="en-US" sz="3600" dirty="0" smtClean="0"/>
              <a:t> Checking </a:t>
            </a:r>
            <a:r>
              <a:rPr lang="en-US" sz="3600" dirty="0"/>
              <a:t>in </a:t>
            </a:r>
            <a:r>
              <a:rPr lang="en-US" sz="3600" b="1" dirty="0"/>
              <a:t>CL</a:t>
            </a:r>
            <a:r>
              <a:rPr lang="en-US" sz="3600" dirty="0" smtClean="0"/>
              <a:t> </a:t>
            </a:r>
            <a:endParaRPr lang="en-US" sz="3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58" name="Group 157"/>
          <p:cNvGrpSpPr/>
          <p:nvPr/>
        </p:nvGrpSpPr>
        <p:grpSpPr>
          <a:xfrm>
            <a:off x="459048" y="2364482"/>
            <a:ext cx="4684317" cy="823875"/>
            <a:chOff x="254706" y="2580382"/>
            <a:chExt cx="4684317" cy="823875"/>
          </a:xfrm>
        </p:grpSpPr>
        <p:sp>
          <p:nvSpPr>
            <p:cNvPr id="160" name="TextBox 159"/>
            <p:cNvSpPr txBox="1"/>
            <p:nvPr/>
          </p:nvSpPr>
          <p:spPr>
            <a:xfrm>
              <a:off x="254706" y="2580382"/>
              <a:ext cx="668197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b="1" dirty="0" smtClean="0"/>
                <a:t>CL=</a:t>
              </a:r>
              <a:endParaRPr lang="en-US" sz="2600" dirty="0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4754357" y="2911814"/>
              <a:ext cx="18466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600" dirty="0">
                <a:solidFill>
                  <a:srgbClr val="660066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863600" y="3309034"/>
            <a:ext cx="147380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FO(D,O,P)</a:t>
            </a:r>
            <a:endParaRPr lang="en-US" sz="2500" dirty="0"/>
          </a:p>
        </p:txBody>
      </p:sp>
      <p:sp>
        <p:nvSpPr>
          <p:cNvPr id="18" name="TextBox 17"/>
          <p:cNvSpPr txBox="1"/>
          <p:nvPr/>
        </p:nvSpPr>
        <p:spPr>
          <a:xfrm>
            <a:off x="7174632" y="3334434"/>
            <a:ext cx="15604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Presburger</a:t>
            </a:r>
            <a:r>
              <a:rPr lang="en-US" sz="2400" dirty="0" smtClean="0"/>
              <a:t> </a:t>
            </a:r>
          </a:p>
          <a:p>
            <a:r>
              <a:rPr lang="en-US" sz="2400" dirty="0"/>
              <a:t> </a:t>
            </a:r>
            <a:r>
              <a:rPr lang="en-US" sz="2400" dirty="0" err="1" smtClean="0"/>
              <a:t>aritmetics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511300" y="2891405"/>
            <a:ext cx="0" cy="428515"/>
          </a:xfrm>
          <a:prstGeom prst="straightConnector1">
            <a:avLst/>
          </a:prstGeom>
          <a:ln w="28575" cmpd="sng"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7861300" y="2929505"/>
            <a:ext cx="0" cy="389559"/>
          </a:xfrm>
          <a:prstGeom prst="straightConnector1">
            <a:avLst/>
          </a:prstGeom>
          <a:ln w="28575" cmpd="sng"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161987" y="4097516"/>
            <a:ext cx="30968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unsatisfiability</a:t>
            </a:r>
            <a:r>
              <a:rPr lang="en-US" sz="2400" dirty="0" smtClean="0"/>
              <a:t> of</a:t>
            </a:r>
            <a:r>
              <a:rPr lang="en-US" sz="4000" dirty="0" smtClean="0"/>
              <a:t> </a:t>
            </a:r>
            <a:r>
              <a:rPr lang="en-US" sz="4000" dirty="0" err="1" smtClean="0"/>
              <a:t>ϕ</a:t>
            </a:r>
            <a:r>
              <a:rPr lang="en-US" sz="4000" b="1" baseline="30000" dirty="0" err="1" smtClean="0"/>
              <a:t>CL</a:t>
            </a:r>
            <a:endParaRPr lang="en-US" sz="4000" b="1" baseline="30000" dirty="0"/>
          </a:p>
        </p:txBody>
      </p:sp>
      <p:sp>
        <p:nvSpPr>
          <p:cNvPr id="166" name="TextBox 165"/>
          <p:cNvSpPr txBox="1"/>
          <p:nvPr/>
        </p:nvSpPr>
        <p:spPr>
          <a:xfrm>
            <a:off x="1562476" y="5341326"/>
            <a:ext cx="23198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unsatisfiability</a:t>
            </a:r>
            <a:r>
              <a:rPr lang="en-US" sz="2400" dirty="0" smtClean="0"/>
              <a:t> </a:t>
            </a:r>
            <a:r>
              <a:rPr lang="en-US" sz="2400" dirty="0"/>
              <a:t>of </a:t>
            </a:r>
            <a:endParaRPr lang="en-US" sz="2400" dirty="0" smtClean="0"/>
          </a:p>
          <a:p>
            <a:r>
              <a:rPr lang="en-US" sz="4000" dirty="0" err="1" smtClean="0"/>
              <a:t>ϕ</a:t>
            </a:r>
            <a:r>
              <a:rPr lang="en-US" sz="4000" baseline="30000" dirty="0" err="1" smtClean="0"/>
              <a:t>FO</a:t>
            </a:r>
            <a:r>
              <a:rPr lang="en-US" sz="4000" baseline="30000" dirty="0" smtClean="0"/>
              <a:t>(D,O,P)</a:t>
            </a:r>
            <a:endParaRPr lang="en-US" sz="4000" baseline="30000" dirty="0"/>
          </a:p>
        </p:txBody>
      </p:sp>
      <p:sp>
        <p:nvSpPr>
          <p:cNvPr id="167" name="TextBox 166"/>
          <p:cNvSpPr txBox="1"/>
          <p:nvPr/>
        </p:nvSpPr>
        <p:spPr>
          <a:xfrm>
            <a:off x="5385176" y="4829193"/>
            <a:ext cx="231986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unsatisfiability</a:t>
            </a:r>
            <a:r>
              <a:rPr lang="en-US" sz="2400" dirty="0" smtClean="0"/>
              <a:t> </a:t>
            </a:r>
            <a:r>
              <a:rPr lang="en-US" sz="2400" dirty="0"/>
              <a:t>of</a:t>
            </a:r>
            <a:r>
              <a:rPr lang="en-US" sz="6000" dirty="0"/>
              <a:t> </a:t>
            </a:r>
            <a:endParaRPr lang="en-US" sz="6000" dirty="0" smtClean="0"/>
          </a:p>
          <a:p>
            <a:r>
              <a:rPr lang="en-US" sz="4000" dirty="0" err="1" smtClean="0"/>
              <a:t>ϕ</a:t>
            </a:r>
            <a:r>
              <a:rPr lang="en-US" sz="4000" baseline="30000" dirty="0" err="1" smtClean="0"/>
              <a:t>Presburger</a:t>
            </a:r>
            <a:endParaRPr lang="en-US" sz="4000" baseline="30000" dirty="0"/>
          </a:p>
        </p:txBody>
      </p:sp>
      <p:sp>
        <p:nvSpPr>
          <p:cNvPr id="25" name="TextBox 24"/>
          <p:cNvSpPr txBox="1"/>
          <p:nvPr/>
        </p:nvSpPr>
        <p:spPr>
          <a:xfrm>
            <a:off x="222453" y="1291196"/>
            <a:ext cx="67162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Step 2: Checking </a:t>
            </a:r>
            <a:r>
              <a:rPr lang="en-US" sz="2400" dirty="0" err="1"/>
              <a:t>unsatisfiability</a:t>
            </a:r>
            <a:r>
              <a:rPr lang="en-US" sz="2400" dirty="0"/>
              <a:t> of a </a:t>
            </a:r>
            <a:r>
              <a:rPr lang="en-US" sz="2400" b="1" dirty="0"/>
              <a:t>CL </a:t>
            </a:r>
            <a:r>
              <a:rPr lang="en-US" sz="2400" dirty="0" smtClean="0"/>
              <a:t>formula: </a:t>
            </a:r>
          </a:p>
          <a:p>
            <a:pPr lvl="2"/>
            <a:r>
              <a:rPr lang="en-US" sz="2400" dirty="0"/>
              <a:t> </a:t>
            </a:r>
            <a:r>
              <a:rPr lang="en-US" sz="2400" dirty="0" smtClean="0"/>
              <a:t>    a semi-decision procedure</a:t>
            </a:r>
            <a:endParaRPr lang="en-US" sz="2400" dirty="0"/>
          </a:p>
        </p:txBody>
      </p:sp>
      <p:sp>
        <p:nvSpPr>
          <p:cNvPr id="34" name="Down Arrow 33"/>
          <p:cNvSpPr/>
          <p:nvPr/>
        </p:nvSpPr>
        <p:spPr>
          <a:xfrm rot="12847121">
            <a:off x="4047161" y="4785388"/>
            <a:ext cx="392151" cy="97840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Down Arrow 168"/>
          <p:cNvSpPr/>
          <p:nvPr/>
        </p:nvSpPr>
        <p:spPr>
          <a:xfrm rot="8571988">
            <a:off x="4833960" y="4771695"/>
            <a:ext cx="400523" cy="97840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104900" y="2225983"/>
            <a:ext cx="7694199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500" b="1" dirty="0" err="1">
                <a:solidFill>
                  <a:srgbClr val="FF0000"/>
                </a:solidFill>
              </a:rPr>
              <a:t>ϕ</a:t>
            </a:r>
            <a:r>
              <a:rPr lang="en-US" sz="3500" b="1" dirty="0">
                <a:solidFill>
                  <a:srgbClr val="FF0000"/>
                </a:solidFill>
              </a:rPr>
              <a:t> </a:t>
            </a:r>
            <a:r>
              <a:rPr lang="en-US" sz="3500" b="1" baseline="-25000" dirty="0">
                <a:solidFill>
                  <a:srgbClr val="FF0000"/>
                </a:solidFill>
              </a:rPr>
              <a:t>Data</a:t>
            </a:r>
            <a:r>
              <a:rPr lang="en-US" sz="3500" b="1" baseline="-25000" dirty="0"/>
              <a:t> </a:t>
            </a:r>
            <a:r>
              <a:rPr lang="en-US" sz="3500" b="1" dirty="0" smtClean="0"/>
              <a:t>   +    </a:t>
            </a:r>
            <a:r>
              <a:rPr lang="en-US" sz="3500" b="1" dirty="0" err="1"/>
              <a:t>ϕ</a:t>
            </a:r>
            <a:r>
              <a:rPr lang="en-US" sz="3500" b="1" dirty="0"/>
              <a:t> </a:t>
            </a:r>
            <a:r>
              <a:rPr lang="en-US" sz="3500" b="1" baseline="-25000" dirty="0">
                <a:solidFill>
                  <a:srgbClr val="FF6600"/>
                </a:solidFill>
              </a:rPr>
              <a:t>Process</a:t>
            </a:r>
            <a:r>
              <a:rPr lang="en-US" sz="3500" b="1" baseline="-25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500" b="1" dirty="0" smtClean="0"/>
              <a:t>    +     </a:t>
            </a:r>
            <a:r>
              <a:rPr lang="en-US" sz="3500" b="1" dirty="0" err="1" smtClean="0"/>
              <a:t>ϕ</a:t>
            </a:r>
            <a:r>
              <a:rPr lang="en-US" sz="3500" b="1" dirty="0" smtClean="0"/>
              <a:t> </a:t>
            </a:r>
            <a:r>
              <a:rPr lang="en-US" sz="3500" b="1" baseline="-25000" dirty="0" smtClean="0">
                <a:solidFill>
                  <a:srgbClr val="660066"/>
                </a:solidFill>
              </a:rPr>
              <a:t>Set     </a:t>
            </a:r>
            <a:r>
              <a:rPr lang="en-US" sz="3500" b="1" baseline="-25000" dirty="0" smtClean="0"/>
              <a:t> </a:t>
            </a:r>
            <a:r>
              <a:rPr lang="en-US" sz="3500" b="1" dirty="0" smtClean="0"/>
              <a:t>+     </a:t>
            </a:r>
            <a:r>
              <a:rPr lang="en-US" sz="3500" b="1" dirty="0" err="1" smtClean="0"/>
              <a:t>ϕ</a:t>
            </a:r>
            <a:r>
              <a:rPr lang="en-US" sz="3500" b="1" dirty="0" smtClean="0"/>
              <a:t> </a:t>
            </a:r>
            <a:r>
              <a:rPr lang="en-US" sz="3500" b="1" baseline="-25000" dirty="0"/>
              <a:t>Card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3049259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0" y="277789"/>
            <a:ext cx="9144000" cy="772107"/>
          </a:xfrm>
          <a:prstGeom prst="rect">
            <a:avLst/>
          </a:prstGeom>
          <a:solidFill>
            <a:schemeClr val="bg2"/>
          </a:solidFill>
        </p:spPr>
        <p:txBody>
          <a:bodyPr wrap="square" tIns="108000" bIns="108000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600" dirty="0"/>
              <a:t>	</a:t>
            </a:r>
            <a:r>
              <a:rPr lang="en-US" sz="3600" dirty="0" err="1" smtClean="0"/>
              <a:t>Satisfiability</a:t>
            </a:r>
            <a:r>
              <a:rPr lang="en-US" sz="3600" dirty="0" smtClean="0"/>
              <a:t> Checking </a:t>
            </a:r>
            <a:r>
              <a:rPr lang="en-US" sz="3600" dirty="0"/>
              <a:t>in </a:t>
            </a:r>
            <a:r>
              <a:rPr lang="en-US" sz="3600" b="1" dirty="0"/>
              <a:t>CL</a:t>
            </a:r>
            <a:r>
              <a:rPr lang="en-US" sz="3600" dirty="0" smtClean="0"/>
              <a:t> </a:t>
            </a:r>
            <a:endParaRPr lang="en-US" sz="3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4300" y="1409700"/>
            <a:ext cx="882805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600" dirty="0" smtClean="0"/>
              <a:t>Semi-decision procedure for </a:t>
            </a:r>
            <a:r>
              <a:rPr lang="en-US" sz="2600" i="1" dirty="0" smtClean="0"/>
              <a:t>existentially quantified </a:t>
            </a:r>
            <a:r>
              <a:rPr lang="en-US" sz="2600" dirty="0" smtClean="0"/>
              <a:t>formulas </a:t>
            </a:r>
            <a:endParaRPr lang="en-US" sz="2600" dirty="0"/>
          </a:p>
        </p:txBody>
      </p:sp>
      <p:sp>
        <p:nvSpPr>
          <p:cNvPr id="3" name="TextBox 2"/>
          <p:cNvSpPr txBox="1"/>
          <p:nvPr/>
        </p:nvSpPr>
        <p:spPr>
          <a:xfrm>
            <a:off x="1104900" y="1905000"/>
            <a:ext cx="1289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sym typeface="Symbol"/>
              </a:rPr>
              <a:t></a:t>
            </a:r>
            <a:r>
              <a:rPr lang="en-US" sz="2400" dirty="0"/>
              <a:t> </a:t>
            </a:r>
            <a:r>
              <a:rPr lang="en-US" sz="2400" b="1" dirty="0" smtClean="0">
                <a:solidFill>
                  <a:schemeClr val="accent6"/>
                </a:solidFill>
              </a:rPr>
              <a:t>p1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F79646"/>
                </a:solidFill>
              </a:rPr>
              <a:t>p2</a:t>
            </a:r>
            <a:r>
              <a:rPr lang="en-US" sz="2400" dirty="0" smtClean="0"/>
              <a:t>. </a:t>
            </a:r>
            <a:endParaRPr lang="en-US" sz="2400" dirty="0"/>
          </a:p>
        </p:txBody>
      </p:sp>
      <p:sp>
        <p:nvSpPr>
          <p:cNvPr id="150" name="Oval 149"/>
          <p:cNvSpPr/>
          <p:nvPr/>
        </p:nvSpPr>
        <p:spPr>
          <a:xfrm>
            <a:off x="359410" y="3810000"/>
            <a:ext cx="3827780" cy="2692399"/>
          </a:xfrm>
          <a:prstGeom prst="ellipse">
            <a:avLst/>
          </a:prstGeom>
          <a:noFill/>
          <a:ln w="3810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517892" y="4398556"/>
            <a:ext cx="1876311" cy="1577254"/>
            <a:chOff x="517892" y="4398556"/>
            <a:chExt cx="1876311" cy="1577254"/>
          </a:xfrm>
        </p:grpSpPr>
        <p:sp>
          <p:nvSpPr>
            <p:cNvPr id="4" name="Oval 3"/>
            <p:cNvSpPr/>
            <p:nvPr/>
          </p:nvSpPr>
          <p:spPr>
            <a:xfrm>
              <a:off x="517892" y="4398556"/>
              <a:ext cx="1876311" cy="1566697"/>
            </a:xfrm>
            <a:prstGeom prst="ellipse">
              <a:avLst/>
            </a:prstGeom>
            <a:pattFill prst="wdDnDiag">
              <a:fgClr>
                <a:schemeClr val="accent4">
                  <a:lumMod val="75000"/>
                </a:schemeClr>
              </a:fgClr>
              <a:bgClr>
                <a:schemeClr val="accent6">
                  <a:lumMod val="40000"/>
                  <a:lumOff val="60000"/>
                </a:schemeClr>
              </a:bgClr>
            </a:pattFill>
            <a:ln w="38100" cmpd="sng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13802" y="5267924"/>
              <a:ext cx="49549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solidFill>
                    <a:srgbClr val="660066"/>
                  </a:solidFill>
                </a:rPr>
                <a:t>A</a:t>
              </a:r>
              <a:endParaRPr lang="en-US" sz="4000" b="1" dirty="0">
                <a:solidFill>
                  <a:srgbClr val="660066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576531" y="4192948"/>
            <a:ext cx="1424270" cy="1876311"/>
            <a:chOff x="2576531" y="4192948"/>
            <a:chExt cx="1424270" cy="1876311"/>
          </a:xfrm>
        </p:grpSpPr>
        <p:sp>
          <p:nvSpPr>
            <p:cNvPr id="151" name="Oval 150"/>
            <p:cNvSpPr/>
            <p:nvPr/>
          </p:nvSpPr>
          <p:spPr>
            <a:xfrm rot="16200000">
              <a:off x="2350510" y="4418969"/>
              <a:ext cx="1876311" cy="1424270"/>
            </a:xfrm>
            <a:prstGeom prst="ellipse">
              <a:avLst/>
            </a:prstGeom>
            <a:pattFill prst="wdUpDiag">
              <a:fgClr>
                <a:schemeClr val="accent4">
                  <a:lumMod val="75000"/>
                </a:schemeClr>
              </a:fgClr>
              <a:bgClr>
                <a:schemeClr val="accent6">
                  <a:lumMod val="40000"/>
                  <a:lumOff val="60000"/>
                </a:schemeClr>
              </a:bgClr>
            </a:pattFill>
            <a:ln w="38100" cmpd="sng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3025480" y="5227248"/>
              <a:ext cx="47220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660066"/>
                  </a:solidFill>
                </a:rPr>
                <a:t>B</a:t>
              </a:r>
              <a:endParaRPr lang="en-US" sz="4000" b="1" dirty="0">
                <a:solidFill>
                  <a:srgbClr val="660066"/>
                </a:solidFill>
              </a:endParaRP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805726" y="4902809"/>
            <a:ext cx="567771" cy="477054"/>
            <a:chOff x="558124" y="4129634"/>
            <a:chExt cx="516156" cy="433685"/>
          </a:xfrm>
        </p:grpSpPr>
        <p:sp>
          <p:nvSpPr>
            <p:cNvPr id="134" name="Rounded Rectangle 133"/>
            <p:cNvSpPr/>
            <p:nvPr/>
          </p:nvSpPr>
          <p:spPr>
            <a:xfrm>
              <a:off x="558124" y="4201053"/>
              <a:ext cx="516156" cy="325039"/>
            </a:xfrm>
            <a:prstGeom prst="roundRect">
              <a:avLst>
                <a:gd name="adj" fmla="val 42722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655427" y="4129634"/>
              <a:ext cx="315599" cy="4336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b="1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3057329" y="4374543"/>
            <a:ext cx="567771" cy="477054"/>
            <a:chOff x="558124" y="4129634"/>
            <a:chExt cx="516156" cy="433686"/>
          </a:xfrm>
        </p:grpSpPr>
        <p:sp>
          <p:nvSpPr>
            <p:cNvPr id="147" name="Rounded Rectangle 146"/>
            <p:cNvSpPr/>
            <p:nvPr/>
          </p:nvSpPr>
          <p:spPr>
            <a:xfrm>
              <a:off x="558124" y="4201053"/>
              <a:ext cx="516156" cy="325039"/>
            </a:xfrm>
            <a:prstGeom prst="roundRect">
              <a:avLst>
                <a:gd name="adj" fmla="val 42722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655427" y="4129634"/>
              <a:ext cx="315599" cy="4336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b="1" dirty="0">
                  <a:solidFill>
                    <a:srgbClr val="FF0000"/>
                  </a:solidFill>
                </a:rPr>
                <a:t>2</a:t>
              </a:r>
              <a:endParaRPr lang="en-US" sz="25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343636" y="1876743"/>
            <a:ext cx="32381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|</a:t>
            </a:r>
            <a:r>
              <a:rPr lang="en-US" sz="2400" dirty="0"/>
              <a:t>A|≥ 2n/3  </a:t>
            </a:r>
            <a:r>
              <a:rPr lang="en-US" sz="3000" dirty="0">
                <a:sym typeface="Symbol"/>
              </a:rPr>
              <a:t></a:t>
            </a:r>
            <a:r>
              <a:rPr lang="en-US" sz="2400" dirty="0"/>
              <a:t>  |B|≥ 2n/3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3000" dirty="0" smtClean="0"/>
              <a:t> </a:t>
            </a:r>
            <a:endParaRPr lang="en-US" sz="3000" dirty="0"/>
          </a:p>
        </p:txBody>
      </p:sp>
      <p:sp>
        <p:nvSpPr>
          <p:cNvPr id="154" name="TextBox 153"/>
          <p:cNvSpPr txBox="1"/>
          <p:nvPr/>
        </p:nvSpPr>
        <p:spPr>
          <a:xfrm>
            <a:off x="2356336" y="2384118"/>
            <a:ext cx="609140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 smtClean="0">
                <a:solidFill>
                  <a:srgbClr val="660066"/>
                </a:solidFill>
              </a:rPr>
              <a:t>A</a:t>
            </a:r>
            <a:r>
              <a:rPr lang="en-US" sz="2400" dirty="0" smtClean="0">
                <a:solidFill>
                  <a:srgbClr val="660066"/>
                </a:solidFill>
              </a:rPr>
              <a:t> </a:t>
            </a:r>
            <a:r>
              <a:rPr lang="en-US" sz="2400" dirty="0">
                <a:solidFill>
                  <a:srgbClr val="660066"/>
                </a:solidFill>
              </a:rPr>
              <a:t>= { z | x(z) = x(</a:t>
            </a:r>
            <a:r>
              <a:rPr lang="en-US" sz="2400" b="1" dirty="0">
                <a:solidFill>
                  <a:srgbClr val="660066"/>
                </a:solidFill>
              </a:rPr>
              <a:t>p1</a:t>
            </a:r>
            <a:r>
              <a:rPr lang="en-US" sz="2400" dirty="0">
                <a:solidFill>
                  <a:srgbClr val="660066"/>
                </a:solidFill>
              </a:rPr>
              <a:t>) } </a:t>
            </a:r>
            <a:r>
              <a:rPr lang="en-US" sz="3000" dirty="0">
                <a:solidFill>
                  <a:srgbClr val="660066"/>
                </a:solidFill>
                <a:sym typeface="Symbol"/>
              </a:rPr>
              <a:t></a:t>
            </a:r>
            <a:r>
              <a:rPr lang="en-US" sz="2400" dirty="0">
                <a:solidFill>
                  <a:srgbClr val="660066"/>
                </a:solidFill>
              </a:rPr>
              <a:t>  </a:t>
            </a:r>
            <a:r>
              <a:rPr lang="en-US" sz="2400" b="1" dirty="0">
                <a:solidFill>
                  <a:srgbClr val="660066"/>
                </a:solidFill>
              </a:rPr>
              <a:t>B</a:t>
            </a:r>
            <a:r>
              <a:rPr lang="en-US" sz="2400" dirty="0">
                <a:solidFill>
                  <a:srgbClr val="660066"/>
                </a:solidFill>
              </a:rPr>
              <a:t> = </a:t>
            </a:r>
            <a:r>
              <a:rPr lang="en-US" sz="2400" dirty="0" smtClean="0">
                <a:solidFill>
                  <a:srgbClr val="660066"/>
                </a:solidFill>
              </a:rPr>
              <a:t>{ </a:t>
            </a:r>
            <a:r>
              <a:rPr lang="en-US" sz="2400" dirty="0">
                <a:solidFill>
                  <a:srgbClr val="660066"/>
                </a:solidFill>
              </a:rPr>
              <a:t>z | x(z) = x(</a:t>
            </a:r>
            <a:r>
              <a:rPr lang="en-US" sz="2400" b="1" dirty="0">
                <a:solidFill>
                  <a:srgbClr val="660066"/>
                </a:solidFill>
              </a:rPr>
              <a:t>p2</a:t>
            </a:r>
            <a:r>
              <a:rPr lang="en-US" sz="2400" dirty="0">
                <a:solidFill>
                  <a:srgbClr val="660066"/>
                </a:solidFill>
              </a:rPr>
              <a:t>) </a:t>
            </a:r>
            <a:r>
              <a:rPr lang="en-US" sz="2400" dirty="0" smtClean="0">
                <a:solidFill>
                  <a:srgbClr val="660066"/>
                </a:solidFill>
              </a:rPr>
              <a:t>} </a:t>
            </a:r>
            <a:r>
              <a:rPr lang="en-US" sz="3000" dirty="0">
                <a:sym typeface="Symbol"/>
              </a:rPr>
              <a:t></a:t>
            </a:r>
            <a:r>
              <a:rPr lang="en-US" sz="2400" dirty="0" smtClean="0">
                <a:solidFill>
                  <a:srgbClr val="660066"/>
                </a:solidFill>
              </a:rPr>
              <a:t> 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2292836" y="2995625"/>
            <a:ext cx="1891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FF0000"/>
                </a:solidFill>
                <a:latin typeface="Arial Rounded MT Bold"/>
              </a:rPr>
              <a:t>x</a:t>
            </a:r>
            <a:r>
              <a:rPr lang="en-US" sz="2400" dirty="0">
                <a:solidFill>
                  <a:srgbClr val="FF0000"/>
                </a:solidFill>
              </a:rPr>
              <a:t>(p1) </a:t>
            </a:r>
            <a:r>
              <a:rPr lang="en-US" sz="2400" dirty="0">
                <a:solidFill>
                  <a:srgbClr val="FF0000"/>
                </a:solidFill>
                <a:sym typeface="Symbol"/>
              </a:rPr>
              <a:t></a:t>
            </a:r>
            <a:r>
              <a:rPr lang="en-US" sz="2400" dirty="0">
                <a:solidFill>
                  <a:srgbClr val="FF0000"/>
                </a:solidFill>
              </a:rPr>
              <a:t>  </a:t>
            </a:r>
            <a:r>
              <a:rPr lang="en-US" sz="2400" dirty="0">
                <a:solidFill>
                  <a:srgbClr val="FF0000"/>
                </a:solidFill>
                <a:latin typeface="Arial Rounded MT Bold"/>
              </a:rPr>
              <a:t>x</a:t>
            </a:r>
            <a:r>
              <a:rPr lang="en-US" sz="2400" dirty="0">
                <a:solidFill>
                  <a:srgbClr val="FF0000"/>
                </a:solidFill>
              </a:rPr>
              <a:t>(p2)</a:t>
            </a:r>
            <a:endParaRPr lang="en-US" sz="2400" dirty="0"/>
          </a:p>
        </p:txBody>
      </p:sp>
      <p:sp>
        <p:nvSpPr>
          <p:cNvPr id="156" name="TextBox 155"/>
          <p:cNvSpPr txBox="1"/>
          <p:nvPr/>
        </p:nvSpPr>
        <p:spPr>
          <a:xfrm>
            <a:off x="2356336" y="2389745"/>
            <a:ext cx="609140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 smtClean="0">
                <a:solidFill>
                  <a:srgbClr val="660066"/>
                </a:solidFill>
              </a:rPr>
              <a:t>A</a:t>
            </a:r>
            <a:r>
              <a:rPr lang="en-US" sz="2400" dirty="0" smtClean="0">
                <a:solidFill>
                  <a:srgbClr val="660066"/>
                </a:solidFill>
              </a:rPr>
              <a:t> </a:t>
            </a:r>
            <a:r>
              <a:rPr lang="en-US" sz="2400" dirty="0">
                <a:solidFill>
                  <a:srgbClr val="660066"/>
                </a:solidFill>
              </a:rPr>
              <a:t>= { z | x(z) = x(</a:t>
            </a:r>
            <a:r>
              <a:rPr lang="en-US" sz="2400" b="1" dirty="0">
                <a:solidFill>
                  <a:srgbClr val="660066"/>
                </a:solidFill>
              </a:rPr>
              <a:t>p1</a:t>
            </a:r>
            <a:r>
              <a:rPr lang="en-US" sz="2400" dirty="0">
                <a:solidFill>
                  <a:srgbClr val="660066"/>
                </a:solidFill>
              </a:rPr>
              <a:t>) } </a:t>
            </a:r>
            <a:r>
              <a:rPr lang="en-US" sz="3000" dirty="0">
                <a:solidFill>
                  <a:srgbClr val="660066"/>
                </a:solidFill>
                <a:sym typeface="Symbol"/>
              </a:rPr>
              <a:t></a:t>
            </a:r>
            <a:r>
              <a:rPr lang="en-US" sz="2400" dirty="0">
                <a:solidFill>
                  <a:srgbClr val="660066"/>
                </a:solidFill>
              </a:rPr>
              <a:t>  </a:t>
            </a:r>
            <a:r>
              <a:rPr lang="en-US" sz="2400" b="1" dirty="0">
                <a:solidFill>
                  <a:srgbClr val="660066"/>
                </a:solidFill>
              </a:rPr>
              <a:t>B</a:t>
            </a:r>
            <a:r>
              <a:rPr lang="en-US" sz="2400" dirty="0">
                <a:solidFill>
                  <a:srgbClr val="660066"/>
                </a:solidFill>
              </a:rPr>
              <a:t> = </a:t>
            </a:r>
            <a:r>
              <a:rPr lang="en-US" sz="2400" dirty="0" smtClean="0">
                <a:solidFill>
                  <a:srgbClr val="660066"/>
                </a:solidFill>
              </a:rPr>
              <a:t>{ </a:t>
            </a:r>
            <a:r>
              <a:rPr lang="en-US" sz="2400" dirty="0">
                <a:solidFill>
                  <a:srgbClr val="660066"/>
                </a:solidFill>
              </a:rPr>
              <a:t>z | x(z) = x(</a:t>
            </a:r>
            <a:r>
              <a:rPr lang="en-US" sz="2400" b="1" dirty="0">
                <a:solidFill>
                  <a:srgbClr val="660066"/>
                </a:solidFill>
              </a:rPr>
              <a:t>p2</a:t>
            </a:r>
            <a:r>
              <a:rPr lang="en-US" sz="2400" dirty="0">
                <a:solidFill>
                  <a:srgbClr val="660066"/>
                </a:solidFill>
              </a:rPr>
              <a:t>) </a:t>
            </a:r>
            <a:r>
              <a:rPr lang="en-US" sz="2400" dirty="0" smtClean="0">
                <a:solidFill>
                  <a:srgbClr val="660066"/>
                </a:solidFill>
              </a:rPr>
              <a:t>} </a:t>
            </a:r>
            <a:r>
              <a:rPr lang="en-US" sz="3000" dirty="0">
                <a:sym typeface="Symbol"/>
              </a:rPr>
              <a:t></a:t>
            </a:r>
            <a:r>
              <a:rPr lang="en-US" sz="2400" dirty="0" smtClean="0">
                <a:solidFill>
                  <a:srgbClr val="660066"/>
                </a:solidFill>
              </a:rPr>
              <a:t>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292836" y="2995287"/>
            <a:ext cx="1891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FF0000"/>
                </a:solidFill>
                <a:latin typeface="Arial Rounded MT Bold"/>
              </a:rPr>
              <a:t>x</a:t>
            </a:r>
            <a:r>
              <a:rPr lang="en-US" sz="2400" dirty="0">
                <a:solidFill>
                  <a:srgbClr val="FF0000"/>
                </a:solidFill>
              </a:rPr>
              <a:t>(p1) </a:t>
            </a:r>
            <a:r>
              <a:rPr lang="en-US" sz="2400" dirty="0">
                <a:solidFill>
                  <a:srgbClr val="FF0000"/>
                </a:solidFill>
                <a:sym typeface="Symbol"/>
              </a:rPr>
              <a:t></a:t>
            </a:r>
            <a:r>
              <a:rPr lang="en-US" sz="2400" dirty="0">
                <a:solidFill>
                  <a:srgbClr val="FF0000"/>
                </a:solidFill>
              </a:rPr>
              <a:t>  </a:t>
            </a:r>
            <a:r>
              <a:rPr lang="en-US" sz="2400" dirty="0">
                <a:solidFill>
                  <a:srgbClr val="FF0000"/>
                </a:solidFill>
                <a:latin typeface="Arial Rounded MT Bold"/>
              </a:rPr>
              <a:t>x</a:t>
            </a:r>
            <a:r>
              <a:rPr lang="en-US" sz="2400" dirty="0">
                <a:solidFill>
                  <a:srgbClr val="FF0000"/>
                </a:solidFill>
              </a:rPr>
              <a:t>(p2) </a:t>
            </a:r>
            <a:r>
              <a:rPr lang="en-US" sz="2400" dirty="0" smtClean="0"/>
              <a:t>  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smtClean="0"/>
              <a:t>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94750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mph" presetSubtype="0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3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4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mph" presetSubtype="0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8" dur="indefinite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9" dur="indefinite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0" grpId="0" animBg="1"/>
      <p:bldP spid="11" grpId="1"/>
      <p:bldP spid="11" grpId="2"/>
      <p:bldP spid="154" grpId="1"/>
      <p:bldP spid="154" grpId="2"/>
      <p:bldP spid="155" grpId="2"/>
      <p:bldP spid="155" grpId="3"/>
      <p:bldP spid="156" grpId="3"/>
      <p:bldP spid="156" grpId="4"/>
      <p:bldP spid="27" grpId="3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2292603" y="2998520"/>
            <a:ext cx="1891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FF0000"/>
                </a:solidFill>
                <a:latin typeface="Arial Rounded MT Bold"/>
              </a:rPr>
              <a:t>x</a:t>
            </a:r>
            <a:r>
              <a:rPr lang="en-US" sz="2400" dirty="0">
                <a:solidFill>
                  <a:srgbClr val="FF0000"/>
                </a:solidFill>
              </a:rPr>
              <a:t>(p1) </a:t>
            </a:r>
            <a:r>
              <a:rPr lang="en-US" sz="2400" dirty="0">
                <a:solidFill>
                  <a:srgbClr val="FF0000"/>
                </a:solidFill>
                <a:sym typeface="Symbol"/>
              </a:rPr>
              <a:t></a:t>
            </a:r>
            <a:r>
              <a:rPr lang="en-US" sz="2400" dirty="0">
                <a:solidFill>
                  <a:srgbClr val="FF0000"/>
                </a:solidFill>
              </a:rPr>
              <a:t>  </a:t>
            </a:r>
            <a:r>
              <a:rPr lang="en-US" sz="2400" dirty="0">
                <a:solidFill>
                  <a:srgbClr val="FF0000"/>
                </a:solidFill>
                <a:latin typeface="Arial Rounded MT Bold"/>
              </a:rPr>
              <a:t>x</a:t>
            </a:r>
            <a:r>
              <a:rPr lang="en-US" sz="2400" dirty="0">
                <a:solidFill>
                  <a:srgbClr val="FF0000"/>
                </a:solidFill>
              </a:rPr>
              <a:t>(p2) </a:t>
            </a:r>
            <a:r>
              <a:rPr lang="en-US" sz="2400" dirty="0" smtClean="0"/>
              <a:t>  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smtClean="0"/>
              <a:t>  </a:t>
            </a:r>
            <a:endParaRPr lang="en-US" sz="2400" dirty="0"/>
          </a:p>
        </p:txBody>
      </p:sp>
      <p:sp>
        <p:nvSpPr>
          <p:cNvPr id="156" name="TextBox 155"/>
          <p:cNvSpPr txBox="1"/>
          <p:nvPr/>
        </p:nvSpPr>
        <p:spPr>
          <a:xfrm>
            <a:off x="2356336" y="2384118"/>
            <a:ext cx="609140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 smtClean="0">
                <a:solidFill>
                  <a:srgbClr val="660066"/>
                </a:solidFill>
              </a:rPr>
              <a:t>A</a:t>
            </a:r>
            <a:r>
              <a:rPr lang="en-US" sz="2400" dirty="0" smtClean="0">
                <a:solidFill>
                  <a:srgbClr val="660066"/>
                </a:solidFill>
              </a:rPr>
              <a:t> </a:t>
            </a:r>
            <a:r>
              <a:rPr lang="en-US" sz="2400" dirty="0">
                <a:solidFill>
                  <a:srgbClr val="660066"/>
                </a:solidFill>
              </a:rPr>
              <a:t>= { z | x(z) = x(</a:t>
            </a:r>
            <a:r>
              <a:rPr lang="en-US" sz="2400" b="1" dirty="0">
                <a:solidFill>
                  <a:srgbClr val="660066"/>
                </a:solidFill>
              </a:rPr>
              <a:t>p1</a:t>
            </a:r>
            <a:r>
              <a:rPr lang="en-US" sz="2400" dirty="0">
                <a:solidFill>
                  <a:srgbClr val="660066"/>
                </a:solidFill>
              </a:rPr>
              <a:t>) } </a:t>
            </a:r>
            <a:r>
              <a:rPr lang="en-US" sz="3000" dirty="0">
                <a:solidFill>
                  <a:srgbClr val="660066"/>
                </a:solidFill>
                <a:sym typeface="Symbol"/>
              </a:rPr>
              <a:t></a:t>
            </a:r>
            <a:r>
              <a:rPr lang="en-US" sz="2400" dirty="0">
                <a:solidFill>
                  <a:srgbClr val="660066"/>
                </a:solidFill>
              </a:rPr>
              <a:t>  </a:t>
            </a:r>
            <a:r>
              <a:rPr lang="en-US" sz="2400" b="1" dirty="0">
                <a:solidFill>
                  <a:srgbClr val="660066"/>
                </a:solidFill>
              </a:rPr>
              <a:t>B</a:t>
            </a:r>
            <a:r>
              <a:rPr lang="en-US" sz="2400" dirty="0">
                <a:solidFill>
                  <a:srgbClr val="660066"/>
                </a:solidFill>
              </a:rPr>
              <a:t> = </a:t>
            </a:r>
            <a:r>
              <a:rPr lang="en-US" sz="2400" dirty="0" smtClean="0">
                <a:solidFill>
                  <a:srgbClr val="660066"/>
                </a:solidFill>
              </a:rPr>
              <a:t>{ </a:t>
            </a:r>
            <a:r>
              <a:rPr lang="en-US" sz="2400" dirty="0">
                <a:solidFill>
                  <a:srgbClr val="660066"/>
                </a:solidFill>
              </a:rPr>
              <a:t>z | x(z) = x(</a:t>
            </a:r>
            <a:r>
              <a:rPr lang="en-US" sz="2400" b="1" dirty="0">
                <a:solidFill>
                  <a:srgbClr val="660066"/>
                </a:solidFill>
              </a:rPr>
              <a:t>p2</a:t>
            </a:r>
            <a:r>
              <a:rPr lang="en-US" sz="2400" dirty="0">
                <a:solidFill>
                  <a:srgbClr val="660066"/>
                </a:solidFill>
              </a:rPr>
              <a:t>) </a:t>
            </a:r>
            <a:r>
              <a:rPr lang="en-US" sz="2400" dirty="0" smtClean="0">
                <a:solidFill>
                  <a:srgbClr val="660066"/>
                </a:solidFill>
              </a:rPr>
              <a:t>} </a:t>
            </a:r>
            <a:r>
              <a:rPr lang="en-US" sz="3000" dirty="0">
                <a:sym typeface="Symbol"/>
              </a:rPr>
              <a:t></a:t>
            </a:r>
            <a:r>
              <a:rPr lang="en-US" sz="2400" dirty="0" smtClean="0">
                <a:solidFill>
                  <a:srgbClr val="660066"/>
                </a:solidFill>
              </a:rPr>
              <a:t>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0" y="277789"/>
            <a:ext cx="9144000" cy="772107"/>
          </a:xfrm>
          <a:prstGeom prst="rect">
            <a:avLst/>
          </a:prstGeom>
          <a:solidFill>
            <a:schemeClr val="bg2"/>
          </a:solidFill>
        </p:spPr>
        <p:txBody>
          <a:bodyPr wrap="square" tIns="108000" bIns="108000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600" dirty="0"/>
              <a:t>	</a:t>
            </a:r>
            <a:r>
              <a:rPr lang="en-US" sz="3600" dirty="0" err="1" smtClean="0"/>
              <a:t>Satisfiability</a:t>
            </a:r>
            <a:r>
              <a:rPr lang="en-US" sz="3600" dirty="0" smtClean="0"/>
              <a:t> Checking </a:t>
            </a:r>
            <a:r>
              <a:rPr lang="en-US" sz="3600" dirty="0"/>
              <a:t>in </a:t>
            </a:r>
            <a:r>
              <a:rPr lang="en-US" sz="3600" b="1" dirty="0"/>
              <a:t>CL</a:t>
            </a:r>
            <a:r>
              <a:rPr lang="en-US" sz="3600" dirty="0" smtClean="0"/>
              <a:t> </a:t>
            </a:r>
            <a:endParaRPr lang="en-US" sz="3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4300" y="1409700"/>
            <a:ext cx="882805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600" dirty="0" smtClean="0"/>
              <a:t>Semi-decision procedure for </a:t>
            </a:r>
            <a:r>
              <a:rPr lang="en-US" sz="2600" i="1" dirty="0" smtClean="0"/>
              <a:t>existentially quantified </a:t>
            </a:r>
            <a:r>
              <a:rPr lang="en-US" sz="2600" dirty="0" smtClean="0"/>
              <a:t>formulas </a:t>
            </a:r>
            <a:endParaRPr lang="en-US" sz="2600" dirty="0"/>
          </a:p>
        </p:txBody>
      </p:sp>
      <p:sp>
        <p:nvSpPr>
          <p:cNvPr id="3" name="TextBox 2"/>
          <p:cNvSpPr txBox="1"/>
          <p:nvPr/>
        </p:nvSpPr>
        <p:spPr>
          <a:xfrm>
            <a:off x="1104900" y="1905000"/>
            <a:ext cx="1289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sym typeface="Symbol"/>
              </a:rPr>
              <a:t></a:t>
            </a:r>
            <a:r>
              <a:rPr lang="en-US" sz="2400" dirty="0"/>
              <a:t> </a:t>
            </a:r>
            <a:r>
              <a:rPr lang="en-US" sz="2400" b="1" dirty="0" smtClean="0">
                <a:solidFill>
                  <a:schemeClr val="accent6"/>
                </a:solidFill>
              </a:rPr>
              <a:t>p1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F79646"/>
                </a:solidFill>
              </a:rPr>
              <a:t>p2</a:t>
            </a:r>
            <a:r>
              <a:rPr lang="en-US" sz="2400" dirty="0" smtClean="0"/>
              <a:t>. </a:t>
            </a:r>
            <a:endParaRPr lang="en-US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359410" y="3810000"/>
            <a:ext cx="3827780" cy="2692399"/>
            <a:chOff x="359410" y="3810000"/>
            <a:chExt cx="3827780" cy="2692399"/>
          </a:xfrm>
        </p:grpSpPr>
        <p:sp>
          <p:nvSpPr>
            <p:cNvPr id="150" name="Oval 149"/>
            <p:cNvSpPr/>
            <p:nvPr/>
          </p:nvSpPr>
          <p:spPr>
            <a:xfrm>
              <a:off x="359410" y="3810000"/>
              <a:ext cx="3827780" cy="2692399"/>
            </a:xfrm>
            <a:prstGeom prst="ellipse">
              <a:avLst/>
            </a:prstGeom>
            <a:noFill/>
            <a:ln w="38100" cmpd="sng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517892" y="4398556"/>
              <a:ext cx="1876311" cy="1577254"/>
              <a:chOff x="517892" y="4398556"/>
              <a:chExt cx="1876311" cy="1577254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517892" y="4398556"/>
                <a:ext cx="1876311" cy="1566697"/>
              </a:xfrm>
              <a:prstGeom prst="ellipse">
                <a:avLst/>
              </a:prstGeom>
              <a:pattFill prst="wdDnDiag">
                <a:fgClr>
                  <a:schemeClr val="accent4">
                    <a:lumMod val="75000"/>
                  </a:schemeClr>
                </a:fgClr>
                <a:bgClr>
                  <a:schemeClr val="accent6">
                    <a:lumMod val="40000"/>
                    <a:lumOff val="60000"/>
                  </a:schemeClr>
                </a:bgClr>
              </a:pattFill>
              <a:ln w="38100" cmpd="sng">
                <a:solidFill>
                  <a:srgbClr val="66006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113802" y="5267924"/>
                <a:ext cx="49549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dirty="0" smtClean="0">
                    <a:solidFill>
                      <a:srgbClr val="660066"/>
                    </a:solidFill>
                  </a:rPr>
                  <a:t>A</a:t>
                </a:r>
                <a:endParaRPr lang="en-US" sz="4000" b="1" dirty="0">
                  <a:solidFill>
                    <a:srgbClr val="660066"/>
                  </a:solidFill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2576531" y="4192948"/>
              <a:ext cx="1424270" cy="1876311"/>
              <a:chOff x="2576531" y="4192948"/>
              <a:chExt cx="1424270" cy="1876311"/>
            </a:xfrm>
          </p:grpSpPr>
          <p:sp>
            <p:nvSpPr>
              <p:cNvPr id="151" name="Oval 150"/>
              <p:cNvSpPr/>
              <p:nvPr/>
            </p:nvSpPr>
            <p:spPr>
              <a:xfrm rot="16200000">
                <a:off x="2350510" y="4418969"/>
                <a:ext cx="1876311" cy="1424270"/>
              </a:xfrm>
              <a:prstGeom prst="ellipse">
                <a:avLst/>
              </a:prstGeom>
              <a:pattFill prst="wdUpDiag">
                <a:fgClr>
                  <a:schemeClr val="accent4">
                    <a:lumMod val="75000"/>
                  </a:schemeClr>
                </a:fgClr>
                <a:bgClr>
                  <a:schemeClr val="accent6">
                    <a:lumMod val="40000"/>
                    <a:lumOff val="60000"/>
                  </a:schemeClr>
                </a:bgClr>
              </a:pattFill>
              <a:ln w="38100" cmpd="sng">
                <a:solidFill>
                  <a:srgbClr val="66006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3025480" y="5227248"/>
                <a:ext cx="47220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dirty="0">
                    <a:solidFill>
                      <a:srgbClr val="660066"/>
                    </a:solidFill>
                  </a:rPr>
                  <a:t>B</a:t>
                </a:r>
                <a:endParaRPr lang="en-US" sz="4000" b="1" dirty="0">
                  <a:solidFill>
                    <a:srgbClr val="660066"/>
                  </a:solidFill>
                </a:endParaRPr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805726" y="4902809"/>
              <a:ext cx="567771" cy="477054"/>
              <a:chOff x="558124" y="4129634"/>
              <a:chExt cx="516156" cy="433685"/>
            </a:xfrm>
          </p:grpSpPr>
          <p:sp>
            <p:nvSpPr>
              <p:cNvPr id="134" name="Rounded Rectangle 133"/>
              <p:cNvSpPr/>
              <p:nvPr/>
            </p:nvSpPr>
            <p:spPr>
              <a:xfrm>
                <a:off x="558124" y="4201053"/>
                <a:ext cx="516156" cy="325039"/>
              </a:xfrm>
              <a:prstGeom prst="roundRect">
                <a:avLst>
                  <a:gd name="adj" fmla="val 42722"/>
                </a:avLst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655427" y="4129634"/>
                <a:ext cx="315599" cy="433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500" b="1" dirty="0">
                    <a:solidFill>
                      <a:srgbClr val="FF0000"/>
                    </a:solidFill>
                  </a:rPr>
                  <a:t>1</a:t>
                </a:r>
                <a:endParaRPr lang="en-US" sz="2500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3057329" y="4374543"/>
              <a:ext cx="567771" cy="477054"/>
              <a:chOff x="558124" y="4129634"/>
              <a:chExt cx="516156" cy="433686"/>
            </a:xfrm>
          </p:grpSpPr>
          <p:sp>
            <p:nvSpPr>
              <p:cNvPr id="147" name="Rounded Rectangle 146"/>
              <p:cNvSpPr/>
              <p:nvPr/>
            </p:nvSpPr>
            <p:spPr>
              <a:xfrm>
                <a:off x="558124" y="4201053"/>
                <a:ext cx="516156" cy="325039"/>
              </a:xfrm>
              <a:prstGeom prst="roundRect">
                <a:avLst>
                  <a:gd name="adj" fmla="val 42722"/>
                </a:avLst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655427" y="4129634"/>
                <a:ext cx="315599" cy="4336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500" b="1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</p:grpSp>
      </p:grpSp>
      <p:sp>
        <p:nvSpPr>
          <p:cNvPr id="11" name="TextBox 10"/>
          <p:cNvSpPr txBox="1"/>
          <p:nvPr/>
        </p:nvSpPr>
        <p:spPr>
          <a:xfrm>
            <a:off x="2343636" y="1876743"/>
            <a:ext cx="32381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|</a:t>
            </a:r>
            <a:r>
              <a:rPr lang="en-US" sz="2400" dirty="0"/>
              <a:t>A|≥ 2n/3  </a:t>
            </a:r>
            <a:r>
              <a:rPr lang="en-US" sz="3000" dirty="0">
                <a:sym typeface="Symbol"/>
              </a:rPr>
              <a:t></a:t>
            </a:r>
            <a:r>
              <a:rPr lang="en-US" sz="2400" dirty="0"/>
              <a:t>  |B|≥ 2n/3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3000" dirty="0" smtClean="0"/>
              <a:t> </a:t>
            </a:r>
            <a:endParaRPr lang="en-US" sz="3000" dirty="0"/>
          </a:p>
        </p:txBody>
      </p:sp>
      <p:grpSp>
        <p:nvGrpSpPr>
          <p:cNvPr id="9" name="Group 8"/>
          <p:cNvGrpSpPr/>
          <p:nvPr/>
        </p:nvGrpSpPr>
        <p:grpSpPr>
          <a:xfrm>
            <a:off x="4753610" y="3746500"/>
            <a:ext cx="3827780" cy="2692399"/>
            <a:chOff x="4753610" y="3746500"/>
            <a:chExt cx="3827780" cy="2692399"/>
          </a:xfrm>
        </p:grpSpPr>
        <p:sp>
          <p:nvSpPr>
            <p:cNvPr id="43" name="Oval 42"/>
            <p:cNvSpPr/>
            <p:nvPr/>
          </p:nvSpPr>
          <p:spPr>
            <a:xfrm>
              <a:off x="4753610" y="3746500"/>
              <a:ext cx="3827780" cy="2692399"/>
            </a:xfrm>
            <a:prstGeom prst="ellipse">
              <a:avLst/>
            </a:prstGeom>
            <a:noFill/>
            <a:ln w="38100" cmpd="sng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5216892" y="4374543"/>
              <a:ext cx="1876311" cy="1577254"/>
              <a:chOff x="517892" y="4398556"/>
              <a:chExt cx="1876311" cy="1577254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517892" y="4398556"/>
                <a:ext cx="1876311" cy="1566697"/>
              </a:xfrm>
              <a:prstGeom prst="ellipse">
                <a:avLst/>
              </a:prstGeom>
              <a:pattFill prst="wdDnDiag">
                <a:fgClr>
                  <a:schemeClr val="accent4">
                    <a:lumMod val="75000"/>
                  </a:schemeClr>
                </a:fgClr>
                <a:bgClr>
                  <a:schemeClr val="accent6">
                    <a:lumMod val="40000"/>
                    <a:lumOff val="60000"/>
                  </a:schemeClr>
                </a:bgClr>
              </a:pattFill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113802" y="5267924"/>
                <a:ext cx="495498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4000" b="1" dirty="0" smtClean="0">
                    <a:solidFill>
                      <a:srgbClr val="660066"/>
                    </a:solidFill>
                  </a:rPr>
                  <a:t>A</a:t>
                </a:r>
                <a:endParaRPr lang="en-US" sz="4000" b="1" dirty="0">
                  <a:solidFill>
                    <a:srgbClr val="660066"/>
                  </a:solidFill>
                </a:endParaRP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6538931" y="4064929"/>
              <a:ext cx="1424270" cy="1876311"/>
              <a:chOff x="2474931" y="4192948"/>
              <a:chExt cx="1424270" cy="1876311"/>
            </a:xfrm>
          </p:grpSpPr>
          <p:sp>
            <p:nvSpPr>
              <p:cNvPr id="48" name="Oval 47"/>
              <p:cNvSpPr/>
              <p:nvPr/>
            </p:nvSpPr>
            <p:spPr>
              <a:xfrm rot="16200000">
                <a:off x="2248910" y="4418969"/>
                <a:ext cx="1876311" cy="1424270"/>
              </a:xfrm>
              <a:prstGeom prst="ellipse">
                <a:avLst/>
              </a:prstGeom>
              <a:pattFill prst="wdUpDiag">
                <a:fgClr>
                  <a:schemeClr val="accent4">
                    <a:lumMod val="75000"/>
                  </a:schemeClr>
                </a:fgClr>
                <a:bgClr>
                  <a:schemeClr val="accent6">
                    <a:lumMod val="40000"/>
                    <a:lumOff val="60000"/>
                  </a:schemeClr>
                </a:bgClr>
              </a:pattFill>
              <a:ln w="38100" cmpd="sng">
                <a:solidFill>
                  <a:srgbClr val="66006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3190580" y="5227248"/>
                <a:ext cx="47220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dirty="0">
                    <a:solidFill>
                      <a:srgbClr val="660066"/>
                    </a:solidFill>
                  </a:rPr>
                  <a:t>B</a:t>
                </a:r>
                <a:endParaRPr lang="en-US" sz="4000" b="1" dirty="0">
                  <a:solidFill>
                    <a:srgbClr val="660066"/>
                  </a:solidFill>
                </a:endParaRPr>
              </a:p>
            </p:txBody>
          </p:sp>
        </p:grpSp>
        <p:sp>
          <p:nvSpPr>
            <p:cNvPr id="50" name="Oval 49"/>
            <p:cNvSpPr/>
            <p:nvPr/>
          </p:nvSpPr>
          <p:spPr>
            <a:xfrm>
              <a:off x="5216892" y="4374543"/>
              <a:ext cx="1876311" cy="1566697"/>
            </a:xfrm>
            <a:prstGeom prst="ellipse">
              <a:avLst/>
            </a:prstGeom>
            <a:noFill/>
            <a:ln w="38100" cmpd="sng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210300" y="3823629"/>
              <a:ext cx="488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k4</a:t>
              </a:r>
              <a:endParaRPr lang="en-US" sz="2400" b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593986" y="4825663"/>
              <a:ext cx="488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k1</a:t>
              </a:r>
              <a:endParaRPr lang="en-US" sz="2400" b="1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184983" y="4425294"/>
              <a:ext cx="488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k3</a:t>
              </a:r>
              <a:endParaRPr lang="en-US" sz="2400" b="1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609505" y="4729897"/>
              <a:ext cx="488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n>
                    <a:solidFill>
                      <a:srgbClr val="000000"/>
                    </a:solidFill>
                  </a:ln>
                </a:rPr>
                <a:t>k2</a:t>
              </a:r>
              <a:endParaRPr lang="en-US" sz="2400" b="1" dirty="0">
                <a:ln>
                  <a:solidFill>
                    <a:srgbClr val="000000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4722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5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0" y="277789"/>
            <a:ext cx="9144000" cy="772107"/>
          </a:xfrm>
          <a:prstGeom prst="rect">
            <a:avLst/>
          </a:prstGeom>
          <a:solidFill>
            <a:schemeClr val="bg2"/>
          </a:solidFill>
        </p:spPr>
        <p:txBody>
          <a:bodyPr wrap="square" tIns="108000" bIns="108000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600" dirty="0"/>
              <a:t>	</a:t>
            </a:r>
            <a:r>
              <a:rPr lang="en-US" sz="3600" dirty="0" err="1" smtClean="0"/>
              <a:t>Satisfiability</a:t>
            </a:r>
            <a:r>
              <a:rPr lang="en-US" sz="3600" dirty="0" smtClean="0"/>
              <a:t> Checking </a:t>
            </a:r>
            <a:r>
              <a:rPr lang="en-US" sz="3600" dirty="0"/>
              <a:t>in </a:t>
            </a:r>
            <a:r>
              <a:rPr lang="en-US" sz="3600" b="1" dirty="0"/>
              <a:t>CL</a:t>
            </a:r>
            <a:r>
              <a:rPr lang="en-US" sz="3600" dirty="0" smtClean="0"/>
              <a:t> </a:t>
            </a:r>
            <a:endParaRPr lang="en-US" sz="3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4300" y="1409700"/>
            <a:ext cx="882805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600" dirty="0" smtClean="0"/>
              <a:t>Semi-decision procedure for </a:t>
            </a:r>
            <a:r>
              <a:rPr lang="en-US" sz="2600" i="1" dirty="0" smtClean="0"/>
              <a:t>existentially quantified</a:t>
            </a:r>
            <a:r>
              <a:rPr lang="en-US" sz="2600" dirty="0" smtClean="0"/>
              <a:t> formulas </a:t>
            </a:r>
            <a:endParaRPr lang="en-US" sz="2600" dirty="0"/>
          </a:p>
        </p:txBody>
      </p:sp>
      <p:sp>
        <p:nvSpPr>
          <p:cNvPr id="3" name="TextBox 2"/>
          <p:cNvSpPr txBox="1"/>
          <p:nvPr/>
        </p:nvSpPr>
        <p:spPr>
          <a:xfrm>
            <a:off x="1104900" y="1905000"/>
            <a:ext cx="1289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sym typeface="Symbol"/>
              </a:rPr>
              <a:t></a:t>
            </a:r>
            <a:r>
              <a:rPr lang="en-US" sz="2400" dirty="0"/>
              <a:t> </a:t>
            </a:r>
            <a:r>
              <a:rPr lang="en-US" sz="2400" b="1" dirty="0" smtClean="0">
                <a:solidFill>
                  <a:schemeClr val="accent6"/>
                </a:solidFill>
              </a:rPr>
              <a:t>p1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F79646"/>
                </a:solidFill>
              </a:rPr>
              <a:t>p2</a:t>
            </a:r>
            <a:r>
              <a:rPr lang="en-US" sz="2400" dirty="0" smtClean="0"/>
              <a:t>. 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343636" y="1876743"/>
            <a:ext cx="32381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|</a:t>
            </a:r>
            <a:r>
              <a:rPr lang="en-US" sz="2400" dirty="0"/>
              <a:t>A|≥ 2n/3  </a:t>
            </a:r>
            <a:r>
              <a:rPr lang="en-US" sz="3000" dirty="0">
                <a:sym typeface="Symbol"/>
              </a:rPr>
              <a:t></a:t>
            </a:r>
            <a:r>
              <a:rPr lang="en-US" sz="2400" dirty="0"/>
              <a:t>  |B|≥ 2n/</a:t>
            </a:r>
            <a:r>
              <a:rPr lang="en-US" sz="2400" dirty="0" smtClean="0"/>
              <a:t>3</a:t>
            </a:r>
            <a:endParaRPr lang="en-US" sz="3000" dirty="0"/>
          </a:p>
        </p:txBody>
      </p:sp>
      <p:sp>
        <p:nvSpPr>
          <p:cNvPr id="36" name="Oval 35"/>
          <p:cNvSpPr/>
          <p:nvPr/>
        </p:nvSpPr>
        <p:spPr>
          <a:xfrm>
            <a:off x="4753610" y="3746500"/>
            <a:ext cx="3827780" cy="2692399"/>
          </a:xfrm>
          <a:prstGeom prst="ellipse">
            <a:avLst/>
          </a:prstGeom>
          <a:noFill/>
          <a:ln w="3810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5216892" y="4374543"/>
            <a:ext cx="1876311" cy="1577254"/>
            <a:chOff x="517892" y="4398556"/>
            <a:chExt cx="1876311" cy="1577254"/>
          </a:xfrm>
        </p:grpSpPr>
        <p:sp>
          <p:nvSpPr>
            <p:cNvPr id="38" name="Oval 37"/>
            <p:cNvSpPr/>
            <p:nvPr/>
          </p:nvSpPr>
          <p:spPr>
            <a:xfrm>
              <a:off x="517892" y="4398556"/>
              <a:ext cx="1876311" cy="1566697"/>
            </a:xfrm>
            <a:prstGeom prst="ellipse">
              <a:avLst/>
            </a:prstGeom>
            <a:pattFill prst="wdDnDiag">
              <a:fgClr>
                <a:schemeClr val="accent4">
                  <a:lumMod val="75000"/>
                </a:schemeClr>
              </a:fgClr>
              <a:bgClr>
                <a:schemeClr val="accent6">
                  <a:lumMod val="40000"/>
                  <a:lumOff val="60000"/>
                </a:schemeClr>
              </a:bgClr>
            </a:pattFill>
            <a:ln w="381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113802" y="5267924"/>
              <a:ext cx="495498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solidFill>
                    <a:srgbClr val="660066"/>
                  </a:solidFill>
                </a:rPr>
                <a:t>A</a:t>
              </a:r>
              <a:endParaRPr lang="en-US" sz="4000" b="1" dirty="0">
                <a:solidFill>
                  <a:srgbClr val="660066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538931" y="4064929"/>
            <a:ext cx="1424270" cy="1876311"/>
            <a:chOff x="2474931" y="4192948"/>
            <a:chExt cx="1424270" cy="1876311"/>
          </a:xfrm>
        </p:grpSpPr>
        <p:sp>
          <p:nvSpPr>
            <p:cNvPr id="41" name="Oval 40"/>
            <p:cNvSpPr/>
            <p:nvPr/>
          </p:nvSpPr>
          <p:spPr>
            <a:xfrm rot="16200000">
              <a:off x="2248910" y="4418969"/>
              <a:ext cx="1876311" cy="1424270"/>
            </a:xfrm>
            <a:prstGeom prst="ellipse">
              <a:avLst/>
            </a:prstGeom>
            <a:pattFill prst="wdUpDiag">
              <a:fgClr>
                <a:schemeClr val="accent4">
                  <a:lumMod val="75000"/>
                </a:schemeClr>
              </a:fgClr>
              <a:bgClr>
                <a:schemeClr val="accent6">
                  <a:lumMod val="40000"/>
                  <a:lumOff val="60000"/>
                </a:schemeClr>
              </a:bgClr>
            </a:pattFill>
            <a:ln w="38100" cmpd="sng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190580" y="5227248"/>
              <a:ext cx="47220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660066"/>
                  </a:solidFill>
                </a:rPr>
                <a:t>B</a:t>
              </a:r>
              <a:endParaRPr lang="en-US" sz="4000" b="1" dirty="0">
                <a:solidFill>
                  <a:srgbClr val="660066"/>
                </a:solidFill>
              </a:endParaRPr>
            </a:p>
          </p:txBody>
        </p:sp>
      </p:grpSp>
      <p:sp>
        <p:nvSpPr>
          <p:cNvPr id="55" name="Oval 54"/>
          <p:cNvSpPr/>
          <p:nvPr/>
        </p:nvSpPr>
        <p:spPr>
          <a:xfrm>
            <a:off x="5216892" y="4374543"/>
            <a:ext cx="1876311" cy="1566697"/>
          </a:xfrm>
          <a:prstGeom prst="ellipse">
            <a:avLst/>
          </a:prstGeom>
          <a:noFill/>
          <a:ln w="38100" cmpd="sng"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210300" y="3823629"/>
            <a:ext cx="488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k4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593986" y="4825663"/>
            <a:ext cx="488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k1</a:t>
            </a:r>
            <a:endParaRPr lang="en-US" sz="24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7184983" y="4425294"/>
            <a:ext cx="488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k3</a:t>
            </a:r>
            <a:endParaRPr lang="en-US" sz="24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5609505" y="4729897"/>
            <a:ext cx="488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n>
                  <a:solidFill>
                    <a:srgbClr val="000000"/>
                  </a:solidFill>
                </a:ln>
              </a:rPr>
              <a:t>k2</a:t>
            </a:r>
            <a:endParaRPr lang="en-US" sz="2400" b="1" dirty="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48038" y="3748312"/>
            <a:ext cx="332855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0000FF"/>
                </a:solidFill>
              </a:rPr>
              <a:t>k</a:t>
            </a:r>
            <a:r>
              <a:rPr lang="en-US" sz="3000" dirty="0" smtClean="0">
                <a:solidFill>
                  <a:srgbClr val="0000FF"/>
                </a:solidFill>
              </a:rPr>
              <a:t>1</a:t>
            </a:r>
            <a:r>
              <a:rPr lang="en-US" sz="3000" dirty="0" smtClean="0"/>
              <a:t>  + k2 </a:t>
            </a:r>
            <a:r>
              <a:rPr lang="en-US" sz="3000" dirty="0"/>
              <a:t>≥ </a:t>
            </a:r>
            <a:r>
              <a:rPr lang="en-US" sz="3000" dirty="0" smtClean="0"/>
              <a:t> 2n/3 </a:t>
            </a:r>
          </a:p>
          <a:p>
            <a:r>
              <a:rPr lang="en-US" sz="3000" dirty="0" smtClean="0">
                <a:solidFill>
                  <a:srgbClr val="0000FF"/>
                </a:solidFill>
              </a:rPr>
              <a:t>k1</a:t>
            </a:r>
            <a:r>
              <a:rPr lang="en-US" sz="3000" dirty="0" smtClean="0"/>
              <a:t> +  k3 </a:t>
            </a:r>
            <a:r>
              <a:rPr lang="en-US" sz="3000" dirty="0"/>
              <a:t>≥ </a:t>
            </a:r>
            <a:r>
              <a:rPr lang="en-US" sz="3000" dirty="0" smtClean="0"/>
              <a:t> 2n/3 </a:t>
            </a:r>
          </a:p>
          <a:p>
            <a:r>
              <a:rPr lang="en-US" sz="3000" dirty="0" smtClean="0">
                <a:solidFill>
                  <a:srgbClr val="0000FF"/>
                </a:solidFill>
              </a:rPr>
              <a:t>k1</a:t>
            </a:r>
            <a:r>
              <a:rPr lang="en-US" sz="3000" dirty="0" smtClean="0"/>
              <a:t> + k2 + k3 + k4 = n</a:t>
            </a:r>
          </a:p>
          <a:p>
            <a:r>
              <a:rPr lang="en-US" sz="3000" dirty="0" smtClean="0"/>
              <a:t>n </a:t>
            </a:r>
            <a:r>
              <a:rPr lang="en-US" sz="3000" dirty="0"/>
              <a:t>≥ </a:t>
            </a:r>
            <a:r>
              <a:rPr lang="en-US" sz="3000" dirty="0" smtClean="0"/>
              <a:t> 1 </a:t>
            </a:r>
            <a:endParaRPr lang="en-US" sz="3000" dirty="0"/>
          </a:p>
        </p:txBody>
      </p:sp>
      <p:sp>
        <p:nvSpPr>
          <p:cNvPr id="61" name="TextBox 60"/>
          <p:cNvSpPr txBox="1"/>
          <p:nvPr/>
        </p:nvSpPr>
        <p:spPr>
          <a:xfrm>
            <a:off x="167896" y="3086344"/>
            <a:ext cx="2263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ϕ</a:t>
            </a:r>
            <a:r>
              <a:rPr lang="en-US" sz="4000" baseline="30000" dirty="0" err="1"/>
              <a:t>P</a:t>
            </a:r>
            <a:r>
              <a:rPr lang="en-US" sz="4000" baseline="30000" dirty="0" err="1" smtClean="0"/>
              <a:t>resburger</a:t>
            </a:r>
            <a:r>
              <a:rPr lang="en-US" sz="4000" baseline="30000" dirty="0" smtClean="0"/>
              <a:t> </a:t>
            </a:r>
            <a:r>
              <a:rPr lang="en-US" sz="4000" dirty="0" smtClean="0"/>
              <a:t>:</a:t>
            </a:r>
            <a:endParaRPr lang="en-US" sz="4000" dirty="0"/>
          </a:p>
        </p:txBody>
      </p:sp>
      <p:sp>
        <p:nvSpPr>
          <p:cNvPr id="62" name="TextBox 61"/>
          <p:cNvSpPr txBox="1"/>
          <p:nvPr/>
        </p:nvSpPr>
        <p:spPr>
          <a:xfrm>
            <a:off x="1941048" y="5884901"/>
            <a:ext cx="15789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ym typeface="Wingdings"/>
              </a:rPr>
              <a:t> </a:t>
            </a:r>
            <a:r>
              <a:rPr lang="en-US" sz="3000" dirty="0" smtClean="0">
                <a:solidFill>
                  <a:srgbClr val="0000FF"/>
                </a:solidFill>
                <a:sym typeface="Wingdings"/>
              </a:rPr>
              <a:t>k1 </a:t>
            </a:r>
            <a:r>
              <a:rPr lang="en-US" sz="3000" dirty="0" smtClean="0">
                <a:solidFill>
                  <a:srgbClr val="0000FF"/>
                </a:solidFill>
              </a:rPr>
              <a:t>≥</a:t>
            </a:r>
            <a:r>
              <a:rPr lang="en-US" sz="3000" dirty="0" smtClean="0">
                <a:solidFill>
                  <a:srgbClr val="0000FF"/>
                </a:solidFill>
                <a:sym typeface="Wingdings"/>
              </a:rPr>
              <a:t> 1</a:t>
            </a:r>
            <a:r>
              <a:rPr lang="en-US" sz="3000" dirty="0" smtClean="0">
                <a:sym typeface="Wingdings"/>
              </a:rPr>
              <a:t> </a:t>
            </a:r>
            <a:endParaRPr lang="en-US" sz="3000" dirty="0"/>
          </a:p>
        </p:txBody>
      </p:sp>
      <p:sp>
        <p:nvSpPr>
          <p:cNvPr id="63" name="TextBox 62"/>
          <p:cNvSpPr txBox="1"/>
          <p:nvPr/>
        </p:nvSpPr>
        <p:spPr>
          <a:xfrm>
            <a:off x="492926" y="1912562"/>
            <a:ext cx="7443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>
                <a:sym typeface="Symbol"/>
              </a:rPr>
              <a:t>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F79646"/>
                </a:solidFill>
              </a:rPr>
              <a:t>p3</a:t>
            </a:r>
            <a:endParaRPr lang="en-US" sz="2400" dirty="0"/>
          </a:p>
        </p:txBody>
      </p:sp>
      <p:sp>
        <p:nvSpPr>
          <p:cNvPr id="64" name="TextBox 63"/>
          <p:cNvSpPr txBox="1"/>
          <p:nvPr/>
        </p:nvSpPr>
        <p:spPr>
          <a:xfrm>
            <a:off x="5495520" y="1798262"/>
            <a:ext cx="195659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000" dirty="0" smtClean="0">
                <a:sym typeface="Symbol"/>
              </a:rPr>
              <a:t>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b="1" dirty="0" smtClean="0">
                <a:solidFill>
                  <a:srgbClr val="F79646"/>
                </a:solidFill>
              </a:rPr>
              <a:t>p3 </a:t>
            </a:r>
            <a:r>
              <a:rPr lang="en-GB" sz="2400" dirty="0">
                <a:sym typeface="Symbol"/>
              </a:rPr>
              <a:t> </a:t>
            </a:r>
            <a:r>
              <a:rPr lang="en-GB" sz="2400" dirty="0" smtClean="0">
                <a:sym typeface="Symbol"/>
              </a:rPr>
              <a:t> A  B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7893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60" grpId="0"/>
      <p:bldP spid="61" grpId="0"/>
      <p:bldP spid="62" grpId="0"/>
      <p:bldP spid="63" grpId="0"/>
      <p:bldP spid="6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9191" y="1736216"/>
            <a:ext cx="70299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- Fault </a:t>
            </a:r>
            <a:r>
              <a:rPr lang="en-US" sz="2400" dirty="0" smtClean="0"/>
              <a:t>tolerance: </a:t>
            </a:r>
            <a:r>
              <a:rPr lang="en-US" sz="2400" dirty="0"/>
              <a:t>benign (crash), </a:t>
            </a:r>
            <a:r>
              <a:rPr lang="en-US" sz="2400" dirty="0" smtClean="0"/>
              <a:t>Byzantine </a:t>
            </a:r>
            <a:r>
              <a:rPr lang="en-US" sz="2400" dirty="0"/>
              <a:t>(malicious)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0" y="277789"/>
            <a:ext cx="9144000" cy="772107"/>
          </a:xfrm>
          <a:prstGeom prst="rect">
            <a:avLst/>
          </a:prstGeom>
          <a:solidFill>
            <a:schemeClr val="bg2"/>
          </a:solidFill>
        </p:spPr>
        <p:txBody>
          <a:bodyPr wrap="square" tIns="108000" bIns="108000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600" dirty="0" smtClean="0"/>
              <a:t>	</a:t>
            </a:r>
            <a:r>
              <a:rPr lang="en-US" sz="3600" dirty="0" smtClean="0"/>
              <a:t>Consensus </a:t>
            </a:r>
            <a:r>
              <a:rPr lang="en-US" sz="3600" dirty="0" smtClean="0"/>
              <a:t>Algorithms </a:t>
            </a:r>
            <a:endParaRPr lang="en-US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2725" y="2135181"/>
            <a:ext cx="7089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 </a:t>
            </a:r>
            <a:r>
              <a:rPr lang="en-US" sz="2400" dirty="0" smtClean="0"/>
              <a:t>Impossibility </a:t>
            </a:r>
            <a:r>
              <a:rPr lang="en-US" sz="2400" dirty="0"/>
              <a:t>result for asynchronous </a:t>
            </a:r>
            <a:r>
              <a:rPr lang="en-US" sz="2400" dirty="0" smtClean="0"/>
              <a:t>systems [FLP’95</a:t>
            </a:r>
            <a:r>
              <a:rPr lang="en-US" sz="2400" dirty="0" smtClean="0"/>
              <a:t>]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01805" y="1343564"/>
            <a:ext cx="1583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Difficulties:</a:t>
            </a:r>
            <a:endParaRPr lang="en-US" sz="2400" dirty="0"/>
          </a:p>
        </p:txBody>
      </p:sp>
      <p:grpSp>
        <p:nvGrpSpPr>
          <p:cNvPr id="64" name="Group 63"/>
          <p:cNvGrpSpPr/>
          <p:nvPr/>
        </p:nvGrpSpPr>
        <p:grpSpPr>
          <a:xfrm>
            <a:off x="3330407" y="2864393"/>
            <a:ext cx="2465867" cy="2376478"/>
            <a:chOff x="5395877" y="2472878"/>
            <a:chExt cx="2465867" cy="2376478"/>
          </a:xfrm>
        </p:grpSpPr>
        <p:grpSp>
          <p:nvGrpSpPr>
            <p:cNvPr id="65" name="Group 64"/>
            <p:cNvGrpSpPr/>
            <p:nvPr/>
          </p:nvGrpSpPr>
          <p:grpSpPr>
            <a:xfrm>
              <a:off x="5395877" y="2830164"/>
              <a:ext cx="2465867" cy="2019192"/>
              <a:chOff x="2066911" y="3714364"/>
              <a:chExt cx="2465867" cy="2019192"/>
            </a:xfrm>
          </p:grpSpPr>
          <p:grpSp>
            <p:nvGrpSpPr>
              <p:cNvPr id="94" name="Group 93"/>
              <p:cNvGrpSpPr/>
              <p:nvPr/>
            </p:nvGrpSpPr>
            <p:grpSpPr>
              <a:xfrm>
                <a:off x="3206243" y="3714364"/>
                <a:ext cx="687003" cy="510087"/>
                <a:chOff x="3282443" y="3714364"/>
                <a:chExt cx="687003" cy="510087"/>
              </a:xfrm>
            </p:grpSpPr>
            <p:sp>
              <p:nvSpPr>
                <p:cNvPr id="112" name="Rounded Rectangle 111"/>
                <p:cNvSpPr/>
                <p:nvPr/>
              </p:nvSpPr>
              <p:spPr>
                <a:xfrm>
                  <a:off x="3282443" y="3714364"/>
                  <a:ext cx="687003" cy="475890"/>
                </a:xfrm>
                <a:prstGeom prst="roundRect">
                  <a:avLst>
                    <a:gd name="adj" fmla="val 42722"/>
                  </a:avLst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TextBox 112"/>
                <p:cNvSpPr txBox="1"/>
                <p:nvPr/>
              </p:nvSpPr>
              <p:spPr>
                <a:xfrm>
                  <a:off x="3348986" y="3747397"/>
                  <a:ext cx="347158" cy="4770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500" b="1" dirty="0" smtClean="0"/>
                    <a:t>9</a:t>
                  </a:r>
                  <a:endParaRPr lang="en-US" sz="2500" b="1" dirty="0"/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>
                  <a:off x="3604739" y="3741235"/>
                  <a:ext cx="32728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solidFill>
                        <a:srgbClr val="FF0000"/>
                      </a:solidFill>
                    </a:rPr>
                    <a:t>?</a:t>
                  </a:r>
                  <a:endParaRPr lang="en-US" sz="2400" b="1" baseline="-25000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95" name="Group 94"/>
              <p:cNvGrpSpPr/>
              <p:nvPr/>
            </p:nvGrpSpPr>
            <p:grpSpPr>
              <a:xfrm>
                <a:off x="2104335" y="4121807"/>
                <a:ext cx="687003" cy="510087"/>
                <a:chOff x="3282443" y="3714364"/>
                <a:chExt cx="687003" cy="510087"/>
              </a:xfrm>
            </p:grpSpPr>
            <p:sp>
              <p:nvSpPr>
                <p:cNvPr id="109" name="Rounded Rectangle 108"/>
                <p:cNvSpPr/>
                <p:nvPr/>
              </p:nvSpPr>
              <p:spPr>
                <a:xfrm>
                  <a:off x="3282443" y="3714364"/>
                  <a:ext cx="687003" cy="475890"/>
                </a:xfrm>
                <a:prstGeom prst="roundRect">
                  <a:avLst>
                    <a:gd name="adj" fmla="val 42722"/>
                  </a:avLst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TextBox 109"/>
                <p:cNvSpPr txBox="1"/>
                <p:nvPr/>
              </p:nvSpPr>
              <p:spPr>
                <a:xfrm>
                  <a:off x="3348986" y="3747397"/>
                  <a:ext cx="347158" cy="4770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500" b="1" dirty="0"/>
                    <a:t>6</a:t>
                  </a:r>
                </a:p>
              </p:txBody>
            </p:sp>
            <p:sp>
              <p:nvSpPr>
                <p:cNvPr id="111" name="TextBox 110"/>
                <p:cNvSpPr txBox="1"/>
                <p:nvPr/>
              </p:nvSpPr>
              <p:spPr>
                <a:xfrm>
                  <a:off x="3604739" y="3741235"/>
                  <a:ext cx="32728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>
                      <a:solidFill>
                        <a:srgbClr val="FF0000"/>
                      </a:solidFill>
                    </a:rPr>
                    <a:t>?</a:t>
                  </a:r>
                  <a:endParaRPr lang="en-US" sz="2400" b="1" baseline="-25000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96" name="Group 95"/>
              <p:cNvGrpSpPr/>
              <p:nvPr/>
            </p:nvGrpSpPr>
            <p:grpSpPr>
              <a:xfrm>
                <a:off x="2066911" y="5060388"/>
                <a:ext cx="687003" cy="510087"/>
                <a:chOff x="3282443" y="3714364"/>
                <a:chExt cx="687003" cy="510087"/>
              </a:xfrm>
            </p:grpSpPr>
            <p:sp>
              <p:nvSpPr>
                <p:cNvPr id="106" name="Rounded Rectangle 105"/>
                <p:cNvSpPr/>
                <p:nvPr/>
              </p:nvSpPr>
              <p:spPr>
                <a:xfrm>
                  <a:off x="3282443" y="3714364"/>
                  <a:ext cx="687003" cy="475890"/>
                </a:xfrm>
                <a:prstGeom prst="roundRect">
                  <a:avLst>
                    <a:gd name="adj" fmla="val 42722"/>
                  </a:avLst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TextBox 106"/>
                <p:cNvSpPr txBox="1"/>
                <p:nvPr/>
              </p:nvSpPr>
              <p:spPr>
                <a:xfrm>
                  <a:off x="3348986" y="3747397"/>
                  <a:ext cx="347158" cy="4770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500" b="1" dirty="0"/>
                    <a:t>1</a:t>
                  </a:r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>
                  <a:off x="3604739" y="3741235"/>
                  <a:ext cx="34065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solidFill>
                        <a:srgbClr val="FF0000"/>
                      </a:solidFill>
                    </a:rPr>
                    <a:t>1</a:t>
                  </a:r>
                  <a:endParaRPr lang="en-US" sz="2400" b="1" baseline="-25000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97" name="Group 96"/>
              <p:cNvGrpSpPr/>
              <p:nvPr/>
            </p:nvGrpSpPr>
            <p:grpSpPr>
              <a:xfrm>
                <a:off x="3845775" y="4355299"/>
                <a:ext cx="687003" cy="510087"/>
                <a:chOff x="3282443" y="3714364"/>
                <a:chExt cx="687003" cy="510087"/>
              </a:xfrm>
            </p:grpSpPr>
            <p:sp>
              <p:nvSpPr>
                <p:cNvPr id="103" name="Rounded Rectangle 102"/>
                <p:cNvSpPr/>
                <p:nvPr/>
              </p:nvSpPr>
              <p:spPr>
                <a:xfrm>
                  <a:off x="3282443" y="3714364"/>
                  <a:ext cx="687003" cy="475890"/>
                </a:xfrm>
                <a:prstGeom prst="roundRect">
                  <a:avLst>
                    <a:gd name="adj" fmla="val 42722"/>
                  </a:avLst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TextBox 103"/>
                <p:cNvSpPr txBox="1"/>
                <p:nvPr/>
              </p:nvSpPr>
              <p:spPr>
                <a:xfrm>
                  <a:off x="3348986" y="3747397"/>
                  <a:ext cx="347158" cy="4770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500" b="1" dirty="0"/>
                    <a:t>7</a:t>
                  </a:r>
                </a:p>
              </p:txBody>
            </p:sp>
            <p:sp>
              <p:nvSpPr>
                <p:cNvPr id="105" name="TextBox 104"/>
                <p:cNvSpPr txBox="1"/>
                <p:nvPr/>
              </p:nvSpPr>
              <p:spPr>
                <a:xfrm>
                  <a:off x="3604739" y="3741235"/>
                  <a:ext cx="32728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>
                      <a:solidFill>
                        <a:srgbClr val="FF0000"/>
                      </a:solidFill>
                    </a:rPr>
                    <a:t>?</a:t>
                  </a:r>
                  <a:endParaRPr lang="en-US" sz="2400" b="1" baseline="-25000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98" name="Group 97"/>
              <p:cNvGrpSpPr/>
              <p:nvPr/>
            </p:nvGrpSpPr>
            <p:grpSpPr>
              <a:xfrm>
                <a:off x="3209315" y="5223469"/>
                <a:ext cx="687003" cy="510087"/>
                <a:chOff x="3282443" y="3714364"/>
                <a:chExt cx="687003" cy="510087"/>
              </a:xfrm>
            </p:grpSpPr>
            <p:sp>
              <p:nvSpPr>
                <p:cNvPr id="100" name="Rounded Rectangle 99"/>
                <p:cNvSpPr/>
                <p:nvPr/>
              </p:nvSpPr>
              <p:spPr>
                <a:xfrm>
                  <a:off x="3282443" y="3714364"/>
                  <a:ext cx="687003" cy="475890"/>
                </a:xfrm>
                <a:prstGeom prst="roundRect">
                  <a:avLst>
                    <a:gd name="adj" fmla="val 42722"/>
                  </a:avLst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3348986" y="3747397"/>
                  <a:ext cx="347158" cy="4770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500" b="1" dirty="0"/>
                    <a:t>4</a:t>
                  </a:r>
                </a:p>
              </p:txBody>
            </p:sp>
            <p:sp>
              <p:nvSpPr>
                <p:cNvPr id="102" name="TextBox 101"/>
                <p:cNvSpPr txBox="1"/>
                <p:nvPr/>
              </p:nvSpPr>
              <p:spPr>
                <a:xfrm>
                  <a:off x="3604739" y="3741235"/>
                  <a:ext cx="34065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solidFill>
                        <a:srgbClr val="FF0000"/>
                      </a:solidFill>
                    </a:rPr>
                    <a:t>1</a:t>
                  </a:r>
                  <a:endParaRPr lang="en-US" sz="2400" b="1" baseline="-25000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grpSp>
          <p:nvGrpSpPr>
            <p:cNvPr id="66" name="Group 65"/>
            <p:cNvGrpSpPr/>
            <p:nvPr/>
          </p:nvGrpSpPr>
          <p:grpSpPr>
            <a:xfrm>
              <a:off x="5702563" y="2472878"/>
              <a:ext cx="2083921" cy="1907288"/>
              <a:chOff x="1286510" y="3517567"/>
              <a:chExt cx="2083921" cy="1907288"/>
            </a:xfrm>
          </p:grpSpPr>
          <p:sp>
            <p:nvSpPr>
              <p:cNvPr id="78" name="TextBox 77"/>
              <p:cNvSpPr txBox="1"/>
              <p:nvPr/>
            </p:nvSpPr>
            <p:spPr>
              <a:xfrm>
                <a:off x="2402305" y="3517567"/>
                <a:ext cx="305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6"/>
                    </a:solidFill>
                  </a:rPr>
                  <a:t>p</a:t>
                </a:r>
                <a:endParaRPr lang="en-US" b="1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1297325" y="3904875"/>
                <a:ext cx="3085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accent6"/>
                    </a:solidFill>
                  </a:rPr>
                  <a:t>q</a:t>
                </a: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1286510" y="4913924"/>
                <a:ext cx="26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6"/>
                    </a:solidFill>
                  </a:rPr>
                  <a:t>r</a:t>
                </a:r>
                <a:endParaRPr lang="en-US" b="1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369865" y="5055523"/>
                <a:ext cx="2646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accent6"/>
                    </a:solidFill>
                  </a:rPr>
                  <a:t>t</a:t>
                </a: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3061896" y="4221341"/>
                <a:ext cx="3085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6"/>
                    </a:solidFill>
                  </a:rPr>
                  <a:t>u</a:t>
                </a:r>
                <a:endParaRPr lang="en-US" b="1" dirty="0">
                  <a:solidFill>
                    <a:schemeClr val="accent6"/>
                  </a:solidFill>
                </a:endParaRPr>
              </a:p>
            </p:txBody>
          </p:sp>
        </p:grpSp>
      </p:grpSp>
      <p:grpSp>
        <p:nvGrpSpPr>
          <p:cNvPr id="115" name="Group 114"/>
          <p:cNvGrpSpPr/>
          <p:nvPr/>
        </p:nvGrpSpPr>
        <p:grpSpPr>
          <a:xfrm>
            <a:off x="2790898" y="3722633"/>
            <a:ext cx="2653369" cy="1821502"/>
            <a:chOff x="2841297" y="1866900"/>
            <a:chExt cx="2653369" cy="1821502"/>
          </a:xfrm>
        </p:grpSpPr>
        <p:cxnSp>
          <p:nvCxnSpPr>
            <p:cNvPr id="116" name="Straight Arrow Connector 115"/>
            <p:cNvCxnSpPr/>
            <p:nvPr/>
          </p:nvCxnSpPr>
          <p:spPr>
            <a:xfrm flipH="1">
              <a:off x="3570529" y="2297709"/>
              <a:ext cx="37424" cy="461527"/>
            </a:xfrm>
            <a:prstGeom prst="straightConnector1">
              <a:avLst/>
            </a:prstGeom>
            <a:ln w="19050" cmpd="sng">
              <a:solidFill>
                <a:srgbClr val="660066"/>
              </a:solidFill>
              <a:prstDash val="soli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 flipH="1">
              <a:off x="4712933" y="1866900"/>
              <a:ext cx="176847" cy="1055417"/>
            </a:xfrm>
            <a:prstGeom prst="straightConnector1">
              <a:avLst/>
            </a:prstGeom>
            <a:ln w="19050" cmpd="sng">
              <a:solidFill>
                <a:srgbClr val="660066"/>
              </a:solidFill>
              <a:prstDash val="soli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 flipH="1">
              <a:off x="5048560" y="2519663"/>
              <a:ext cx="354593" cy="402654"/>
            </a:xfrm>
            <a:prstGeom prst="straightConnector1">
              <a:avLst/>
            </a:prstGeom>
            <a:ln w="19050" cmpd="sng">
              <a:solidFill>
                <a:srgbClr val="660066"/>
              </a:solidFill>
              <a:prstDash val="soli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 flipH="1">
              <a:off x="3993361" y="1866900"/>
              <a:ext cx="896419" cy="921682"/>
            </a:xfrm>
            <a:prstGeom prst="straightConnector1">
              <a:avLst/>
            </a:prstGeom>
            <a:ln w="19050" cmpd="sng">
              <a:solidFill>
                <a:srgbClr val="660066"/>
              </a:solidFill>
              <a:prstDash val="soli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 flipH="1" flipV="1">
              <a:off x="4054834" y="2969257"/>
              <a:ext cx="417977" cy="157972"/>
            </a:xfrm>
            <a:prstGeom prst="straightConnector1">
              <a:avLst/>
            </a:prstGeom>
            <a:ln w="19050" cmpd="sng">
              <a:solidFill>
                <a:srgbClr val="660066"/>
              </a:solidFill>
              <a:prstDash val="soli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>
              <a:off x="4014342" y="3076429"/>
              <a:ext cx="493497" cy="196827"/>
            </a:xfrm>
            <a:prstGeom prst="straightConnector1">
              <a:avLst/>
            </a:prstGeom>
            <a:ln w="19050" cmpd="sng">
              <a:solidFill>
                <a:srgbClr val="660066"/>
              </a:solidFill>
              <a:prstDash val="soli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2841297" y="3222021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{1, 1, 6}</a:t>
              </a:r>
              <a:endParaRPr lang="en-US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4694447" y="3319070"/>
              <a:ext cx="800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{1,7,1}</a:t>
              </a:r>
              <a:endParaRPr lang="en-US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522972" y="2596846"/>
            <a:ext cx="2715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Wingdings"/>
              </a:rPr>
              <a:t> </a:t>
            </a:r>
            <a:r>
              <a:rPr lang="en-US" sz="2400" dirty="0" smtClean="0"/>
              <a:t>partial synchrony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4684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0" y="277789"/>
            <a:ext cx="9144000" cy="772107"/>
          </a:xfrm>
          <a:prstGeom prst="rect">
            <a:avLst/>
          </a:prstGeom>
          <a:solidFill>
            <a:schemeClr val="bg2"/>
          </a:solidFill>
        </p:spPr>
        <p:txBody>
          <a:bodyPr wrap="square" tIns="108000" bIns="108000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600" dirty="0"/>
              <a:t>	</a:t>
            </a:r>
            <a:r>
              <a:rPr lang="en-US" sz="3600" dirty="0" err="1" smtClean="0"/>
              <a:t>Satisfiability</a:t>
            </a:r>
            <a:r>
              <a:rPr lang="en-US" sz="3600" dirty="0" smtClean="0"/>
              <a:t> Checking </a:t>
            </a:r>
            <a:r>
              <a:rPr lang="en-US" sz="3600" dirty="0"/>
              <a:t>in </a:t>
            </a:r>
            <a:r>
              <a:rPr lang="en-US" sz="3600" b="1" dirty="0"/>
              <a:t>CL</a:t>
            </a:r>
            <a:r>
              <a:rPr lang="en-US" sz="3600" dirty="0" smtClean="0"/>
              <a:t> </a:t>
            </a:r>
            <a:endParaRPr lang="en-US" sz="3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4300" y="1409700"/>
            <a:ext cx="882805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600" dirty="0" smtClean="0"/>
              <a:t>Semi-decision procedure for </a:t>
            </a:r>
            <a:r>
              <a:rPr lang="en-US" sz="2600" i="1" dirty="0" smtClean="0"/>
              <a:t>existentially quantified </a:t>
            </a:r>
            <a:r>
              <a:rPr lang="en-US" sz="2600" dirty="0" smtClean="0"/>
              <a:t>formulas </a:t>
            </a:r>
            <a:endParaRPr lang="en-US" sz="2600" dirty="0"/>
          </a:p>
        </p:txBody>
      </p:sp>
      <p:sp>
        <p:nvSpPr>
          <p:cNvPr id="3" name="TextBox 2"/>
          <p:cNvSpPr txBox="1"/>
          <p:nvPr/>
        </p:nvSpPr>
        <p:spPr>
          <a:xfrm>
            <a:off x="1104900" y="1905000"/>
            <a:ext cx="1289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sym typeface="Symbol"/>
              </a:rPr>
              <a:t></a:t>
            </a:r>
            <a:r>
              <a:rPr lang="en-US" sz="2400" dirty="0"/>
              <a:t> </a:t>
            </a:r>
            <a:r>
              <a:rPr lang="en-US" sz="2400" b="1" dirty="0" smtClean="0">
                <a:solidFill>
                  <a:schemeClr val="accent6"/>
                </a:solidFill>
              </a:rPr>
              <a:t>p1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F79646"/>
                </a:solidFill>
              </a:rPr>
              <a:t>p2</a:t>
            </a:r>
            <a:r>
              <a:rPr lang="en-US" sz="2400" dirty="0" smtClean="0"/>
              <a:t>. 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343636" y="1876743"/>
            <a:ext cx="36093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|</a:t>
            </a:r>
            <a:r>
              <a:rPr lang="en-US" sz="2400" dirty="0"/>
              <a:t>A|≥ 2n/3  </a:t>
            </a:r>
            <a:r>
              <a:rPr lang="en-US" sz="3000" dirty="0">
                <a:sym typeface="Symbol"/>
              </a:rPr>
              <a:t></a:t>
            </a:r>
            <a:r>
              <a:rPr lang="en-US" sz="2400" dirty="0"/>
              <a:t>  |B|≥ 2n/3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3000" dirty="0">
                <a:sym typeface="Symbol"/>
              </a:rPr>
              <a:t></a:t>
            </a:r>
            <a:r>
              <a:rPr lang="en-US" sz="3000" dirty="0"/>
              <a:t> 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92926" y="1912562"/>
            <a:ext cx="7443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>
                <a:sym typeface="Symbol"/>
              </a:rPr>
              <a:t>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F79646"/>
                </a:solidFill>
              </a:rPr>
              <a:t>p3</a:t>
            </a:r>
            <a:endParaRPr lang="en-US" sz="2400" dirty="0"/>
          </a:p>
        </p:txBody>
      </p:sp>
      <p:sp>
        <p:nvSpPr>
          <p:cNvPr id="64" name="TextBox 63"/>
          <p:cNvSpPr txBox="1"/>
          <p:nvPr/>
        </p:nvSpPr>
        <p:spPr>
          <a:xfrm>
            <a:off x="5774920" y="1887162"/>
            <a:ext cx="1655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 smtClean="0">
                <a:solidFill>
                  <a:srgbClr val="F79646"/>
                </a:solidFill>
              </a:rPr>
              <a:t>p3 </a:t>
            </a:r>
            <a:r>
              <a:rPr lang="en-GB" sz="2400" dirty="0">
                <a:sym typeface="Symbol"/>
              </a:rPr>
              <a:t> </a:t>
            </a:r>
            <a:r>
              <a:rPr lang="en-GB" sz="2400" dirty="0" smtClean="0">
                <a:sym typeface="Symbol"/>
              </a:rPr>
              <a:t> A  B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2292603" y="2998520"/>
            <a:ext cx="1891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FF0000"/>
                </a:solidFill>
                <a:latin typeface="Arial Rounded MT Bold"/>
              </a:rPr>
              <a:t>x</a:t>
            </a:r>
            <a:r>
              <a:rPr lang="en-US" sz="2400" dirty="0">
                <a:solidFill>
                  <a:srgbClr val="FF0000"/>
                </a:solidFill>
              </a:rPr>
              <a:t>(p1) </a:t>
            </a:r>
            <a:r>
              <a:rPr lang="en-US" sz="2400" dirty="0">
                <a:solidFill>
                  <a:srgbClr val="FF0000"/>
                </a:solidFill>
                <a:sym typeface="Symbol"/>
              </a:rPr>
              <a:t></a:t>
            </a:r>
            <a:r>
              <a:rPr lang="en-US" sz="2400" dirty="0">
                <a:solidFill>
                  <a:srgbClr val="FF0000"/>
                </a:solidFill>
              </a:rPr>
              <a:t>  </a:t>
            </a:r>
            <a:r>
              <a:rPr lang="en-US" sz="2400" dirty="0">
                <a:solidFill>
                  <a:srgbClr val="FF0000"/>
                </a:solidFill>
                <a:latin typeface="Arial Rounded MT Bold"/>
              </a:rPr>
              <a:t>x</a:t>
            </a:r>
            <a:r>
              <a:rPr lang="en-US" sz="2400" dirty="0">
                <a:solidFill>
                  <a:srgbClr val="FF0000"/>
                </a:solidFill>
              </a:rPr>
              <a:t>(p2) </a:t>
            </a:r>
            <a:r>
              <a:rPr lang="en-US" sz="2400" dirty="0" smtClean="0"/>
              <a:t>  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smtClean="0"/>
              <a:t>  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2356336" y="2384118"/>
            <a:ext cx="609140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 smtClean="0">
                <a:solidFill>
                  <a:srgbClr val="660066"/>
                </a:solidFill>
              </a:rPr>
              <a:t>A</a:t>
            </a:r>
            <a:r>
              <a:rPr lang="en-US" sz="2400" dirty="0" smtClean="0">
                <a:solidFill>
                  <a:srgbClr val="660066"/>
                </a:solidFill>
              </a:rPr>
              <a:t> </a:t>
            </a:r>
            <a:r>
              <a:rPr lang="en-US" sz="2400" dirty="0">
                <a:solidFill>
                  <a:srgbClr val="660066"/>
                </a:solidFill>
              </a:rPr>
              <a:t>= { z | x(z) = x(</a:t>
            </a:r>
            <a:r>
              <a:rPr lang="en-US" sz="2400" b="1" dirty="0">
                <a:solidFill>
                  <a:srgbClr val="660066"/>
                </a:solidFill>
              </a:rPr>
              <a:t>p1</a:t>
            </a:r>
            <a:r>
              <a:rPr lang="en-US" sz="2400" dirty="0">
                <a:solidFill>
                  <a:srgbClr val="660066"/>
                </a:solidFill>
              </a:rPr>
              <a:t>) } </a:t>
            </a:r>
            <a:r>
              <a:rPr lang="en-US" sz="3000" dirty="0">
                <a:solidFill>
                  <a:srgbClr val="660066"/>
                </a:solidFill>
                <a:sym typeface="Symbol"/>
              </a:rPr>
              <a:t></a:t>
            </a:r>
            <a:r>
              <a:rPr lang="en-US" sz="2400" dirty="0">
                <a:solidFill>
                  <a:srgbClr val="660066"/>
                </a:solidFill>
              </a:rPr>
              <a:t>  </a:t>
            </a:r>
            <a:r>
              <a:rPr lang="en-US" sz="2400" b="1" dirty="0">
                <a:solidFill>
                  <a:srgbClr val="660066"/>
                </a:solidFill>
              </a:rPr>
              <a:t>B</a:t>
            </a:r>
            <a:r>
              <a:rPr lang="en-US" sz="2400" dirty="0">
                <a:solidFill>
                  <a:srgbClr val="660066"/>
                </a:solidFill>
              </a:rPr>
              <a:t> = </a:t>
            </a:r>
            <a:r>
              <a:rPr lang="en-US" sz="2400" dirty="0" smtClean="0">
                <a:solidFill>
                  <a:srgbClr val="660066"/>
                </a:solidFill>
              </a:rPr>
              <a:t>{ </a:t>
            </a:r>
            <a:r>
              <a:rPr lang="en-US" sz="2400" dirty="0">
                <a:solidFill>
                  <a:srgbClr val="660066"/>
                </a:solidFill>
              </a:rPr>
              <a:t>z | x(z) = x(</a:t>
            </a:r>
            <a:r>
              <a:rPr lang="en-US" sz="2400" b="1" dirty="0">
                <a:solidFill>
                  <a:srgbClr val="660066"/>
                </a:solidFill>
              </a:rPr>
              <a:t>p2</a:t>
            </a:r>
            <a:r>
              <a:rPr lang="en-US" sz="2400" dirty="0">
                <a:solidFill>
                  <a:srgbClr val="660066"/>
                </a:solidFill>
              </a:rPr>
              <a:t>) </a:t>
            </a:r>
            <a:r>
              <a:rPr lang="en-US" sz="2400" dirty="0" smtClean="0">
                <a:solidFill>
                  <a:srgbClr val="660066"/>
                </a:solidFill>
              </a:rPr>
              <a:t>} </a:t>
            </a:r>
            <a:r>
              <a:rPr lang="en-US" sz="3000" dirty="0">
                <a:sym typeface="Symbol"/>
              </a:rPr>
              <a:t></a:t>
            </a:r>
            <a:r>
              <a:rPr lang="en-US" sz="2400" dirty="0" smtClean="0">
                <a:solidFill>
                  <a:srgbClr val="660066"/>
                </a:solidFill>
              </a:rPr>
              <a:t> </a:t>
            </a:r>
          </a:p>
        </p:txBody>
      </p:sp>
      <p:sp>
        <p:nvSpPr>
          <p:cNvPr id="27" name="Oval 26"/>
          <p:cNvSpPr/>
          <p:nvPr/>
        </p:nvSpPr>
        <p:spPr>
          <a:xfrm>
            <a:off x="4753610" y="3746500"/>
            <a:ext cx="3827780" cy="2692399"/>
          </a:xfrm>
          <a:prstGeom prst="ellipse">
            <a:avLst/>
          </a:prstGeom>
          <a:noFill/>
          <a:ln w="3810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5216892" y="4374543"/>
            <a:ext cx="1876311" cy="1577254"/>
            <a:chOff x="517892" y="4398556"/>
            <a:chExt cx="1876311" cy="1577254"/>
          </a:xfrm>
        </p:grpSpPr>
        <p:sp>
          <p:nvSpPr>
            <p:cNvPr id="29" name="Oval 28"/>
            <p:cNvSpPr/>
            <p:nvPr/>
          </p:nvSpPr>
          <p:spPr>
            <a:xfrm>
              <a:off x="517892" y="4398556"/>
              <a:ext cx="1876311" cy="1566697"/>
            </a:xfrm>
            <a:prstGeom prst="ellipse">
              <a:avLst/>
            </a:prstGeom>
            <a:pattFill prst="wdDnDiag">
              <a:fgClr>
                <a:schemeClr val="accent4">
                  <a:lumMod val="75000"/>
                </a:schemeClr>
              </a:fgClr>
              <a:bgClr>
                <a:schemeClr val="accent6">
                  <a:lumMod val="40000"/>
                  <a:lumOff val="60000"/>
                </a:schemeClr>
              </a:bgClr>
            </a:pattFill>
            <a:ln w="381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13802" y="5267924"/>
              <a:ext cx="495498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solidFill>
                    <a:srgbClr val="660066"/>
                  </a:solidFill>
                </a:rPr>
                <a:t>A</a:t>
              </a:r>
              <a:endParaRPr lang="en-US" sz="4000" b="1" dirty="0">
                <a:solidFill>
                  <a:srgbClr val="660066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538931" y="4064929"/>
            <a:ext cx="1424270" cy="1876311"/>
            <a:chOff x="2474931" y="4192948"/>
            <a:chExt cx="1424270" cy="1876311"/>
          </a:xfrm>
        </p:grpSpPr>
        <p:sp>
          <p:nvSpPr>
            <p:cNvPr id="32" name="Oval 31"/>
            <p:cNvSpPr/>
            <p:nvPr/>
          </p:nvSpPr>
          <p:spPr>
            <a:xfrm rot="16200000">
              <a:off x="2248910" y="4418969"/>
              <a:ext cx="1876311" cy="1424270"/>
            </a:xfrm>
            <a:prstGeom prst="ellipse">
              <a:avLst/>
            </a:prstGeom>
            <a:pattFill prst="wdUpDiag">
              <a:fgClr>
                <a:schemeClr val="accent4">
                  <a:lumMod val="75000"/>
                </a:schemeClr>
              </a:fgClr>
              <a:bgClr>
                <a:schemeClr val="accent6">
                  <a:lumMod val="40000"/>
                  <a:lumOff val="60000"/>
                </a:schemeClr>
              </a:bgClr>
            </a:pattFill>
            <a:ln w="38100" cmpd="sng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190580" y="5227248"/>
              <a:ext cx="47220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660066"/>
                  </a:solidFill>
                </a:rPr>
                <a:t>B</a:t>
              </a:r>
              <a:endParaRPr lang="en-US" sz="4000" b="1" dirty="0">
                <a:solidFill>
                  <a:srgbClr val="660066"/>
                </a:solidFill>
              </a:endParaRPr>
            </a:p>
          </p:txBody>
        </p:sp>
      </p:grpSp>
      <p:sp>
        <p:nvSpPr>
          <p:cNvPr id="34" name="Oval 33"/>
          <p:cNvSpPr/>
          <p:nvPr/>
        </p:nvSpPr>
        <p:spPr>
          <a:xfrm>
            <a:off x="5216892" y="4374543"/>
            <a:ext cx="1876311" cy="1566697"/>
          </a:xfrm>
          <a:prstGeom prst="ellipse">
            <a:avLst/>
          </a:prstGeom>
          <a:noFill/>
          <a:ln w="38100" cmpd="sng"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5713489" y="4857560"/>
            <a:ext cx="575433" cy="477054"/>
            <a:chOff x="558124" y="4106544"/>
            <a:chExt cx="523121" cy="433685"/>
          </a:xfrm>
        </p:grpSpPr>
        <p:sp>
          <p:nvSpPr>
            <p:cNvPr id="43" name="Rounded Rectangle 42"/>
            <p:cNvSpPr/>
            <p:nvPr/>
          </p:nvSpPr>
          <p:spPr>
            <a:xfrm>
              <a:off x="558124" y="4201053"/>
              <a:ext cx="516156" cy="325039"/>
            </a:xfrm>
            <a:prstGeom prst="roundRect">
              <a:avLst>
                <a:gd name="adj" fmla="val 42722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09245" y="4106544"/>
              <a:ext cx="472000" cy="4336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b="1" dirty="0" smtClean="0">
                  <a:solidFill>
                    <a:srgbClr val="FF0000"/>
                  </a:solidFill>
                </a:rPr>
                <a:t>p1</a:t>
              </a:r>
              <a:endParaRPr lang="en-US" sz="25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199734" y="4459067"/>
            <a:ext cx="567772" cy="477054"/>
            <a:chOff x="558124" y="4106544"/>
            <a:chExt cx="516156" cy="433685"/>
          </a:xfrm>
        </p:grpSpPr>
        <p:sp>
          <p:nvSpPr>
            <p:cNvPr id="46" name="Rounded Rectangle 45"/>
            <p:cNvSpPr/>
            <p:nvPr/>
          </p:nvSpPr>
          <p:spPr>
            <a:xfrm>
              <a:off x="558124" y="4201053"/>
              <a:ext cx="516156" cy="325039"/>
            </a:xfrm>
            <a:prstGeom prst="roundRect">
              <a:avLst>
                <a:gd name="adj" fmla="val 42722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97699" y="4106544"/>
              <a:ext cx="472000" cy="4336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b="1" dirty="0" smtClean="0">
                  <a:solidFill>
                    <a:srgbClr val="FF0000"/>
                  </a:solidFill>
                </a:rPr>
                <a:t>p2</a:t>
              </a:r>
              <a:endParaRPr lang="en-US" sz="25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6562387" y="4841631"/>
            <a:ext cx="494551" cy="477054"/>
            <a:chOff x="530274" y="4118089"/>
            <a:chExt cx="544006" cy="433685"/>
          </a:xfrm>
        </p:grpSpPr>
        <p:sp>
          <p:nvSpPr>
            <p:cNvPr id="49" name="Rounded Rectangle 48"/>
            <p:cNvSpPr/>
            <p:nvPr/>
          </p:nvSpPr>
          <p:spPr>
            <a:xfrm>
              <a:off x="558124" y="4201053"/>
              <a:ext cx="516156" cy="325039"/>
            </a:xfrm>
            <a:prstGeom prst="roundRect">
              <a:avLst>
                <a:gd name="adj" fmla="val 42722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30274" y="4118089"/>
              <a:ext cx="472000" cy="4336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b="1" dirty="0" smtClean="0">
                  <a:solidFill>
                    <a:srgbClr val="FF0000"/>
                  </a:solidFill>
                </a:rPr>
                <a:t>p3</a:t>
              </a:r>
              <a:endParaRPr lang="en-US" sz="25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530712" y="5264786"/>
            <a:ext cx="2799414" cy="1409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FF0000"/>
                </a:solidFill>
                <a:latin typeface="Arial Rounded MT Bold"/>
              </a:rPr>
              <a:t>x</a:t>
            </a:r>
            <a:r>
              <a:rPr lang="en-US" sz="2400" dirty="0">
                <a:solidFill>
                  <a:srgbClr val="FF0000"/>
                </a:solidFill>
              </a:rPr>
              <a:t>(p1) </a:t>
            </a:r>
            <a:r>
              <a:rPr lang="en-US" sz="2400" dirty="0">
                <a:solidFill>
                  <a:srgbClr val="FF0000"/>
                </a:solidFill>
                <a:sym typeface="Symbol"/>
              </a:rPr>
              <a:t></a:t>
            </a:r>
            <a:r>
              <a:rPr lang="en-US" sz="2400" dirty="0">
                <a:solidFill>
                  <a:srgbClr val="FF0000"/>
                </a:solidFill>
              </a:rPr>
              <a:t>  </a:t>
            </a:r>
            <a:r>
              <a:rPr lang="en-US" sz="2400" dirty="0">
                <a:solidFill>
                  <a:srgbClr val="FF0000"/>
                </a:solidFill>
                <a:latin typeface="Arial Rounded MT Bold"/>
              </a:rPr>
              <a:t>x</a:t>
            </a:r>
            <a:r>
              <a:rPr lang="en-US" sz="2400" dirty="0">
                <a:solidFill>
                  <a:srgbClr val="FF0000"/>
                </a:solidFill>
              </a:rPr>
              <a:t>(p2</a:t>
            </a:r>
            <a:r>
              <a:rPr lang="en-US" sz="2400" dirty="0" smtClean="0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latin typeface="Arial Rounded MT Bold"/>
              </a:rPr>
              <a:t>	</a:t>
            </a:r>
            <a:r>
              <a:rPr lang="en-US" sz="2400" dirty="0" smtClean="0">
                <a:solidFill>
                  <a:srgbClr val="660066"/>
                </a:solidFill>
                <a:latin typeface="Arial Rounded MT Bold"/>
              </a:rPr>
              <a:t>x</a:t>
            </a:r>
            <a:r>
              <a:rPr lang="en-US" sz="2400" dirty="0">
                <a:solidFill>
                  <a:srgbClr val="660066"/>
                </a:solidFill>
              </a:rPr>
              <a:t>(</a:t>
            </a:r>
            <a:r>
              <a:rPr lang="en-US" sz="2400" dirty="0" smtClean="0">
                <a:solidFill>
                  <a:srgbClr val="660066"/>
                </a:solidFill>
              </a:rPr>
              <a:t>p3) </a:t>
            </a:r>
            <a:r>
              <a:rPr lang="en-US" sz="2400" dirty="0" smtClean="0">
                <a:solidFill>
                  <a:srgbClr val="660066"/>
                </a:solidFill>
                <a:sym typeface="Symbol"/>
              </a:rPr>
              <a:t>=</a:t>
            </a:r>
            <a:r>
              <a:rPr lang="en-US" sz="2400" dirty="0" smtClean="0">
                <a:solidFill>
                  <a:srgbClr val="660066"/>
                </a:solidFill>
              </a:rPr>
              <a:t>  </a:t>
            </a:r>
            <a:r>
              <a:rPr lang="en-US" sz="2400" dirty="0">
                <a:solidFill>
                  <a:srgbClr val="660066"/>
                </a:solidFill>
                <a:latin typeface="Arial Rounded MT Bold"/>
              </a:rPr>
              <a:t>x</a:t>
            </a:r>
            <a:r>
              <a:rPr lang="en-US" sz="2400" dirty="0">
                <a:solidFill>
                  <a:srgbClr val="660066"/>
                </a:solidFill>
              </a:rPr>
              <a:t>(</a:t>
            </a:r>
            <a:r>
              <a:rPr lang="en-US" sz="2400" dirty="0" smtClean="0">
                <a:solidFill>
                  <a:srgbClr val="660066"/>
                </a:solidFill>
              </a:rPr>
              <a:t>p1)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rgbClr val="660066"/>
                </a:solidFill>
                <a:latin typeface="Arial Rounded MT Bold"/>
              </a:rPr>
              <a:t>		x</a:t>
            </a:r>
            <a:r>
              <a:rPr lang="en-US" sz="2400" dirty="0">
                <a:solidFill>
                  <a:srgbClr val="660066"/>
                </a:solidFill>
              </a:rPr>
              <a:t>(</a:t>
            </a:r>
            <a:r>
              <a:rPr lang="en-US" sz="2400" dirty="0" smtClean="0">
                <a:solidFill>
                  <a:srgbClr val="660066"/>
                </a:solidFill>
              </a:rPr>
              <a:t>p3) </a:t>
            </a:r>
            <a:r>
              <a:rPr lang="en-US" sz="2400" dirty="0" smtClean="0">
                <a:solidFill>
                  <a:srgbClr val="660066"/>
                </a:solidFill>
                <a:sym typeface="Symbol"/>
              </a:rPr>
              <a:t>=</a:t>
            </a:r>
            <a:r>
              <a:rPr lang="en-US" sz="2400" dirty="0" smtClean="0">
                <a:solidFill>
                  <a:srgbClr val="660066"/>
                </a:solidFill>
              </a:rPr>
              <a:t>  </a:t>
            </a:r>
            <a:r>
              <a:rPr lang="en-US" sz="2400" dirty="0">
                <a:solidFill>
                  <a:srgbClr val="660066"/>
                </a:solidFill>
                <a:latin typeface="Arial Rounded MT Bold"/>
              </a:rPr>
              <a:t>x</a:t>
            </a:r>
            <a:r>
              <a:rPr lang="en-US" sz="2400" dirty="0">
                <a:solidFill>
                  <a:srgbClr val="660066"/>
                </a:solidFill>
              </a:rPr>
              <a:t>(p2)</a:t>
            </a:r>
            <a:r>
              <a:rPr lang="en-US" sz="2400" dirty="0" smtClean="0">
                <a:solidFill>
                  <a:srgbClr val="660066"/>
                </a:solidFill>
              </a:rPr>
              <a:t>    </a:t>
            </a:r>
            <a:r>
              <a:rPr lang="en-US" sz="2400" dirty="0" smtClean="0">
                <a:solidFill>
                  <a:srgbClr val="660066"/>
                </a:solidFill>
                <a:sym typeface="Symbol"/>
              </a:rPr>
              <a:t> </a:t>
            </a:r>
            <a:r>
              <a:rPr lang="en-US" sz="2400" dirty="0" smtClean="0">
                <a:solidFill>
                  <a:srgbClr val="660066"/>
                </a:solidFill>
              </a:rPr>
              <a:t>  </a:t>
            </a:r>
            <a:endParaRPr lang="en-US" sz="2400" dirty="0">
              <a:solidFill>
                <a:srgbClr val="660066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98123" y="4582548"/>
            <a:ext cx="13871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ϕ</a:t>
            </a:r>
            <a:r>
              <a:rPr lang="en-US" sz="4000" baseline="30000" dirty="0" err="1"/>
              <a:t>D</a:t>
            </a:r>
            <a:r>
              <a:rPr lang="en-US" sz="4000" baseline="30000" dirty="0" err="1" smtClean="0"/>
              <a:t>ata</a:t>
            </a:r>
            <a:r>
              <a:rPr lang="en-US" sz="4000" baseline="30000" dirty="0" smtClean="0"/>
              <a:t> </a:t>
            </a:r>
            <a:r>
              <a:rPr lang="en-US" sz="4000" dirty="0" smtClean="0"/>
              <a:t>:</a:t>
            </a:r>
            <a:endParaRPr lang="en-US" sz="4000" dirty="0"/>
          </a:p>
        </p:txBody>
      </p:sp>
      <p:sp>
        <p:nvSpPr>
          <p:cNvPr id="53" name="Rectangle 52"/>
          <p:cNvSpPr/>
          <p:nvPr/>
        </p:nvSpPr>
        <p:spPr>
          <a:xfrm>
            <a:off x="1912092" y="4579817"/>
            <a:ext cx="134183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err="1" smtClean="0">
                <a:solidFill>
                  <a:srgbClr val="FF0000"/>
                </a:solidFill>
                <a:latin typeface="Calibri"/>
                <a:ea typeface="Zapf Dingbats"/>
                <a:cs typeface="Calibri"/>
              </a:rPr>
              <a:t>unsat</a:t>
            </a:r>
            <a:r>
              <a:rPr lang="en-US" sz="40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</a:rPr>
              <a:t> 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54" name="Down Arrow 53"/>
          <p:cNvSpPr/>
          <p:nvPr/>
        </p:nvSpPr>
        <p:spPr>
          <a:xfrm rot="10800000">
            <a:off x="2292603" y="3799346"/>
            <a:ext cx="324092" cy="80860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83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5.83333E-6 4.07407E-6 L -0.36945 0.0037 " pathEditMode="relative" ptsTypes="AA">
                                      <p:cBhvr>
                                        <p:cTn id="17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64" grpId="0"/>
      <p:bldP spid="23" grpId="0"/>
      <p:bldP spid="24" grpId="0"/>
      <p:bldP spid="27" grpId="0" animBg="1"/>
      <p:bldP spid="34" grpId="0" animBg="1"/>
      <p:bldP spid="51" grpId="0"/>
      <p:bldP spid="52" grpId="0"/>
      <p:bldP spid="53" grpId="0"/>
      <p:bldP spid="54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0" y="277789"/>
            <a:ext cx="9144000" cy="772107"/>
          </a:xfrm>
          <a:prstGeom prst="rect">
            <a:avLst/>
          </a:prstGeom>
          <a:solidFill>
            <a:schemeClr val="bg2"/>
          </a:solidFill>
        </p:spPr>
        <p:txBody>
          <a:bodyPr wrap="square" tIns="108000" bIns="108000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600" dirty="0"/>
              <a:t>	</a:t>
            </a:r>
            <a:r>
              <a:rPr lang="en-US" sz="3600" dirty="0" err="1" smtClean="0"/>
              <a:t>Satisfiability</a:t>
            </a:r>
            <a:r>
              <a:rPr lang="en-US" sz="3600" dirty="0" smtClean="0"/>
              <a:t> Checking </a:t>
            </a:r>
            <a:r>
              <a:rPr lang="en-US" sz="3600" dirty="0"/>
              <a:t>in </a:t>
            </a:r>
            <a:r>
              <a:rPr lang="en-US" sz="3600" b="1" dirty="0"/>
              <a:t>CL</a:t>
            </a:r>
            <a:r>
              <a:rPr lang="en-US" sz="3600" dirty="0" smtClean="0"/>
              <a:t> </a:t>
            </a:r>
            <a:endParaRPr lang="en-US" sz="3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4300" y="1409700"/>
            <a:ext cx="6353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600" dirty="0" smtClean="0"/>
              <a:t>Semi-decision procedure for </a:t>
            </a:r>
            <a:r>
              <a:rPr lang="en-US" sz="2800" dirty="0" smtClean="0"/>
              <a:t> </a:t>
            </a:r>
            <a:r>
              <a:rPr lang="en-GB" sz="2800" dirty="0" smtClean="0">
                <a:sym typeface="Symbol"/>
              </a:rPr>
              <a:t> </a:t>
            </a:r>
            <a:r>
              <a:rPr lang="en-US" sz="2600" dirty="0" smtClean="0"/>
              <a:t>formulas </a:t>
            </a:r>
            <a:endParaRPr lang="en-US" sz="2600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2424668"/>
            <a:ext cx="64812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instantiate the universal quantification over the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existentially quantified variables</a:t>
            </a:r>
            <a:endParaRPr lang="en-US" sz="2400" baseline="30000" dirty="0" smtClean="0">
              <a:sym typeface="Symbol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85800" y="3567906"/>
            <a:ext cx="6325958" cy="12977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2. apply the procedure for  </a:t>
            </a:r>
            <a:r>
              <a:rPr lang="en-GB" sz="3400" dirty="0" smtClean="0">
                <a:sym typeface="Symbol"/>
              </a:rPr>
              <a:t></a:t>
            </a:r>
            <a:r>
              <a:rPr lang="en-US" sz="3400" dirty="0" smtClean="0">
                <a:sym typeface="Symbol"/>
              </a:rPr>
              <a:t> </a:t>
            </a:r>
            <a:r>
              <a:rPr lang="en-US" sz="2400" dirty="0" smtClean="0">
                <a:sym typeface="Symbol"/>
              </a:rPr>
              <a:t>part of the formula</a:t>
            </a:r>
            <a:endParaRPr lang="en-US" sz="2400" baseline="30000" dirty="0">
              <a:sym typeface="Symbol"/>
            </a:endParaRPr>
          </a:p>
          <a:p>
            <a:r>
              <a:rPr lang="en-US" sz="2400" baseline="30000" dirty="0" smtClean="0">
                <a:sym typeface="Symbol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2400" baseline="30000" dirty="0">
                <a:sym typeface="Symbol"/>
              </a:rPr>
              <a:t>	</a:t>
            </a:r>
            <a:r>
              <a:rPr lang="en-US" sz="2400" baseline="30000" dirty="0" smtClean="0">
                <a:sym typeface="Symbol"/>
              </a:rPr>
              <a:t>	</a:t>
            </a:r>
            <a:r>
              <a:rPr lang="en-US" sz="3400" dirty="0" err="1">
                <a:solidFill>
                  <a:srgbClr val="FF0000"/>
                </a:solidFill>
                <a:sym typeface="Symbol"/>
              </a:rPr>
              <a:t>ψ</a:t>
            </a:r>
            <a:r>
              <a:rPr lang="en-US" sz="3400" dirty="0" smtClean="0">
                <a:sym typeface="Symbol"/>
              </a:rPr>
              <a:t> = </a:t>
            </a:r>
            <a:r>
              <a:rPr lang="en-GB" sz="3400" dirty="0" smtClean="0">
                <a:sym typeface="Symbol"/>
              </a:rPr>
              <a:t></a:t>
            </a:r>
            <a:r>
              <a:rPr lang="en-GB" sz="3400" dirty="0" smtClean="0">
                <a:solidFill>
                  <a:srgbClr val="FF0000"/>
                </a:solidFill>
                <a:sym typeface="Symbol"/>
              </a:rPr>
              <a:t></a:t>
            </a:r>
            <a:r>
              <a:rPr lang="en-GB" sz="3400" dirty="0" smtClean="0">
                <a:sym typeface="Symbol"/>
              </a:rPr>
              <a:t>( </a:t>
            </a:r>
            <a:r>
              <a:rPr lang="en-US" sz="3400" dirty="0" err="1" smtClean="0"/>
              <a:t>ϕ</a:t>
            </a:r>
            <a:r>
              <a:rPr lang="en-US" sz="3400" baseline="30000" dirty="0" smtClean="0">
                <a:sym typeface="Symbol"/>
              </a:rPr>
              <a:t> </a:t>
            </a:r>
            <a:r>
              <a:rPr lang="en-US" sz="3400" dirty="0" smtClean="0">
                <a:sym typeface="Symbol"/>
              </a:rPr>
              <a:t> </a:t>
            </a:r>
            <a:r>
              <a:rPr lang="en-US" sz="3400" dirty="0" err="1" smtClean="0">
                <a:solidFill>
                  <a:srgbClr val="FF0000"/>
                </a:solidFill>
                <a:sym typeface="Symbol"/>
              </a:rPr>
              <a:t>ψ</a:t>
            </a:r>
            <a:r>
              <a:rPr lang="en-US" sz="3400" baseline="30000" dirty="0" smtClean="0">
                <a:solidFill>
                  <a:srgbClr val="FF0000"/>
                </a:solidFill>
                <a:sym typeface="Symbol"/>
              </a:rPr>
              <a:t></a:t>
            </a:r>
            <a:r>
              <a:rPr lang="en-US" sz="3400" baseline="30000" dirty="0" smtClean="0">
                <a:sym typeface="Symbol"/>
              </a:rPr>
              <a:t> </a:t>
            </a:r>
            <a:r>
              <a:rPr lang="en-US" sz="3400" dirty="0" smtClean="0">
                <a:sym typeface="Symbol"/>
              </a:rPr>
              <a:t>)</a:t>
            </a:r>
            <a:endParaRPr lang="en-US" sz="2400" baseline="30000" dirty="0" smtClean="0">
              <a:sym typeface="Symbo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87500" y="4838700"/>
            <a:ext cx="4556368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if  </a:t>
            </a:r>
            <a:r>
              <a:rPr lang="en-US" sz="3400" dirty="0" err="1">
                <a:solidFill>
                  <a:srgbClr val="FF0000"/>
                </a:solidFill>
                <a:sym typeface="Symbol"/>
              </a:rPr>
              <a:t>ψ</a:t>
            </a:r>
            <a:r>
              <a:rPr lang="en-US" sz="3400" dirty="0" smtClean="0">
                <a:sym typeface="Symbol"/>
              </a:rPr>
              <a:t> </a:t>
            </a:r>
            <a:r>
              <a:rPr lang="en-US" sz="2400" dirty="0" smtClean="0">
                <a:sym typeface="Symbol"/>
              </a:rPr>
              <a:t>is </a:t>
            </a:r>
            <a:r>
              <a:rPr lang="en-US" sz="2400" dirty="0" err="1" smtClean="0">
                <a:sym typeface="Symbol"/>
              </a:rPr>
              <a:t>unsat</a:t>
            </a:r>
            <a:r>
              <a:rPr lang="en-US" sz="2400" dirty="0" smtClean="0">
                <a:sym typeface="Symbol"/>
              </a:rPr>
              <a:t> then </a:t>
            </a:r>
            <a:r>
              <a:rPr lang="en-GB" sz="3400" dirty="0">
                <a:sym typeface="Symbol"/>
              </a:rPr>
              <a:t> </a:t>
            </a:r>
            <a:r>
              <a:rPr lang="en-US" sz="3400" dirty="0" err="1"/>
              <a:t>ϕ</a:t>
            </a:r>
            <a:r>
              <a:rPr lang="en-GB" sz="3400" dirty="0">
                <a:sym typeface="Symbol"/>
              </a:rPr>
              <a:t> </a:t>
            </a:r>
            <a:r>
              <a:rPr lang="en-GB" sz="2400" dirty="0" smtClean="0">
                <a:sym typeface="Symbol"/>
              </a:rPr>
              <a:t>is </a:t>
            </a:r>
            <a:r>
              <a:rPr lang="en-GB" sz="2400" dirty="0" err="1" smtClean="0">
                <a:sym typeface="Symbol"/>
              </a:rPr>
              <a:t>unsat</a:t>
            </a:r>
            <a:endParaRPr lang="en-GB" sz="2400" dirty="0" smtClean="0">
              <a:sym typeface="Symbol"/>
            </a:endParaRPr>
          </a:p>
          <a:p>
            <a:r>
              <a:rPr lang="en-GB" sz="2400" dirty="0" smtClean="0">
                <a:sym typeface="Symbol"/>
              </a:rPr>
              <a:t> </a:t>
            </a:r>
          </a:p>
          <a:p>
            <a:r>
              <a:rPr lang="en-GB" sz="2400" dirty="0" smtClean="0">
                <a:sym typeface="Symbol"/>
              </a:rPr>
              <a:t>else </a:t>
            </a:r>
            <a:r>
              <a:rPr lang="en-GB" sz="2400" dirty="0" err="1" smtClean="0">
                <a:sym typeface="Symbol"/>
              </a:rPr>
              <a:t>goto</a:t>
            </a:r>
            <a:r>
              <a:rPr lang="en-GB" sz="2400" dirty="0" smtClean="0">
                <a:sym typeface="Symbol"/>
              </a:rPr>
              <a:t> 1</a:t>
            </a:r>
          </a:p>
        </p:txBody>
      </p:sp>
      <p:sp>
        <p:nvSpPr>
          <p:cNvPr id="6" name="U-Turn Arrow 5"/>
          <p:cNvSpPr/>
          <p:nvPr/>
        </p:nvSpPr>
        <p:spPr>
          <a:xfrm rot="5400000" flipH="1">
            <a:off x="6409258" y="4073138"/>
            <a:ext cx="3218826" cy="826895"/>
          </a:xfrm>
          <a:prstGeom prst="uturnArrow">
            <a:avLst>
              <a:gd name="adj1" fmla="val 28919"/>
              <a:gd name="adj2" fmla="val 25000"/>
              <a:gd name="adj3" fmla="val 23020"/>
              <a:gd name="adj4" fmla="val 43750"/>
              <a:gd name="adj5" fmla="val 7478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77811" y="4831835"/>
            <a:ext cx="553620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400" dirty="0">
                <a:latin typeface="Zapf Dingbats"/>
                <a:ea typeface="Zapf Dingbats"/>
                <a:cs typeface="Zapf Dingbats"/>
              </a:rPr>
              <a:t>✔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679220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0" y="277789"/>
            <a:ext cx="9144000" cy="772107"/>
          </a:xfrm>
          <a:prstGeom prst="rect">
            <a:avLst/>
          </a:prstGeom>
          <a:solidFill>
            <a:schemeClr val="bg2"/>
          </a:solidFill>
        </p:spPr>
        <p:txBody>
          <a:bodyPr wrap="square" tIns="108000" bIns="108000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600" dirty="0" smtClean="0"/>
              <a:t>	</a:t>
            </a:r>
            <a:r>
              <a:rPr lang="en-US" sz="3600" dirty="0" smtClean="0"/>
              <a:t>Experiments (using Z3)</a:t>
            </a:r>
            <a:endParaRPr lang="en-US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Picture 6" descr="vmcai1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9" y="1439033"/>
            <a:ext cx="8999843" cy="300623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1578" y="4629090"/>
            <a:ext cx="866084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sz="2400" dirty="0" smtClean="0"/>
              <a:t> coordinated</a:t>
            </a:r>
            <a:r>
              <a:rPr lang="en-US" sz="2400" dirty="0"/>
              <a:t>, </a:t>
            </a:r>
          </a:p>
          <a:p>
            <a:r>
              <a:rPr lang="en-US" sz="2400" dirty="0" smtClean="0"/>
              <a:t>(</a:t>
            </a:r>
            <a:r>
              <a:rPr lang="en-US" sz="2400" dirty="0"/>
              <a:t>2) number of rounds per </a:t>
            </a:r>
            <a:r>
              <a:rPr lang="en-US" sz="2400" dirty="0" smtClean="0"/>
              <a:t>phase</a:t>
            </a:r>
            <a:endParaRPr lang="en-US" sz="2400" dirty="0"/>
          </a:p>
          <a:p>
            <a:r>
              <a:rPr lang="en-US" sz="2400" dirty="0" smtClean="0"/>
              <a:t>(</a:t>
            </a:r>
            <a:r>
              <a:rPr lang="en-US" sz="2400" dirty="0"/>
              <a:t>3) number of invariants provided by the user (safety + termination</a:t>
            </a:r>
            <a:r>
              <a:rPr lang="en-US" sz="2400" dirty="0" smtClean="0"/>
              <a:t>)</a:t>
            </a:r>
            <a:endParaRPr lang="en-US" sz="2400" dirty="0"/>
          </a:p>
          <a:p>
            <a:r>
              <a:rPr lang="en-US" sz="2400" dirty="0" smtClean="0"/>
              <a:t>(</a:t>
            </a:r>
            <a:r>
              <a:rPr lang="en-US" sz="2400" dirty="0"/>
              <a:t>4) number </a:t>
            </a:r>
            <a:r>
              <a:rPr lang="en-US" sz="2400" dirty="0" smtClean="0"/>
              <a:t>of </a:t>
            </a:r>
            <a:r>
              <a:rPr lang="en-US" sz="2400" dirty="0"/>
              <a:t>verification conditions, </a:t>
            </a:r>
            <a:endParaRPr lang="en-US" sz="2400" dirty="0" smtClean="0"/>
          </a:p>
          <a:p>
            <a:r>
              <a:rPr lang="en-US" sz="2400" dirty="0" smtClean="0"/>
              <a:t>(</a:t>
            </a:r>
            <a:r>
              <a:rPr lang="en-US" sz="2400" dirty="0"/>
              <a:t>5) total solving time. </a:t>
            </a:r>
          </a:p>
          <a:p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2108200" y="2128520"/>
            <a:ext cx="546100" cy="2514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60750" y="2394077"/>
            <a:ext cx="546100" cy="2766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626803" y="2697480"/>
            <a:ext cx="372995" cy="2514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169353" y="2961767"/>
            <a:ext cx="372995" cy="2766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722505" y="3266567"/>
            <a:ext cx="372995" cy="2766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98605" y="3557270"/>
            <a:ext cx="372995" cy="2766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64507" y="3832352"/>
            <a:ext cx="372995" cy="2766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25654" y="4084066"/>
            <a:ext cx="2481196" cy="3612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56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0" y="277789"/>
            <a:ext cx="9144000" cy="772107"/>
          </a:xfrm>
          <a:prstGeom prst="rect">
            <a:avLst/>
          </a:prstGeom>
          <a:solidFill>
            <a:schemeClr val="bg2"/>
          </a:solidFill>
        </p:spPr>
        <p:txBody>
          <a:bodyPr wrap="square" tIns="108000" bIns="108000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600" dirty="0" smtClean="0"/>
              <a:t>	Related work</a:t>
            </a:r>
            <a:endParaRPr lang="en-US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1804841"/>
            <a:ext cx="9144000" cy="4355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373063">
              <a:spcAft>
                <a:spcPts val="1200"/>
              </a:spcAft>
              <a:buFont typeface="Arial"/>
              <a:buChar char="•"/>
            </a:pPr>
            <a:r>
              <a:rPr lang="en-US" sz="2800" dirty="0" smtClean="0"/>
              <a:t>abstraction techniques for model-checking fault-tolerant distributed systems [John et al.’13</a:t>
            </a:r>
            <a:r>
              <a:rPr lang="en-US" sz="2800" dirty="0" smtClean="0"/>
              <a:t>]</a:t>
            </a:r>
          </a:p>
          <a:p>
            <a:pPr marL="457200" indent="-457200">
              <a:spcAft>
                <a:spcPts val="1800"/>
              </a:spcAft>
              <a:buFont typeface="Arial"/>
              <a:buChar char="•"/>
            </a:pPr>
            <a:r>
              <a:rPr lang="en-US" sz="2800" dirty="0"/>
              <a:t>interactive proofs in Isabelle </a:t>
            </a:r>
            <a:r>
              <a:rPr lang="en-US" sz="2800" dirty="0" smtClean="0"/>
              <a:t>[</a:t>
            </a:r>
            <a:r>
              <a:rPr lang="en-US" sz="2800" dirty="0" err="1" smtClean="0"/>
              <a:t>Biely</a:t>
            </a:r>
            <a:r>
              <a:rPr lang="en-US" sz="2800" dirty="0"/>
              <a:t> </a:t>
            </a:r>
            <a:r>
              <a:rPr lang="en-US" sz="2800" dirty="0" err="1" smtClean="0"/>
              <a:t>et.al</a:t>
            </a:r>
            <a:r>
              <a:rPr lang="en-US" sz="2800" dirty="0"/>
              <a:t>. 07</a:t>
            </a:r>
            <a:r>
              <a:rPr lang="en-US" sz="2800" dirty="0" smtClean="0"/>
              <a:t>]</a:t>
            </a:r>
            <a:r>
              <a:rPr lang="en-US" sz="2800" dirty="0"/>
              <a:t>, TLA+[Lamport’00</a:t>
            </a:r>
            <a:r>
              <a:rPr lang="en-US" sz="2800" dirty="0" smtClean="0"/>
              <a:t>]</a:t>
            </a:r>
            <a:endParaRPr lang="en-US" sz="2800" dirty="0" smtClean="0"/>
          </a:p>
          <a:p>
            <a:pPr marL="457200" indent="-373063">
              <a:buFont typeface="Arial"/>
              <a:buChar char="•"/>
            </a:pPr>
            <a:r>
              <a:rPr lang="en-US" sz="2800" dirty="0" smtClean="0"/>
              <a:t>logic-based frameworks for program verification</a:t>
            </a:r>
          </a:p>
          <a:p>
            <a:pPr marL="914400" lvl="1" indent="-373063">
              <a:buFont typeface="Arial"/>
              <a:buChar char="•"/>
            </a:pPr>
            <a:r>
              <a:rPr lang="en-US" sz="2800" dirty="0" smtClean="0"/>
              <a:t>Array Property Fragment [Bradley et al.’06]</a:t>
            </a:r>
          </a:p>
          <a:p>
            <a:pPr marL="914400" lvl="1" indent="-373063">
              <a:buFont typeface="Arial"/>
              <a:buChar char="•"/>
            </a:pPr>
            <a:r>
              <a:rPr lang="en-US" sz="2800" dirty="0" smtClean="0"/>
              <a:t>BAPA [</a:t>
            </a:r>
            <a:r>
              <a:rPr lang="en-US" sz="2800" dirty="0" err="1" smtClean="0"/>
              <a:t>Kuncak</a:t>
            </a:r>
            <a:r>
              <a:rPr lang="en-US" sz="2800" dirty="0" smtClean="0"/>
              <a:t> et al.’05]</a:t>
            </a:r>
          </a:p>
          <a:p>
            <a:pPr marL="914400" lvl="1" indent="-373063">
              <a:spcAft>
                <a:spcPts val="1200"/>
              </a:spcAft>
              <a:buFont typeface="Arial"/>
              <a:buChar char="•"/>
            </a:pPr>
            <a:r>
              <a:rPr lang="en-US" sz="2800" dirty="0" smtClean="0"/>
              <a:t>logics for data structures: CSL[</a:t>
            </a:r>
            <a:r>
              <a:rPr lang="en-US" sz="2800" dirty="0" err="1" smtClean="0"/>
              <a:t>Bouajjani</a:t>
            </a:r>
            <a:r>
              <a:rPr lang="en-US" sz="2800" dirty="0" smtClean="0"/>
              <a:t> et al.’09], STRAND[</a:t>
            </a:r>
            <a:r>
              <a:rPr lang="en-US" sz="2800" dirty="0" err="1" smtClean="0"/>
              <a:t>Madhusudan</a:t>
            </a:r>
            <a:r>
              <a:rPr lang="en-US" sz="2800" dirty="0" smtClean="0"/>
              <a:t> et al.’11</a:t>
            </a:r>
            <a:r>
              <a:rPr lang="en-US" sz="2800" dirty="0" smtClean="0"/>
              <a:t>]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388375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0" y="277789"/>
            <a:ext cx="9144000" cy="772107"/>
          </a:xfrm>
          <a:prstGeom prst="rect">
            <a:avLst/>
          </a:prstGeom>
          <a:solidFill>
            <a:schemeClr val="bg2"/>
          </a:solidFill>
        </p:spPr>
        <p:txBody>
          <a:bodyPr wrap="square" tIns="108000" bIns="108000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600" dirty="0" smtClean="0"/>
              <a:t>	Conclusions</a:t>
            </a:r>
            <a:endParaRPr lang="en-US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2005385"/>
            <a:ext cx="9144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373063">
              <a:buFont typeface="Arial"/>
              <a:buChar char="•"/>
            </a:pPr>
            <a:r>
              <a:rPr lang="en-US" sz="2800" dirty="0" smtClean="0"/>
              <a:t>We have introduced a logic for describing configurations of consensus algorithms</a:t>
            </a:r>
          </a:p>
          <a:p>
            <a:pPr marL="457200" indent="-373063">
              <a:buFont typeface="Arial"/>
              <a:buChar char="•"/>
            </a:pPr>
            <a:endParaRPr lang="en-US" sz="2800" dirty="0"/>
          </a:p>
          <a:p>
            <a:pPr marL="457200" indent="-373063">
              <a:buFont typeface="Arial"/>
              <a:buChar char="•"/>
            </a:pPr>
            <a:r>
              <a:rPr lang="en-US" sz="2800" dirty="0" smtClean="0"/>
              <a:t>Sound decision procedure based on an incomplete instantiation of universal quantifiers and enumeration of Venn </a:t>
            </a:r>
            <a:r>
              <a:rPr lang="en-US" sz="2800" dirty="0" smtClean="0"/>
              <a:t>regions</a:t>
            </a:r>
          </a:p>
          <a:p>
            <a:pPr marL="84137"/>
            <a:endParaRPr lang="en-US" sz="2800" dirty="0" smtClean="0"/>
          </a:p>
          <a:p>
            <a:pPr lvl="1" indent="-373063">
              <a:buFont typeface="Arial"/>
              <a:buChar char="•"/>
            </a:pPr>
            <a:r>
              <a:rPr lang="en-US" sz="2800" dirty="0" err="1"/>
              <a:t>CL</a:t>
            </a:r>
            <a:r>
              <a:rPr lang="en-US" sz="2800" baseline="-25000" dirty="0" err="1"/>
              <a:t>dec</a:t>
            </a:r>
            <a:r>
              <a:rPr lang="en-US" sz="2800" dirty="0"/>
              <a:t> a complete fragment</a:t>
            </a:r>
          </a:p>
          <a:p>
            <a:pPr marL="84137"/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676414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0" y="277789"/>
            <a:ext cx="9144000" cy="772107"/>
          </a:xfrm>
          <a:prstGeom prst="rect">
            <a:avLst/>
          </a:prstGeom>
          <a:solidFill>
            <a:schemeClr val="bg2"/>
          </a:solidFill>
        </p:spPr>
        <p:txBody>
          <a:bodyPr wrap="square" tIns="108000" bIns="108000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600" dirty="0" smtClean="0"/>
              <a:t>	Process &amp; Set (of processes) constraints </a:t>
            </a:r>
            <a:endParaRPr lang="en-US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41004" y="3107500"/>
            <a:ext cx="2486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660066"/>
                </a:solidFill>
                <a:latin typeface="Arial Rounded MT Bold"/>
              </a:rPr>
              <a:t>HO</a:t>
            </a:r>
            <a:r>
              <a:rPr lang="en-US" sz="2800" dirty="0" smtClean="0"/>
              <a:t>(</a:t>
            </a:r>
            <a:r>
              <a:rPr lang="en-US" sz="2800" b="1" dirty="0" smtClean="0">
                <a:solidFill>
                  <a:srgbClr val="FF6600"/>
                </a:solidFill>
              </a:rPr>
              <a:t>r</a:t>
            </a:r>
            <a:r>
              <a:rPr lang="en-US" sz="2800" dirty="0" smtClean="0"/>
              <a:t>) </a:t>
            </a:r>
            <a:r>
              <a:rPr lang="en-GB" sz="2800" dirty="0">
                <a:sym typeface="Symbol"/>
              </a:rPr>
              <a:t></a:t>
            </a:r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660066"/>
                </a:solidFill>
                <a:latin typeface="Arial Rounded MT Bold"/>
              </a:rPr>
              <a:t>HO</a:t>
            </a:r>
            <a:r>
              <a:rPr lang="en-US" sz="2800" dirty="0" smtClean="0"/>
              <a:t>(</a:t>
            </a:r>
            <a:r>
              <a:rPr lang="en-US" sz="2800" b="1" dirty="0" smtClean="0">
                <a:solidFill>
                  <a:srgbClr val="FF6600"/>
                </a:solidFill>
              </a:rPr>
              <a:t>t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51" name="TextBox 50"/>
          <p:cNvSpPr txBox="1"/>
          <p:nvPr/>
        </p:nvSpPr>
        <p:spPr>
          <a:xfrm>
            <a:off x="4641004" y="2374264"/>
            <a:ext cx="1763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6600"/>
                </a:solidFill>
              </a:rPr>
              <a:t>p</a:t>
            </a:r>
            <a:r>
              <a:rPr lang="en-US" sz="2800" dirty="0" smtClean="0"/>
              <a:t> </a:t>
            </a:r>
            <a:r>
              <a:rPr lang="en-GB" sz="2800" dirty="0" smtClean="0">
                <a:sym typeface="Symbol"/>
              </a:rPr>
              <a:t> </a:t>
            </a:r>
            <a:r>
              <a:rPr lang="en-US" sz="2800" dirty="0" smtClean="0">
                <a:solidFill>
                  <a:srgbClr val="660066"/>
                </a:solidFill>
                <a:latin typeface="Arial Rounded MT Bold"/>
              </a:rPr>
              <a:t>HO</a:t>
            </a:r>
            <a:r>
              <a:rPr lang="en-US" sz="2800" dirty="0" smtClean="0"/>
              <a:t>(</a:t>
            </a:r>
            <a:r>
              <a:rPr lang="en-US" sz="2800" b="1" dirty="0" smtClean="0">
                <a:solidFill>
                  <a:srgbClr val="FF6600"/>
                </a:solidFill>
              </a:rPr>
              <a:t>u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grpSp>
        <p:nvGrpSpPr>
          <p:cNvPr id="3" name="Group 2"/>
          <p:cNvGrpSpPr/>
          <p:nvPr/>
        </p:nvGrpSpPr>
        <p:grpSpPr>
          <a:xfrm>
            <a:off x="4641004" y="1735253"/>
            <a:ext cx="3406575" cy="523220"/>
            <a:chOff x="906215" y="1780390"/>
            <a:chExt cx="3406575" cy="523220"/>
          </a:xfrm>
        </p:grpSpPr>
        <p:sp>
          <p:nvSpPr>
            <p:cNvPr id="47" name="TextBox 46"/>
            <p:cNvSpPr txBox="1"/>
            <p:nvPr/>
          </p:nvSpPr>
          <p:spPr>
            <a:xfrm>
              <a:off x="906215" y="1780390"/>
              <a:ext cx="9071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p ≠ q</a:t>
              </a:r>
              <a:endParaRPr lang="en-US" sz="28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890655" y="1780390"/>
              <a:ext cx="90316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0000"/>
                  </a:solidFill>
                </a:rPr>
                <a:t>p</a:t>
              </a:r>
              <a:r>
                <a:rPr lang="en-US" sz="2800" dirty="0" smtClean="0"/>
                <a:t> = </a:t>
              </a:r>
              <a:r>
                <a:rPr lang="en-US" sz="2800" dirty="0"/>
                <a:t>q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879234" y="1780390"/>
              <a:ext cx="14335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 smtClean="0">
                  <a:solidFill>
                    <a:schemeClr val="accent6">
                      <a:lumMod val="75000"/>
                    </a:schemeClr>
                  </a:solidFill>
                </a:rPr>
                <a:t>m</a:t>
              </a:r>
              <a:r>
                <a:rPr lang="en-US" sz="2800" dirty="0" smtClean="0"/>
                <a:t>(</a:t>
              </a:r>
              <a:r>
                <a:rPr lang="en-US" sz="2800" dirty="0" smtClean="0">
                  <a:solidFill>
                    <a:srgbClr val="000000"/>
                  </a:solidFill>
                </a:rPr>
                <a:t>u</a:t>
              </a:r>
              <a:r>
                <a:rPr lang="en-US" sz="2800" dirty="0" smtClean="0"/>
                <a:t>) = </a:t>
              </a:r>
              <a:r>
                <a:rPr lang="en-US" sz="2800" dirty="0" smtClean="0">
                  <a:solidFill>
                    <a:srgbClr val="000000"/>
                  </a:solidFill>
                </a:rPr>
                <a:t>q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159626" y="265877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53" name="Group 52"/>
          <p:cNvGrpSpPr/>
          <p:nvPr/>
        </p:nvGrpSpPr>
        <p:grpSpPr>
          <a:xfrm>
            <a:off x="873781" y="1251022"/>
            <a:ext cx="2465867" cy="2376478"/>
            <a:chOff x="3501130" y="4041526"/>
            <a:chExt cx="2465867" cy="2376478"/>
          </a:xfrm>
        </p:grpSpPr>
        <p:grpSp>
          <p:nvGrpSpPr>
            <p:cNvPr id="55" name="Group 54"/>
            <p:cNvGrpSpPr/>
            <p:nvPr/>
          </p:nvGrpSpPr>
          <p:grpSpPr>
            <a:xfrm>
              <a:off x="3501130" y="4398812"/>
              <a:ext cx="2465867" cy="2019192"/>
              <a:chOff x="2066911" y="3714364"/>
              <a:chExt cx="2465867" cy="2019192"/>
            </a:xfrm>
          </p:grpSpPr>
          <p:grpSp>
            <p:nvGrpSpPr>
              <p:cNvPr id="68" name="Group 67"/>
              <p:cNvGrpSpPr/>
              <p:nvPr/>
            </p:nvGrpSpPr>
            <p:grpSpPr>
              <a:xfrm>
                <a:off x="3206243" y="3714364"/>
                <a:ext cx="687003" cy="510087"/>
                <a:chOff x="3282443" y="3714364"/>
                <a:chExt cx="687003" cy="510087"/>
              </a:xfrm>
            </p:grpSpPr>
            <p:sp>
              <p:nvSpPr>
                <p:cNvPr id="85" name="Rounded Rectangle 84"/>
                <p:cNvSpPr/>
                <p:nvPr/>
              </p:nvSpPr>
              <p:spPr>
                <a:xfrm>
                  <a:off x="3282443" y="3714364"/>
                  <a:ext cx="687003" cy="475890"/>
                </a:xfrm>
                <a:prstGeom prst="roundRect">
                  <a:avLst>
                    <a:gd name="adj" fmla="val 42722"/>
                  </a:avLst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TextBox 85"/>
                <p:cNvSpPr txBox="1"/>
                <p:nvPr/>
              </p:nvSpPr>
              <p:spPr>
                <a:xfrm>
                  <a:off x="3348986" y="3747397"/>
                  <a:ext cx="347158" cy="4770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500" b="1" dirty="0" smtClean="0"/>
                    <a:t>9</a:t>
                  </a:r>
                  <a:endParaRPr lang="en-US" sz="2500" b="1" dirty="0"/>
                </a:p>
              </p:txBody>
            </p:sp>
            <p:sp>
              <p:nvSpPr>
                <p:cNvPr id="87" name="TextBox 86"/>
                <p:cNvSpPr txBox="1"/>
                <p:nvPr/>
              </p:nvSpPr>
              <p:spPr>
                <a:xfrm>
                  <a:off x="3604739" y="3741235"/>
                  <a:ext cx="32728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>
                      <a:solidFill>
                        <a:srgbClr val="FF0000"/>
                      </a:solidFill>
                    </a:rPr>
                    <a:t>?</a:t>
                  </a:r>
                  <a:endParaRPr lang="en-US" sz="2400" b="1" baseline="-25000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69" name="Group 68"/>
              <p:cNvGrpSpPr/>
              <p:nvPr/>
            </p:nvGrpSpPr>
            <p:grpSpPr>
              <a:xfrm>
                <a:off x="2104335" y="4121807"/>
                <a:ext cx="687003" cy="510087"/>
                <a:chOff x="3282443" y="3714364"/>
                <a:chExt cx="687003" cy="510087"/>
              </a:xfrm>
            </p:grpSpPr>
            <p:sp>
              <p:nvSpPr>
                <p:cNvPr id="82" name="Rounded Rectangle 81"/>
                <p:cNvSpPr/>
                <p:nvPr/>
              </p:nvSpPr>
              <p:spPr>
                <a:xfrm>
                  <a:off x="3282443" y="3714364"/>
                  <a:ext cx="687003" cy="475890"/>
                </a:xfrm>
                <a:prstGeom prst="roundRect">
                  <a:avLst>
                    <a:gd name="adj" fmla="val 42722"/>
                  </a:avLst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TextBox 82"/>
                <p:cNvSpPr txBox="1"/>
                <p:nvPr/>
              </p:nvSpPr>
              <p:spPr>
                <a:xfrm>
                  <a:off x="3348986" y="3747397"/>
                  <a:ext cx="347158" cy="4770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500" b="1" dirty="0"/>
                    <a:t>6</a:t>
                  </a:r>
                </a:p>
              </p:txBody>
            </p:sp>
            <p:sp>
              <p:nvSpPr>
                <p:cNvPr id="84" name="TextBox 83"/>
                <p:cNvSpPr txBox="1"/>
                <p:nvPr/>
              </p:nvSpPr>
              <p:spPr>
                <a:xfrm>
                  <a:off x="3604739" y="3741235"/>
                  <a:ext cx="32728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>
                      <a:solidFill>
                        <a:srgbClr val="FF0000"/>
                      </a:solidFill>
                    </a:rPr>
                    <a:t>?</a:t>
                  </a:r>
                  <a:endParaRPr lang="en-US" sz="2400" b="1" baseline="-25000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70" name="Group 69"/>
              <p:cNvGrpSpPr/>
              <p:nvPr/>
            </p:nvGrpSpPr>
            <p:grpSpPr>
              <a:xfrm>
                <a:off x="2066911" y="5060388"/>
                <a:ext cx="687003" cy="510087"/>
                <a:chOff x="3282443" y="3714364"/>
                <a:chExt cx="687003" cy="510087"/>
              </a:xfrm>
            </p:grpSpPr>
            <p:sp>
              <p:nvSpPr>
                <p:cNvPr id="79" name="Rounded Rectangle 78"/>
                <p:cNvSpPr/>
                <p:nvPr/>
              </p:nvSpPr>
              <p:spPr>
                <a:xfrm>
                  <a:off x="3282443" y="3714364"/>
                  <a:ext cx="687003" cy="475890"/>
                </a:xfrm>
                <a:prstGeom prst="roundRect">
                  <a:avLst>
                    <a:gd name="adj" fmla="val 42722"/>
                  </a:avLst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TextBox 79"/>
                <p:cNvSpPr txBox="1"/>
                <p:nvPr/>
              </p:nvSpPr>
              <p:spPr>
                <a:xfrm>
                  <a:off x="3348986" y="3747397"/>
                  <a:ext cx="347158" cy="4770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500" b="1" dirty="0"/>
                    <a:t>1</a:t>
                  </a:r>
                </a:p>
              </p:txBody>
            </p:sp>
            <p:sp>
              <p:nvSpPr>
                <p:cNvPr id="81" name="TextBox 80"/>
                <p:cNvSpPr txBox="1"/>
                <p:nvPr/>
              </p:nvSpPr>
              <p:spPr>
                <a:xfrm>
                  <a:off x="3604739" y="3741235"/>
                  <a:ext cx="32728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>
                      <a:solidFill>
                        <a:srgbClr val="FF0000"/>
                      </a:solidFill>
                    </a:rPr>
                    <a:t>?</a:t>
                  </a:r>
                  <a:endParaRPr lang="en-US" sz="2400" b="1" baseline="-25000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71" name="Group 70"/>
              <p:cNvGrpSpPr/>
              <p:nvPr/>
            </p:nvGrpSpPr>
            <p:grpSpPr>
              <a:xfrm>
                <a:off x="3845775" y="4355299"/>
                <a:ext cx="687003" cy="510087"/>
                <a:chOff x="3282443" y="3714364"/>
                <a:chExt cx="687003" cy="510087"/>
              </a:xfrm>
            </p:grpSpPr>
            <p:sp>
              <p:nvSpPr>
                <p:cNvPr id="76" name="Rounded Rectangle 75"/>
                <p:cNvSpPr/>
                <p:nvPr/>
              </p:nvSpPr>
              <p:spPr>
                <a:xfrm>
                  <a:off x="3282443" y="3714364"/>
                  <a:ext cx="687003" cy="475890"/>
                </a:xfrm>
                <a:prstGeom prst="roundRect">
                  <a:avLst>
                    <a:gd name="adj" fmla="val 42722"/>
                  </a:avLst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TextBox 76"/>
                <p:cNvSpPr txBox="1"/>
                <p:nvPr/>
              </p:nvSpPr>
              <p:spPr>
                <a:xfrm>
                  <a:off x="3348986" y="3747397"/>
                  <a:ext cx="347158" cy="4770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500" b="1" dirty="0"/>
                    <a:t>1</a:t>
                  </a:r>
                </a:p>
              </p:txBody>
            </p:sp>
            <p:sp>
              <p:nvSpPr>
                <p:cNvPr id="78" name="TextBox 77"/>
                <p:cNvSpPr txBox="1"/>
                <p:nvPr/>
              </p:nvSpPr>
              <p:spPr>
                <a:xfrm>
                  <a:off x="3604739" y="3741235"/>
                  <a:ext cx="32728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>
                      <a:solidFill>
                        <a:srgbClr val="FF0000"/>
                      </a:solidFill>
                    </a:rPr>
                    <a:t>?</a:t>
                  </a:r>
                  <a:endParaRPr lang="en-US" sz="2400" b="1" baseline="-25000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72" name="Group 71"/>
              <p:cNvGrpSpPr/>
              <p:nvPr/>
            </p:nvGrpSpPr>
            <p:grpSpPr>
              <a:xfrm>
                <a:off x="3209315" y="5223469"/>
                <a:ext cx="687003" cy="510087"/>
                <a:chOff x="3282443" y="3714364"/>
                <a:chExt cx="687003" cy="510087"/>
              </a:xfrm>
            </p:grpSpPr>
            <p:sp>
              <p:nvSpPr>
                <p:cNvPr id="73" name="Rounded Rectangle 72"/>
                <p:cNvSpPr/>
                <p:nvPr/>
              </p:nvSpPr>
              <p:spPr>
                <a:xfrm>
                  <a:off x="3282443" y="3714364"/>
                  <a:ext cx="687003" cy="475890"/>
                </a:xfrm>
                <a:prstGeom prst="roundRect">
                  <a:avLst>
                    <a:gd name="adj" fmla="val 42722"/>
                  </a:avLst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TextBox 73"/>
                <p:cNvSpPr txBox="1"/>
                <p:nvPr/>
              </p:nvSpPr>
              <p:spPr>
                <a:xfrm>
                  <a:off x="3348986" y="3747397"/>
                  <a:ext cx="347158" cy="4770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500" b="1" dirty="0"/>
                    <a:t>1</a:t>
                  </a:r>
                </a:p>
              </p:txBody>
            </p:sp>
            <p:sp>
              <p:nvSpPr>
                <p:cNvPr id="75" name="TextBox 74"/>
                <p:cNvSpPr txBox="1"/>
                <p:nvPr/>
              </p:nvSpPr>
              <p:spPr>
                <a:xfrm>
                  <a:off x="3604739" y="3741235"/>
                  <a:ext cx="32728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>
                      <a:solidFill>
                        <a:srgbClr val="FF0000"/>
                      </a:solidFill>
                    </a:rPr>
                    <a:t>?</a:t>
                  </a:r>
                  <a:endParaRPr lang="en-US" sz="2400" b="1" baseline="-25000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cxnSp>
          <p:nvCxnSpPr>
            <p:cNvPr id="56" name="Straight Arrow Connector 55"/>
            <p:cNvCxnSpPr/>
            <p:nvPr/>
          </p:nvCxnSpPr>
          <p:spPr>
            <a:xfrm>
              <a:off x="4225557" y="5213845"/>
              <a:ext cx="484520" cy="727105"/>
            </a:xfrm>
            <a:prstGeom prst="straightConnector1">
              <a:avLst/>
            </a:prstGeom>
            <a:ln>
              <a:solidFill>
                <a:srgbClr val="66006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endCxn id="73" idx="1"/>
            </p:cNvCxnSpPr>
            <p:nvPr/>
          </p:nvCxnSpPr>
          <p:spPr>
            <a:xfrm>
              <a:off x="4193208" y="6038126"/>
              <a:ext cx="450326" cy="107736"/>
            </a:xfrm>
            <a:prstGeom prst="straightConnector1">
              <a:avLst/>
            </a:prstGeom>
            <a:ln>
              <a:solidFill>
                <a:srgbClr val="66006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85" idx="1"/>
            </p:cNvCxnSpPr>
            <p:nvPr/>
          </p:nvCxnSpPr>
          <p:spPr>
            <a:xfrm flipH="1">
              <a:off x="4188133" y="4636757"/>
              <a:ext cx="452329" cy="250591"/>
            </a:xfrm>
            <a:prstGeom prst="straightConnector1">
              <a:avLst/>
            </a:prstGeom>
            <a:ln>
              <a:solidFill>
                <a:srgbClr val="66006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85" idx="3"/>
            </p:cNvCxnSpPr>
            <p:nvPr/>
          </p:nvCxnSpPr>
          <p:spPr>
            <a:xfrm>
              <a:off x="5327465" y="4636757"/>
              <a:ext cx="274825" cy="429861"/>
            </a:xfrm>
            <a:prstGeom prst="straightConnector1">
              <a:avLst/>
            </a:prstGeom>
            <a:ln>
              <a:solidFill>
                <a:srgbClr val="66006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endCxn id="77" idx="2"/>
            </p:cNvCxnSpPr>
            <p:nvPr/>
          </p:nvCxnSpPr>
          <p:spPr>
            <a:xfrm flipV="1">
              <a:off x="5327465" y="5549834"/>
              <a:ext cx="192651" cy="526314"/>
            </a:xfrm>
            <a:prstGeom prst="straightConnector1">
              <a:avLst/>
            </a:prstGeom>
            <a:ln>
              <a:solidFill>
                <a:srgbClr val="66006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urved Connector 60"/>
            <p:cNvCxnSpPr>
              <a:endCxn id="81" idx="2"/>
            </p:cNvCxnSpPr>
            <p:nvPr/>
          </p:nvCxnSpPr>
          <p:spPr>
            <a:xfrm>
              <a:off x="3501130" y="6165072"/>
              <a:ext cx="485938" cy="68300"/>
            </a:xfrm>
            <a:prstGeom prst="curvedConnector4">
              <a:avLst>
                <a:gd name="adj1" fmla="val -3427"/>
                <a:gd name="adj2" fmla="val 434700"/>
              </a:avLst>
            </a:prstGeom>
            <a:ln w="28575" cmpd="sng">
              <a:solidFill>
                <a:srgbClr val="660066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61"/>
            <p:cNvGrpSpPr/>
            <p:nvPr/>
          </p:nvGrpSpPr>
          <p:grpSpPr>
            <a:xfrm>
              <a:off x="3807816" y="4041526"/>
              <a:ext cx="2083921" cy="1907288"/>
              <a:chOff x="1286510" y="3517567"/>
              <a:chExt cx="2083921" cy="1907288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2402305" y="3517567"/>
                <a:ext cx="305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6"/>
                    </a:solidFill>
                  </a:rPr>
                  <a:t>p</a:t>
                </a:r>
                <a:endParaRPr lang="en-US" b="1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1297325" y="3904875"/>
                <a:ext cx="3085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accent6"/>
                    </a:solidFill>
                  </a:rPr>
                  <a:t>q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286510" y="4913924"/>
                <a:ext cx="26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6"/>
                    </a:solidFill>
                  </a:rPr>
                  <a:t>r</a:t>
                </a:r>
                <a:endParaRPr lang="en-US" b="1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2369865" y="5055523"/>
                <a:ext cx="2646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accent6"/>
                    </a:solidFill>
                  </a:rPr>
                  <a:t>t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3061896" y="4221341"/>
                <a:ext cx="3085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6"/>
                    </a:solidFill>
                  </a:rPr>
                  <a:t>u</a:t>
                </a:r>
                <a:endParaRPr lang="en-US" b="1" dirty="0">
                  <a:solidFill>
                    <a:schemeClr val="accent6"/>
                  </a:solidFill>
                </a:endParaRPr>
              </a:p>
            </p:txBody>
          </p:sp>
        </p:grpSp>
      </p:grpSp>
      <p:grpSp>
        <p:nvGrpSpPr>
          <p:cNvPr id="88" name="Group 87"/>
          <p:cNvGrpSpPr/>
          <p:nvPr/>
        </p:nvGrpSpPr>
        <p:grpSpPr>
          <a:xfrm>
            <a:off x="3794946" y="2252413"/>
            <a:ext cx="187125" cy="341856"/>
            <a:chOff x="3510308" y="3285644"/>
            <a:chExt cx="187125" cy="341856"/>
          </a:xfrm>
        </p:grpSpPr>
        <p:cxnSp>
          <p:nvCxnSpPr>
            <p:cNvPr id="89" name="Straight Connector 88"/>
            <p:cNvCxnSpPr/>
            <p:nvPr/>
          </p:nvCxnSpPr>
          <p:spPr>
            <a:xfrm>
              <a:off x="3510308" y="3285644"/>
              <a:ext cx="0" cy="341856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3510308" y="3397998"/>
              <a:ext cx="187125" cy="0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3510308" y="3515685"/>
              <a:ext cx="187125" cy="0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TextBox 94"/>
          <p:cNvSpPr txBox="1"/>
          <p:nvPr/>
        </p:nvSpPr>
        <p:spPr>
          <a:xfrm>
            <a:off x="961358" y="4342837"/>
            <a:ext cx="722129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 smtClean="0">
                <a:sym typeface="Symbol"/>
              </a:rPr>
              <a:t>Describing </a:t>
            </a:r>
            <a:r>
              <a:rPr lang="en-GB" sz="2800" dirty="0" smtClean="0">
                <a:sym typeface="Symbol"/>
              </a:rPr>
              <a:t>computational transitions</a:t>
            </a:r>
            <a:r>
              <a:rPr lang="en-GB" sz="2800" dirty="0" smtClean="0">
                <a:sym typeface="Symbol"/>
              </a:rPr>
              <a:t>:</a:t>
            </a:r>
          </a:p>
          <a:p>
            <a:r>
              <a:rPr lang="en-US" sz="2800" dirty="0" smtClean="0"/>
              <a:t>“</a:t>
            </a:r>
            <a:r>
              <a:rPr lang="en-US" sz="2800" i="1" dirty="0" smtClean="0"/>
              <a:t>minimum received value</a:t>
            </a:r>
            <a:r>
              <a:rPr lang="en-US" sz="2800" dirty="0" smtClean="0"/>
              <a:t>”</a:t>
            </a:r>
            <a:endParaRPr lang="en-US" sz="2800" dirty="0" smtClean="0"/>
          </a:p>
          <a:p>
            <a:endParaRPr lang="en-GB" sz="2800" dirty="0">
              <a:sym typeface="Symbol"/>
            </a:endParaRPr>
          </a:p>
          <a:p>
            <a:r>
              <a:rPr lang="en-GB" sz="2800" dirty="0" smtClean="0">
                <a:sym typeface="Symbol"/>
              </a:rPr>
              <a:t></a:t>
            </a:r>
            <a:r>
              <a:rPr lang="en-US" sz="2800" dirty="0" err="1" smtClean="0">
                <a:sym typeface="Symbol"/>
              </a:rPr>
              <a:t>r,t</a:t>
            </a:r>
            <a:r>
              <a:rPr lang="en-US" sz="2800" b="1" dirty="0" smtClean="0">
                <a:sym typeface="Symbol"/>
              </a:rPr>
              <a:t>. </a:t>
            </a:r>
            <a:r>
              <a:rPr lang="en-US" sz="2800" b="1" i="1" dirty="0" smtClean="0">
                <a:solidFill>
                  <a:schemeClr val="accent6">
                    <a:lumMod val="75000"/>
                  </a:schemeClr>
                </a:solidFill>
                <a:sym typeface="Symbol"/>
              </a:rPr>
              <a:t>m</a:t>
            </a:r>
            <a:r>
              <a:rPr lang="en-US" sz="2800" b="1" dirty="0" smtClean="0">
                <a:sym typeface="Symbol"/>
              </a:rPr>
              <a:t>(</a:t>
            </a:r>
            <a:r>
              <a:rPr lang="en-US" sz="2800" b="1" dirty="0" smtClean="0">
                <a:sym typeface="Symbol"/>
              </a:rPr>
              <a:t>r) </a:t>
            </a:r>
            <a:r>
              <a:rPr lang="en-GB" sz="2800" dirty="0">
                <a:sym typeface="Symbol"/>
              </a:rPr>
              <a:t></a:t>
            </a:r>
            <a:r>
              <a:rPr lang="en-US" sz="2800" b="1" dirty="0" smtClean="0">
                <a:sym typeface="Symbol"/>
              </a:rPr>
              <a:t> </a:t>
            </a:r>
            <a:r>
              <a:rPr lang="en-US" sz="2800" dirty="0" smtClean="0">
                <a:solidFill>
                  <a:srgbClr val="660066"/>
                </a:solidFill>
                <a:latin typeface="Arial Rounded MT Bold"/>
              </a:rPr>
              <a:t>HO</a:t>
            </a:r>
            <a:r>
              <a:rPr lang="en-US" sz="2800" dirty="0" smtClean="0"/>
              <a:t>(r</a:t>
            </a:r>
            <a:r>
              <a:rPr lang="en-US" sz="2800" dirty="0" smtClean="0"/>
              <a:t>) /\ t </a:t>
            </a:r>
            <a:r>
              <a:rPr lang="en-GB" sz="2800" dirty="0">
                <a:sym typeface="Symbol"/>
              </a:rPr>
              <a:t>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660066"/>
                </a:solidFill>
                <a:latin typeface="Arial Rounded MT Bold"/>
              </a:rPr>
              <a:t>HO</a:t>
            </a:r>
            <a:r>
              <a:rPr lang="en-US" sz="2800" dirty="0" smtClean="0"/>
              <a:t>(</a:t>
            </a:r>
            <a:r>
              <a:rPr lang="en-US" sz="2800" dirty="0"/>
              <a:t>t</a:t>
            </a:r>
            <a:r>
              <a:rPr lang="en-US" sz="2800" dirty="0" smtClean="0"/>
              <a:t>) </a:t>
            </a:r>
            <a:r>
              <a:rPr lang="en-US" sz="2800" dirty="0" smtClean="0">
                <a:sym typeface="Wingdings"/>
              </a:rPr>
              <a:t> x(</a:t>
            </a:r>
            <a:r>
              <a:rPr lang="en-US" sz="2800" b="1" i="1" dirty="0" smtClean="0">
                <a:solidFill>
                  <a:srgbClr val="E46C0A"/>
                </a:solidFill>
                <a:sym typeface="Wingdings"/>
              </a:rPr>
              <a:t>m</a:t>
            </a:r>
            <a:r>
              <a:rPr lang="en-US" sz="2800" dirty="0" smtClean="0">
                <a:sym typeface="Wingdings"/>
              </a:rPr>
              <a:t>(r)) </a:t>
            </a:r>
            <a:r>
              <a:rPr lang="en-US" sz="2800" dirty="0" smtClean="0"/>
              <a:t>≤ </a:t>
            </a:r>
            <a:r>
              <a:rPr lang="en-US" sz="2800" dirty="0" smtClean="0">
                <a:sym typeface="Wingdings"/>
              </a:rPr>
              <a:t> x(t)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cxnSp>
        <p:nvCxnSpPr>
          <p:cNvPr id="49" name="Straight Arrow Connector 48"/>
          <p:cNvCxnSpPr/>
          <p:nvPr/>
        </p:nvCxnSpPr>
        <p:spPr>
          <a:xfrm flipH="1" flipV="1">
            <a:off x="1598208" y="2253696"/>
            <a:ext cx="1054437" cy="233492"/>
          </a:xfrm>
          <a:prstGeom prst="straightConnector1">
            <a:avLst/>
          </a:prstGeom>
          <a:ln>
            <a:solidFill>
              <a:srgbClr val="66006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950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77789"/>
            <a:ext cx="9144000" cy="772107"/>
          </a:xfrm>
          <a:prstGeom prst="rect">
            <a:avLst/>
          </a:prstGeom>
          <a:solidFill>
            <a:schemeClr val="bg2"/>
          </a:solidFill>
        </p:spPr>
        <p:txBody>
          <a:bodyPr wrap="square" tIns="108000" bIns="108000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600" dirty="0" smtClean="0"/>
              <a:t>	</a:t>
            </a:r>
            <a:r>
              <a:rPr lang="en-US" sz="3600" dirty="0" smtClean="0"/>
              <a:t>Outline</a:t>
            </a:r>
            <a:endParaRPr lang="en-US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0929" y="1707209"/>
            <a:ext cx="5788764" cy="3093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140000"/>
              </a:lnSpc>
              <a:buFont typeface="Wingdings" charset="2"/>
              <a:buChar char="§"/>
            </a:pPr>
            <a:r>
              <a:rPr lang="en-US" sz="3600" dirty="0" smtClean="0"/>
              <a:t>Heard-Of model</a:t>
            </a:r>
          </a:p>
          <a:p>
            <a:pPr>
              <a:lnSpc>
                <a:spcPct val="140000"/>
              </a:lnSpc>
            </a:pPr>
            <a:r>
              <a:rPr lang="en-US" sz="3600" dirty="0"/>
              <a:t>	</a:t>
            </a:r>
            <a:r>
              <a:rPr lang="en-US" sz="3600" dirty="0" smtClean="0"/>
              <a:t>		</a:t>
            </a:r>
          </a:p>
          <a:p>
            <a:pPr marL="571500" indent="-571500">
              <a:lnSpc>
                <a:spcPct val="80000"/>
              </a:lnSpc>
              <a:buFont typeface="Wingdings" charset="2"/>
              <a:buChar char="§"/>
            </a:pPr>
            <a:endParaRPr lang="en-US" sz="3600" dirty="0" smtClean="0"/>
          </a:p>
          <a:p>
            <a:pPr marL="571500" indent="-571500">
              <a:lnSpc>
                <a:spcPct val="90000"/>
              </a:lnSpc>
              <a:buFont typeface="Wingdings" charset="2"/>
              <a:buChar char="§"/>
            </a:pPr>
            <a:r>
              <a:rPr lang="en-US" sz="3600" dirty="0"/>
              <a:t>L</a:t>
            </a:r>
            <a:r>
              <a:rPr lang="en-US" sz="3600" dirty="0" smtClean="0"/>
              <a:t>ogic-based framework for </a:t>
            </a:r>
          </a:p>
          <a:p>
            <a:pPr>
              <a:lnSpc>
                <a:spcPct val="90000"/>
              </a:lnSpc>
            </a:pPr>
            <a:r>
              <a:rPr lang="en-US" sz="3600" dirty="0"/>
              <a:t> </a:t>
            </a:r>
            <a:r>
              <a:rPr lang="en-US" sz="3600" dirty="0" smtClean="0"/>
              <a:t>    automated verification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89100" y="4837398"/>
            <a:ext cx="6853158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20000"/>
              </a:lnSpc>
              <a:buFont typeface="Wingdings" charset="2"/>
              <a:buChar char="Ø"/>
            </a:pPr>
            <a:r>
              <a:rPr lang="en-US" sz="3000" dirty="0"/>
              <a:t>Logic Syntax &amp; </a:t>
            </a:r>
            <a:r>
              <a:rPr lang="en-US" sz="3000" dirty="0" smtClean="0"/>
              <a:t>Semantics</a:t>
            </a:r>
            <a:endParaRPr lang="en-US" sz="3000" dirty="0"/>
          </a:p>
          <a:p>
            <a:pPr marL="457200" indent="-457200">
              <a:lnSpc>
                <a:spcPct val="120000"/>
              </a:lnSpc>
              <a:buFont typeface="Wingdings" charset="2"/>
              <a:buChar char="Ø"/>
            </a:pPr>
            <a:r>
              <a:rPr lang="en-US" sz="3000" dirty="0" smtClean="0"/>
              <a:t>Semi</a:t>
            </a:r>
            <a:r>
              <a:rPr lang="en-US" sz="3000" dirty="0"/>
              <a:t>-decision procedure for entailment </a:t>
            </a:r>
          </a:p>
          <a:p>
            <a:pPr marL="457200" indent="-457200">
              <a:buFont typeface="Wingdings" charset="2"/>
              <a:buChar char="Ø"/>
            </a:pPr>
            <a:endParaRPr lang="en-US" sz="3000" dirty="0"/>
          </a:p>
        </p:txBody>
      </p:sp>
      <p:sp>
        <p:nvSpPr>
          <p:cNvPr id="10" name="TextBox 9"/>
          <p:cNvSpPr txBox="1"/>
          <p:nvPr/>
        </p:nvSpPr>
        <p:spPr>
          <a:xfrm>
            <a:off x="1574800" y="2580501"/>
            <a:ext cx="67249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000" dirty="0" smtClean="0"/>
              <a:t>high level abstraction for different types </a:t>
            </a:r>
          </a:p>
          <a:p>
            <a:r>
              <a:rPr lang="en-US" sz="3000" dirty="0"/>
              <a:t> </a:t>
            </a:r>
            <a:r>
              <a:rPr lang="en-US" sz="3000" dirty="0" smtClean="0"/>
              <a:t>  of failures and synchrony degrees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681634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0" y="277789"/>
            <a:ext cx="9144000" cy="772107"/>
          </a:xfrm>
          <a:prstGeom prst="rect">
            <a:avLst/>
          </a:prstGeom>
          <a:solidFill>
            <a:schemeClr val="bg2"/>
          </a:solidFill>
        </p:spPr>
        <p:txBody>
          <a:bodyPr wrap="square" tIns="108000" bIns="108000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600" dirty="0" smtClean="0"/>
              <a:t>Consensus algorithms in HO-model</a:t>
            </a:r>
            <a:r>
              <a:rPr lang="en-US" dirty="0" smtClean="0"/>
              <a:t>[</a:t>
            </a:r>
            <a:r>
              <a:rPr lang="en-US" dirty="0" err="1"/>
              <a:t>Charron-</a:t>
            </a:r>
            <a:r>
              <a:rPr lang="en-US" dirty="0" err="1" smtClean="0"/>
              <a:t>Bost</a:t>
            </a:r>
            <a:r>
              <a:rPr lang="en-US" dirty="0" smtClean="0"/>
              <a:t>, Merz’09]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3700" y="2019300"/>
            <a:ext cx="43909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600" dirty="0" smtClean="0"/>
              <a:t>Round</a:t>
            </a:r>
            <a:r>
              <a:rPr lang="en-US" sz="2600" dirty="0" smtClean="0"/>
              <a:t>-based computation: </a:t>
            </a:r>
            <a:endParaRPr lang="en-US" sz="2600" dirty="0"/>
          </a:p>
        </p:txBody>
      </p:sp>
      <p:sp>
        <p:nvSpPr>
          <p:cNvPr id="4" name="TextBox 3"/>
          <p:cNvSpPr txBox="1"/>
          <p:nvPr/>
        </p:nvSpPr>
        <p:spPr>
          <a:xfrm>
            <a:off x="979070" y="3884950"/>
            <a:ext cx="4247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- 1. environment transitions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7170" y="5182414"/>
            <a:ext cx="4488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- 2. computational transitions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928805" y="2667576"/>
            <a:ext cx="427593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 smtClean="0"/>
              <a:t>R</a:t>
            </a:r>
            <a:r>
              <a:rPr lang="en-US" sz="3000" b="1" dirty="0" smtClean="0"/>
              <a:t>   ;    </a:t>
            </a:r>
            <a:r>
              <a:rPr lang="en-US" sz="3400" b="1" dirty="0" smtClean="0"/>
              <a:t>R</a:t>
            </a:r>
            <a:r>
              <a:rPr lang="en-US" sz="3000" b="1" dirty="0" smtClean="0"/>
              <a:t>    ;     …    ;   </a:t>
            </a:r>
            <a:r>
              <a:rPr lang="en-US" sz="3400" b="1" dirty="0" smtClean="0"/>
              <a:t>R</a:t>
            </a:r>
            <a:r>
              <a:rPr lang="en-US" sz="3000" b="1" dirty="0" smtClean="0"/>
              <a:t>  ;  … </a:t>
            </a:r>
            <a:endParaRPr lang="en-US" sz="3000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3259486" y="3377610"/>
            <a:ext cx="1717219" cy="373846"/>
            <a:chOff x="1721960" y="4459020"/>
            <a:chExt cx="1717219" cy="373846"/>
          </a:xfrm>
        </p:grpSpPr>
        <p:sp>
          <p:nvSpPr>
            <p:cNvPr id="9" name="TextBox 8"/>
            <p:cNvSpPr txBox="1"/>
            <p:nvPr/>
          </p:nvSpPr>
          <p:spPr>
            <a:xfrm>
              <a:off x="1721960" y="4463534"/>
              <a:ext cx="800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ENV</a:t>
              </a:r>
              <a:r>
                <a:rPr lang="en-US" baseline="-25000" dirty="0" smtClean="0"/>
                <a:t>TR</a:t>
              </a:r>
              <a:endParaRPr lang="en-US" baseline="-25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82479" y="4459020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; COMP</a:t>
              </a:r>
              <a:r>
                <a:rPr lang="en-US" baseline="-25000" dirty="0" smtClean="0"/>
                <a:t>TR</a:t>
              </a:r>
              <a:endParaRPr lang="en-US" baseline="-2500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198770" y="2667576"/>
            <a:ext cx="142696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 smtClean="0"/>
              <a:t>R</a:t>
            </a:r>
            <a:r>
              <a:rPr lang="en-US" sz="2200" dirty="0" smtClean="0"/>
              <a:t>_</a:t>
            </a:r>
            <a:r>
              <a:rPr lang="en-US" dirty="0" smtClean="0"/>
              <a:t>INIT       </a:t>
            </a:r>
            <a:r>
              <a:rPr lang="en-US" sz="3200" b="1" dirty="0" smtClean="0"/>
              <a:t>;</a:t>
            </a:r>
            <a:endParaRPr lang="en-US" sz="3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-88547" y="1181100"/>
            <a:ext cx="804312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Arial"/>
              <a:buChar char="•"/>
            </a:pPr>
            <a:r>
              <a:rPr lang="en-US" sz="2600" dirty="0" smtClean="0"/>
              <a:t>network </a:t>
            </a:r>
            <a:r>
              <a:rPr lang="en-US" sz="2600" dirty="0" smtClean="0"/>
              <a:t>of </a:t>
            </a:r>
            <a:r>
              <a:rPr lang="en-US" sz="2600" b="1" dirty="0" smtClean="0"/>
              <a:t>n</a:t>
            </a:r>
            <a:r>
              <a:rPr lang="en-US" sz="2600" dirty="0" smtClean="0"/>
              <a:t> processes </a:t>
            </a:r>
            <a:r>
              <a:rPr lang="en-US" sz="2600" dirty="0" smtClean="0"/>
              <a:t>{ p, q, t, … }</a:t>
            </a:r>
          </a:p>
          <a:p>
            <a:pPr lvl="2"/>
            <a:r>
              <a:rPr lang="en-US" sz="2600" dirty="0"/>
              <a:t> </a:t>
            </a:r>
            <a:r>
              <a:rPr lang="en-US" sz="2600" dirty="0"/>
              <a:t>	</a:t>
            </a:r>
            <a:r>
              <a:rPr lang="en-US" sz="2600" dirty="0" smtClean="0"/>
              <a:t>						</a:t>
            </a:r>
            <a:r>
              <a:rPr lang="en-US" sz="2400" dirty="0" err="1" smtClean="0">
                <a:latin typeface="Arial Rounded MT Bold"/>
              </a:rPr>
              <a:t>q</a:t>
            </a:r>
            <a:r>
              <a:rPr lang="en-US" sz="2400" dirty="0" err="1" smtClean="0"/>
              <a:t>Vars</a:t>
            </a:r>
            <a:r>
              <a:rPr lang="en-US" sz="2400" dirty="0" smtClean="0"/>
              <a:t> =</a:t>
            </a:r>
            <a:r>
              <a:rPr lang="en-US" sz="2400" dirty="0" smtClean="0"/>
              <a:t> local </a:t>
            </a:r>
            <a:r>
              <a:rPr lang="en-US" sz="2400" dirty="0"/>
              <a:t>variables </a:t>
            </a:r>
            <a:r>
              <a:rPr lang="en-US" sz="2400" dirty="0" smtClean="0"/>
              <a:t>process </a:t>
            </a:r>
            <a:r>
              <a:rPr lang="en-US" sz="2400" dirty="0">
                <a:latin typeface="Arial Rounded MT Bold"/>
              </a:rPr>
              <a:t>q</a:t>
            </a:r>
            <a:r>
              <a:rPr lang="en-US" sz="2600" dirty="0"/>
              <a:t> </a:t>
            </a:r>
            <a:r>
              <a:rPr lang="en-US" sz="2600" dirty="0"/>
              <a:t>	</a:t>
            </a:r>
            <a:r>
              <a:rPr lang="en-US" sz="2600" dirty="0" smtClean="0"/>
              <a:t>			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59486" y="5759832"/>
            <a:ext cx="2264825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en-US" sz="2500" dirty="0" err="1" smtClean="0">
                <a:solidFill>
                  <a:srgbClr val="FF0000"/>
                </a:solidFill>
              </a:rPr>
              <a:t>dec</a:t>
            </a:r>
            <a:r>
              <a:rPr lang="en-US" sz="2500" dirty="0" smtClean="0">
                <a:solidFill>
                  <a:srgbClr val="FF0000"/>
                </a:solidFill>
              </a:rPr>
              <a:t>(q):=…</a:t>
            </a:r>
          </a:p>
          <a:p>
            <a:pPr marL="0" lvl="2"/>
            <a:r>
              <a:rPr lang="en-US" sz="2500" dirty="0" err="1" smtClean="0"/>
              <a:t>dec</a:t>
            </a:r>
            <a:r>
              <a:rPr lang="en-US" sz="2500" dirty="0" smtClean="0"/>
              <a:t>(q)</a:t>
            </a:r>
            <a:r>
              <a:rPr lang="en-US" sz="2500" dirty="0" smtClean="0">
                <a:solidFill>
                  <a:srgbClr val="FF0000"/>
                </a:solidFill>
              </a:rPr>
              <a:t> </a:t>
            </a:r>
            <a:r>
              <a:rPr lang="en-US" sz="2400" dirty="0"/>
              <a:t>∈ </a:t>
            </a:r>
            <a:r>
              <a:rPr lang="en-US" sz="2600" dirty="0" err="1" smtClean="0">
                <a:latin typeface="Arial Rounded MT Bold"/>
              </a:rPr>
              <a:t>q</a:t>
            </a:r>
            <a:r>
              <a:rPr lang="en-US" sz="2600" dirty="0" err="1" smtClean="0"/>
              <a:t>Vars</a:t>
            </a:r>
            <a:endParaRPr lang="en-US" sz="2600" dirty="0"/>
          </a:p>
        </p:txBody>
      </p:sp>
      <p:sp>
        <p:nvSpPr>
          <p:cNvPr id="23" name="TextBox 22"/>
          <p:cNvSpPr txBox="1"/>
          <p:nvPr/>
        </p:nvSpPr>
        <p:spPr>
          <a:xfrm>
            <a:off x="2878486" y="4419620"/>
            <a:ext cx="242699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en-US" sz="2500" b="1" dirty="0" smtClean="0">
                <a:solidFill>
                  <a:srgbClr val="FF0000"/>
                </a:solidFill>
              </a:rPr>
              <a:t>HO(q):= </a:t>
            </a:r>
            <a:r>
              <a:rPr lang="en-US" sz="2500" b="1" dirty="0" smtClean="0">
                <a:solidFill>
                  <a:srgbClr val="000000"/>
                </a:solidFill>
              </a:rPr>
              <a:t>{ p, q, t }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282730" y="4196953"/>
            <a:ext cx="405235" cy="0"/>
          </a:xfrm>
          <a:prstGeom prst="straightConnector1">
            <a:avLst/>
          </a:prstGeom>
          <a:ln cap="flat">
            <a:solidFill>
              <a:srgbClr val="000000"/>
            </a:solidFill>
            <a:prstDash val="sysDash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498630" y="5454253"/>
            <a:ext cx="405235" cy="0"/>
          </a:xfrm>
          <a:prstGeom prst="straightConnector1">
            <a:avLst/>
          </a:prstGeom>
          <a:ln cap="flat">
            <a:solidFill>
              <a:srgbClr val="000000"/>
            </a:solidFill>
            <a:prstDash val="sysDash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738765" y="3898681"/>
            <a:ext cx="322658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en-US" sz="2400" dirty="0" smtClean="0"/>
              <a:t>updates </a:t>
            </a:r>
            <a:r>
              <a:rPr lang="en-US" sz="2400" b="1" dirty="0" smtClean="0"/>
              <a:t>HO</a:t>
            </a:r>
            <a:r>
              <a:rPr lang="en-US" sz="2400" b="1" dirty="0"/>
              <a:t>(q)</a:t>
            </a:r>
            <a:r>
              <a:rPr lang="en-US" sz="2400" dirty="0"/>
              <a:t>∈ </a:t>
            </a:r>
            <a:r>
              <a:rPr lang="en-US" sz="2600" dirty="0" err="1" smtClean="0">
                <a:latin typeface="Arial Rounded MT Bold"/>
              </a:rPr>
              <a:t>q</a:t>
            </a:r>
            <a:r>
              <a:rPr lang="en-US" sz="2600" dirty="0" err="1" smtClean="0"/>
              <a:t>Vars</a:t>
            </a:r>
            <a:endParaRPr lang="en-US" sz="2200" dirty="0"/>
          </a:p>
        </p:txBody>
      </p:sp>
      <p:sp>
        <p:nvSpPr>
          <p:cNvPr id="3" name="TextBox 2"/>
          <p:cNvSpPr txBox="1"/>
          <p:nvPr/>
        </p:nvSpPr>
        <p:spPr>
          <a:xfrm>
            <a:off x="5918146" y="5167987"/>
            <a:ext cx="3010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updates data variables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6917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1" grpId="0"/>
      <p:bldP spid="23" grpId="0"/>
      <p:bldP spid="3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0" y="277789"/>
            <a:ext cx="9144000" cy="772107"/>
          </a:xfrm>
          <a:prstGeom prst="rect">
            <a:avLst/>
          </a:prstGeom>
          <a:solidFill>
            <a:schemeClr val="bg2"/>
          </a:solidFill>
        </p:spPr>
        <p:txBody>
          <a:bodyPr wrap="square" tIns="108000" bIns="108000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600" dirty="0" smtClean="0"/>
              <a:t>	Example: </a:t>
            </a:r>
            <a:r>
              <a:rPr lang="en-US" sz="3600" i="1" dirty="0" smtClean="0"/>
              <a:t>One-Third rule</a:t>
            </a:r>
            <a:endParaRPr lang="en-US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320800"/>
            <a:ext cx="69469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/>
              <a:buChar char="•"/>
            </a:pPr>
            <a:r>
              <a:rPr lang="en-US" sz="2600" dirty="0" smtClean="0"/>
              <a:t> each process </a:t>
            </a:r>
            <a:r>
              <a:rPr lang="en-US" sz="2600" dirty="0" smtClean="0">
                <a:latin typeface="Arial Rounded MT Bold"/>
              </a:rPr>
              <a:t>q</a:t>
            </a:r>
            <a:r>
              <a:rPr lang="en-US" sz="2600" dirty="0" smtClean="0"/>
              <a:t> has variables </a:t>
            </a:r>
            <a:r>
              <a:rPr lang="en-US" sz="2600" dirty="0" smtClean="0">
                <a:latin typeface="Arial Rounded MT Bold"/>
              </a:rPr>
              <a:t>x , </a:t>
            </a:r>
            <a:r>
              <a:rPr lang="en-US" sz="2600" dirty="0" err="1" smtClean="0">
                <a:solidFill>
                  <a:srgbClr val="FF0000"/>
                </a:solidFill>
                <a:latin typeface="Arial Rounded MT Bold"/>
              </a:rPr>
              <a:t>dec</a:t>
            </a:r>
            <a:r>
              <a:rPr lang="en-US" sz="2600" dirty="0" smtClean="0">
                <a:latin typeface="Arial Rounded MT Bold"/>
              </a:rPr>
              <a:t>, </a:t>
            </a:r>
            <a:r>
              <a:rPr lang="en-US" sz="2600" dirty="0" smtClean="0">
                <a:solidFill>
                  <a:srgbClr val="660066"/>
                </a:solidFill>
                <a:latin typeface="Arial Rounded MT Bold"/>
              </a:rPr>
              <a:t>HO</a:t>
            </a:r>
            <a:endParaRPr lang="en-US" sz="2600" dirty="0" smtClean="0">
              <a:solidFill>
                <a:srgbClr val="66006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5370" y="1856840"/>
            <a:ext cx="6100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- 1. environment transitions: update </a:t>
            </a:r>
            <a:r>
              <a:rPr lang="en-US" sz="2800" dirty="0">
                <a:latin typeface="Arial Rounded MT Bold"/>
              </a:rPr>
              <a:t>HO</a:t>
            </a:r>
            <a:endParaRPr lang="en-US" sz="28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262654" y="3539534"/>
            <a:ext cx="2070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Env1 == ``true”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6535209" y="2830164"/>
            <a:ext cx="687003" cy="510087"/>
            <a:chOff x="3282443" y="3714364"/>
            <a:chExt cx="687003" cy="510087"/>
          </a:xfrm>
        </p:grpSpPr>
        <p:sp>
          <p:nvSpPr>
            <p:cNvPr id="63" name="Rounded Rectangle 62"/>
            <p:cNvSpPr/>
            <p:nvPr/>
          </p:nvSpPr>
          <p:spPr>
            <a:xfrm>
              <a:off x="3282443" y="3714364"/>
              <a:ext cx="687003" cy="475890"/>
            </a:xfrm>
            <a:prstGeom prst="roundRect">
              <a:avLst>
                <a:gd name="adj" fmla="val 42722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348986" y="3747397"/>
              <a:ext cx="347158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b="1" dirty="0" smtClean="0"/>
                <a:t>9</a:t>
              </a:r>
              <a:endParaRPr lang="en-US" sz="2500" b="1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604739" y="3741235"/>
              <a:ext cx="3272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?</a:t>
              </a:r>
              <a:endParaRPr lang="en-US" sz="2400" b="1" baseline="-25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433301" y="3237607"/>
            <a:ext cx="687003" cy="510087"/>
            <a:chOff x="3282443" y="3714364"/>
            <a:chExt cx="687003" cy="510087"/>
          </a:xfrm>
        </p:grpSpPr>
        <p:sp>
          <p:nvSpPr>
            <p:cNvPr id="60" name="Rounded Rectangle 59"/>
            <p:cNvSpPr/>
            <p:nvPr/>
          </p:nvSpPr>
          <p:spPr>
            <a:xfrm>
              <a:off x="3282443" y="3714364"/>
              <a:ext cx="687003" cy="475890"/>
            </a:xfrm>
            <a:prstGeom prst="roundRect">
              <a:avLst>
                <a:gd name="adj" fmla="val 42722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348986" y="3747397"/>
              <a:ext cx="347158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b="1" dirty="0"/>
                <a:t>6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604739" y="3741235"/>
              <a:ext cx="3272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?</a:t>
              </a:r>
              <a:endParaRPr lang="en-US" sz="2400" b="1" baseline="-25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95877" y="4176188"/>
            <a:ext cx="687003" cy="510087"/>
            <a:chOff x="3282443" y="3714364"/>
            <a:chExt cx="687003" cy="510087"/>
          </a:xfrm>
        </p:grpSpPr>
        <p:sp>
          <p:nvSpPr>
            <p:cNvPr id="57" name="Rounded Rectangle 56"/>
            <p:cNvSpPr/>
            <p:nvPr/>
          </p:nvSpPr>
          <p:spPr>
            <a:xfrm>
              <a:off x="3282443" y="3714364"/>
              <a:ext cx="687003" cy="475890"/>
            </a:xfrm>
            <a:prstGeom prst="roundRect">
              <a:avLst>
                <a:gd name="adj" fmla="val 42722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348986" y="3747397"/>
              <a:ext cx="347158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b="1" dirty="0"/>
                <a:t>1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604739" y="3741235"/>
              <a:ext cx="3272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?</a:t>
              </a:r>
              <a:endParaRPr lang="en-US" sz="2400" b="1" baseline="-25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7174741" y="3471099"/>
            <a:ext cx="687003" cy="510087"/>
            <a:chOff x="3282443" y="3714364"/>
            <a:chExt cx="687003" cy="510087"/>
          </a:xfrm>
        </p:grpSpPr>
        <p:sp>
          <p:nvSpPr>
            <p:cNvPr id="54" name="Rounded Rectangle 53"/>
            <p:cNvSpPr/>
            <p:nvPr/>
          </p:nvSpPr>
          <p:spPr>
            <a:xfrm>
              <a:off x="3282443" y="3714364"/>
              <a:ext cx="687003" cy="475890"/>
            </a:xfrm>
            <a:prstGeom prst="roundRect">
              <a:avLst>
                <a:gd name="adj" fmla="val 42722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348986" y="3747397"/>
              <a:ext cx="347158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b="1" dirty="0"/>
                <a:t>7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604739" y="3741235"/>
              <a:ext cx="3272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?</a:t>
              </a:r>
              <a:endParaRPr lang="en-US" sz="2400" b="1" baseline="-25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538281" y="4339269"/>
            <a:ext cx="687003" cy="510087"/>
            <a:chOff x="3282443" y="3714364"/>
            <a:chExt cx="687003" cy="510087"/>
          </a:xfrm>
        </p:grpSpPr>
        <p:sp>
          <p:nvSpPr>
            <p:cNvPr id="51" name="Rounded Rectangle 50"/>
            <p:cNvSpPr/>
            <p:nvPr/>
          </p:nvSpPr>
          <p:spPr>
            <a:xfrm>
              <a:off x="3282443" y="3714364"/>
              <a:ext cx="687003" cy="475890"/>
            </a:xfrm>
            <a:prstGeom prst="roundRect">
              <a:avLst>
                <a:gd name="adj" fmla="val 42722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348986" y="3747397"/>
              <a:ext cx="347158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b="1" dirty="0"/>
                <a:t>4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604739" y="3741235"/>
              <a:ext cx="3272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?</a:t>
              </a:r>
              <a:endParaRPr lang="en-US" sz="2400" b="1" baseline="-250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67" name="Straight Arrow Connector 66"/>
          <p:cNvCxnSpPr/>
          <p:nvPr/>
        </p:nvCxnSpPr>
        <p:spPr>
          <a:xfrm>
            <a:off x="6120304" y="3645197"/>
            <a:ext cx="484520" cy="727105"/>
          </a:xfrm>
          <a:prstGeom prst="straightConnector1">
            <a:avLst/>
          </a:prstGeom>
          <a:ln>
            <a:solidFill>
              <a:srgbClr val="66006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51" idx="1"/>
          </p:cNvCxnSpPr>
          <p:nvPr/>
        </p:nvCxnSpPr>
        <p:spPr>
          <a:xfrm>
            <a:off x="6087955" y="4469478"/>
            <a:ext cx="450326" cy="107736"/>
          </a:xfrm>
          <a:prstGeom prst="straightConnector1">
            <a:avLst/>
          </a:prstGeom>
          <a:ln>
            <a:solidFill>
              <a:srgbClr val="66006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4" idx="2"/>
          </p:cNvCxnSpPr>
          <p:nvPr/>
        </p:nvCxnSpPr>
        <p:spPr>
          <a:xfrm flipH="1">
            <a:off x="6757224" y="3340251"/>
            <a:ext cx="18107" cy="930718"/>
          </a:xfrm>
          <a:prstGeom prst="straightConnector1">
            <a:avLst/>
          </a:prstGeom>
          <a:ln>
            <a:solidFill>
              <a:srgbClr val="66006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3" idx="1"/>
          </p:cNvCxnSpPr>
          <p:nvPr/>
        </p:nvCxnSpPr>
        <p:spPr>
          <a:xfrm flipH="1">
            <a:off x="6082880" y="3068109"/>
            <a:ext cx="452329" cy="250591"/>
          </a:xfrm>
          <a:prstGeom prst="straightConnector1">
            <a:avLst/>
          </a:prstGeom>
          <a:ln>
            <a:solidFill>
              <a:srgbClr val="66006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3" idx="3"/>
          </p:cNvCxnSpPr>
          <p:nvPr/>
        </p:nvCxnSpPr>
        <p:spPr>
          <a:xfrm>
            <a:off x="7222212" y="3068109"/>
            <a:ext cx="274825" cy="429861"/>
          </a:xfrm>
          <a:prstGeom prst="straightConnector1">
            <a:avLst/>
          </a:prstGeom>
          <a:ln>
            <a:solidFill>
              <a:srgbClr val="66006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55" idx="2"/>
          </p:cNvCxnSpPr>
          <p:nvPr/>
        </p:nvCxnSpPr>
        <p:spPr>
          <a:xfrm flipV="1">
            <a:off x="7222212" y="3981186"/>
            <a:ext cx="192651" cy="526313"/>
          </a:xfrm>
          <a:prstGeom prst="straightConnector1">
            <a:avLst/>
          </a:prstGeom>
          <a:ln>
            <a:solidFill>
              <a:srgbClr val="66006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urved Connector 87"/>
          <p:cNvCxnSpPr>
            <a:endCxn id="59" idx="2"/>
          </p:cNvCxnSpPr>
          <p:nvPr/>
        </p:nvCxnSpPr>
        <p:spPr>
          <a:xfrm>
            <a:off x="5395877" y="4596424"/>
            <a:ext cx="485938" cy="68300"/>
          </a:xfrm>
          <a:prstGeom prst="curvedConnector4">
            <a:avLst>
              <a:gd name="adj1" fmla="val -3427"/>
              <a:gd name="adj2" fmla="val 434700"/>
            </a:avLst>
          </a:prstGeom>
          <a:ln w="28575" cmpd="sng">
            <a:solidFill>
              <a:srgbClr val="660066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5702563" y="2472878"/>
            <a:ext cx="2083921" cy="1907288"/>
            <a:chOff x="1286510" y="3517567"/>
            <a:chExt cx="2083921" cy="1907288"/>
          </a:xfrm>
        </p:grpSpPr>
        <p:sp>
          <p:nvSpPr>
            <p:cNvPr id="94" name="TextBox 93"/>
            <p:cNvSpPr txBox="1"/>
            <p:nvPr/>
          </p:nvSpPr>
          <p:spPr>
            <a:xfrm>
              <a:off x="2402305" y="3517567"/>
              <a:ext cx="30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6"/>
                  </a:solidFill>
                </a:rPr>
                <a:t>p</a:t>
              </a:r>
              <a:endParaRPr lang="en-US" b="1" dirty="0">
                <a:solidFill>
                  <a:schemeClr val="accent6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297325" y="3904875"/>
              <a:ext cx="30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q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286510" y="4913924"/>
              <a:ext cx="26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6"/>
                  </a:solidFill>
                </a:rPr>
                <a:t>r</a:t>
              </a:r>
              <a:endParaRPr lang="en-US" b="1" dirty="0">
                <a:solidFill>
                  <a:schemeClr val="accent6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369865" y="5055523"/>
              <a:ext cx="264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t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061896" y="4221341"/>
              <a:ext cx="30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6"/>
                  </a:solidFill>
                </a:rPr>
                <a:t>u</a:t>
              </a:r>
              <a:endParaRPr lang="en-US" b="1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5209497" y="5842000"/>
            <a:ext cx="20185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660066"/>
                </a:solidFill>
                <a:latin typeface="Arial Rounded MT Bold"/>
              </a:rPr>
              <a:t>HO</a:t>
            </a:r>
            <a:r>
              <a:rPr lang="en-US" sz="2200" dirty="0" smtClean="0"/>
              <a:t>(t) := {</a:t>
            </a:r>
            <a:r>
              <a:rPr lang="en-US" sz="2200" dirty="0" err="1" smtClean="0"/>
              <a:t>r,q,p</a:t>
            </a:r>
            <a:r>
              <a:rPr lang="en-US" sz="2200" dirty="0" smtClean="0"/>
              <a:t>}</a:t>
            </a:r>
            <a:endParaRPr lang="en-US" sz="2200" dirty="0"/>
          </a:p>
        </p:txBody>
      </p:sp>
      <p:sp>
        <p:nvSpPr>
          <p:cNvPr id="134" name="TextBox 133"/>
          <p:cNvSpPr txBox="1"/>
          <p:nvPr/>
        </p:nvSpPr>
        <p:spPr>
          <a:xfrm>
            <a:off x="5207570" y="5411113"/>
            <a:ext cx="15183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660066"/>
                </a:solidFill>
                <a:latin typeface="Arial Rounded MT Bold"/>
              </a:rPr>
              <a:t>HO</a:t>
            </a:r>
            <a:r>
              <a:rPr lang="en-US" sz="2200" dirty="0" smtClean="0"/>
              <a:t>(r) := {r}</a:t>
            </a:r>
            <a:endParaRPr lang="en-US" sz="2200" dirty="0"/>
          </a:p>
        </p:txBody>
      </p:sp>
      <p:sp>
        <p:nvSpPr>
          <p:cNvPr id="135" name="TextBox 134"/>
          <p:cNvSpPr txBox="1"/>
          <p:nvPr/>
        </p:nvSpPr>
        <p:spPr>
          <a:xfrm>
            <a:off x="7117697" y="5424726"/>
            <a:ext cx="17759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660066"/>
                </a:solidFill>
                <a:latin typeface="Arial Rounded MT Bold"/>
              </a:rPr>
              <a:t>HO</a:t>
            </a:r>
            <a:r>
              <a:rPr lang="en-US" sz="2200" dirty="0" smtClean="0"/>
              <a:t>(u) := {</a:t>
            </a:r>
            <a:r>
              <a:rPr lang="en-US" sz="2200" dirty="0" err="1" smtClean="0"/>
              <a:t>t,p</a:t>
            </a:r>
            <a:r>
              <a:rPr lang="en-US" sz="2200" dirty="0" smtClean="0"/>
              <a:t>}</a:t>
            </a:r>
            <a:endParaRPr lang="en-US" sz="2200" dirty="0"/>
          </a:p>
        </p:txBody>
      </p:sp>
      <p:sp>
        <p:nvSpPr>
          <p:cNvPr id="136" name="TextBox 135"/>
          <p:cNvSpPr txBox="1"/>
          <p:nvPr/>
        </p:nvSpPr>
        <p:spPr>
          <a:xfrm>
            <a:off x="5959585" y="6286500"/>
            <a:ext cx="16110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660066"/>
                </a:solidFill>
                <a:latin typeface="Arial Rounded MT Bold"/>
              </a:rPr>
              <a:t>HO</a:t>
            </a:r>
            <a:r>
              <a:rPr lang="en-US" sz="2200" dirty="0" smtClean="0"/>
              <a:t>(q) := {p}</a:t>
            </a:r>
            <a:endParaRPr lang="en-US" sz="2200" dirty="0"/>
          </a:p>
        </p:txBody>
      </p:sp>
      <p:sp>
        <p:nvSpPr>
          <p:cNvPr id="137" name="TextBox 136"/>
          <p:cNvSpPr txBox="1"/>
          <p:nvPr/>
        </p:nvSpPr>
        <p:spPr>
          <a:xfrm>
            <a:off x="7122349" y="5868313"/>
            <a:ext cx="14670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660066"/>
                </a:solidFill>
                <a:latin typeface="Arial Rounded MT Bold"/>
              </a:rPr>
              <a:t>HO</a:t>
            </a:r>
            <a:r>
              <a:rPr lang="en-US" sz="2200" dirty="0" smtClean="0"/>
              <a:t>(p) := {}</a:t>
            </a:r>
            <a:endParaRPr lang="en-US" sz="2200" dirty="0"/>
          </a:p>
        </p:txBody>
      </p:sp>
      <p:cxnSp>
        <p:nvCxnSpPr>
          <p:cNvPr id="138" name="Straight Arrow Connector 137"/>
          <p:cNvCxnSpPr/>
          <p:nvPr/>
        </p:nvCxnSpPr>
        <p:spPr>
          <a:xfrm flipV="1">
            <a:off x="6045456" y="3747694"/>
            <a:ext cx="1129285" cy="537707"/>
          </a:xfrm>
          <a:prstGeom prst="straightConnector1">
            <a:avLst/>
          </a:prstGeom>
          <a:ln>
            <a:solidFill>
              <a:srgbClr val="66006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65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133" grpId="0"/>
      <p:bldP spid="134" grpId="0"/>
      <p:bldP spid="135" grpId="0"/>
      <p:bldP spid="136" grpId="0"/>
      <p:bldP spid="1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0" y="277789"/>
            <a:ext cx="9144000" cy="772107"/>
          </a:xfrm>
          <a:prstGeom prst="rect">
            <a:avLst/>
          </a:prstGeom>
          <a:solidFill>
            <a:schemeClr val="bg2"/>
          </a:solidFill>
        </p:spPr>
        <p:txBody>
          <a:bodyPr wrap="square" tIns="108000" bIns="108000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600" dirty="0" smtClean="0"/>
              <a:t>	Example: </a:t>
            </a:r>
            <a:r>
              <a:rPr lang="en-US" sz="3600" i="1" dirty="0" smtClean="0"/>
              <a:t>One-Third rule</a:t>
            </a:r>
            <a:endParaRPr lang="en-US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320800"/>
            <a:ext cx="69469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/>
              <a:buChar char="•"/>
            </a:pPr>
            <a:r>
              <a:rPr lang="en-US" sz="2600" dirty="0" smtClean="0"/>
              <a:t> each process </a:t>
            </a:r>
            <a:r>
              <a:rPr lang="en-US" sz="2600" dirty="0" smtClean="0">
                <a:latin typeface="Arial Rounded MT Bold"/>
              </a:rPr>
              <a:t>q</a:t>
            </a:r>
            <a:r>
              <a:rPr lang="en-US" sz="2600" dirty="0" smtClean="0"/>
              <a:t> has variables </a:t>
            </a:r>
            <a:r>
              <a:rPr lang="en-US" sz="2600" dirty="0" smtClean="0">
                <a:latin typeface="Arial Rounded MT Bold"/>
              </a:rPr>
              <a:t>x , </a:t>
            </a:r>
            <a:r>
              <a:rPr lang="en-US" sz="2600" dirty="0" err="1" smtClean="0">
                <a:solidFill>
                  <a:srgbClr val="FF0000"/>
                </a:solidFill>
                <a:latin typeface="Arial Rounded MT Bold"/>
              </a:rPr>
              <a:t>dec</a:t>
            </a:r>
            <a:r>
              <a:rPr lang="en-US" sz="2600" dirty="0" smtClean="0">
                <a:latin typeface="Arial Rounded MT Bold"/>
              </a:rPr>
              <a:t>, </a:t>
            </a:r>
            <a:r>
              <a:rPr lang="en-US" sz="2600" dirty="0" smtClean="0">
                <a:solidFill>
                  <a:srgbClr val="660066"/>
                </a:solidFill>
                <a:latin typeface="Arial Rounded MT Bold"/>
              </a:rPr>
              <a:t>HO</a:t>
            </a:r>
            <a:endParaRPr lang="en-US" sz="2600" dirty="0" smtClean="0">
              <a:solidFill>
                <a:srgbClr val="66006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5370" y="1856840"/>
            <a:ext cx="66835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- 2. computational transition: update </a:t>
            </a:r>
            <a:r>
              <a:rPr lang="en-US" sz="2800" dirty="0" smtClean="0">
                <a:latin typeface="Arial Rounded MT Bold"/>
              </a:rPr>
              <a:t>x, </a:t>
            </a:r>
            <a:r>
              <a:rPr lang="en-US" sz="2800" dirty="0" err="1" smtClean="0">
                <a:solidFill>
                  <a:srgbClr val="FF0000"/>
                </a:solidFill>
                <a:latin typeface="Arial Rounded MT Bold"/>
              </a:rPr>
              <a:t>dec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6014" y="3044566"/>
            <a:ext cx="3778513" cy="369332"/>
          </a:xfrm>
          <a:prstGeom prst="rect">
            <a:avLst/>
          </a:prstGeom>
          <a:ln>
            <a:noFill/>
          </a:ln>
        </p:spPr>
        <p:txBody>
          <a:bodyPr>
            <a:spAutoFit/>
          </a:bodyPr>
          <a:lstStyle/>
          <a:p>
            <a:r>
              <a:rPr lang="en-US" dirty="0" smtClean="0"/>
              <a:t>S</a:t>
            </a:r>
            <a:r>
              <a:rPr lang="en-US" dirty="0"/>
              <a:t>: send </a:t>
            </a:r>
            <a:r>
              <a:rPr lang="en-US" dirty="0">
                <a:latin typeface="Arial Rounded MT Bold"/>
              </a:rPr>
              <a:t>x</a:t>
            </a:r>
            <a:r>
              <a:rPr lang="en-US" dirty="0" smtClean="0"/>
              <a:t> </a:t>
            </a:r>
            <a:r>
              <a:rPr lang="en-US" dirty="0"/>
              <a:t>to all </a:t>
            </a:r>
            <a:r>
              <a:rPr lang="en-US" dirty="0" smtClean="0"/>
              <a:t>processes</a:t>
            </a:r>
          </a:p>
        </p:txBody>
      </p:sp>
      <p:cxnSp>
        <p:nvCxnSpPr>
          <p:cNvPr id="115" name="Straight Arrow Connector 114"/>
          <p:cNvCxnSpPr/>
          <p:nvPr/>
        </p:nvCxnSpPr>
        <p:spPr>
          <a:xfrm>
            <a:off x="6120304" y="3645197"/>
            <a:ext cx="484520" cy="727105"/>
          </a:xfrm>
          <a:prstGeom prst="straightConnector1">
            <a:avLst/>
          </a:prstGeom>
          <a:ln>
            <a:solidFill>
              <a:srgbClr val="66006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endCxn id="82" idx="1"/>
          </p:cNvCxnSpPr>
          <p:nvPr/>
        </p:nvCxnSpPr>
        <p:spPr>
          <a:xfrm>
            <a:off x="6087955" y="4469478"/>
            <a:ext cx="450326" cy="107736"/>
          </a:xfrm>
          <a:prstGeom prst="straightConnector1">
            <a:avLst/>
          </a:prstGeom>
          <a:ln>
            <a:solidFill>
              <a:srgbClr val="66006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13" idx="2"/>
          </p:cNvCxnSpPr>
          <p:nvPr/>
        </p:nvCxnSpPr>
        <p:spPr>
          <a:xfrm flipH="1">
            <a:off x="6757224" y="3340251"/>
            <a:ext cx="18107" cy="930718"/>
          </a:xfrm>
          <a:prstGeom prst="straightConnector1">
            <a:avLst/>
          </a:prstGeom>
          <a:ln>
            <a:solidFill>
              <a:srgbClr val="66006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112" idx="1"/>
          </p:cNvCxnSpPr>
          <p:nvPr/>
        </p:nvCxnSpPr>
        <p:spPr>
          <a:xfrm flipH="1">
            <a:off x="6082880" y="3068109"/>
            <a:ext cx="452329" cy="250591"/>
          </a:xfrm>
          <a:prstGeom prst="straightConnector1">
            <a:avLst/>
          </a:prstGeom>
          <a:ln>
            <a:solidFill>
              <a:srgbClr val="66006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112" idx="3"/>
          </p:cNvCxnSpPr>
          <p:nvPr/>
        </p:nvCxnSpPr>
        <p:spPr>
          <a:xfrm>
            <a:off x="7222212" y="3068109"/>
            <a:ext cx="274825" cy="429861"/>
          </a:xfrm>
          <a:prstGeom prst="straightConnector1">
            <a:avLst/>
          </a:prstGeom>
          <a:ln>
            <a:solidFill>
              <a:srgbClr val="66006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endCxn id="92" idx="2"/>
          </p:cNvCxnSpPr>
          <p:nvPr/>
        </p:nvCxnSpPr>
        <p:spPr>
          <a:xfrm flipV="1">
            <a:off x="7222212" y="3981186"/>
            <a:ext cx="192651" cy="526313"/>
          </a:xfrm>
          <a:prstGeom prst="straightConnector1">
            <a:avLst/>
          </a:prstGeom>
          <a:ln>
            <a:solidFill>
              <a:srgbClr val="66006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Curved Connector 120"/>
          <p:cNvCxnSpPr>
            <a:endCxn id="108" idx="2"/>
          </p:cNvCxnSpPr>
          <p:nvPr/>
        </p:nvCxnSpPr>
        <p:spPr>
          <a:xfrm>
            <a:off x="5395877" y="4596424"/>
            <a:ext cx="485938" cy="68300"/>
          </a:xfrm>
          <a:prstGeom prst="curvedConnector4">
            <a:avLst>
              <a:gd name="adj1" fmla="val -3427"/>
              <a:gd name="adj2" fmla="val 434700"/>
            </a:avLst>
          </a:prstGeom>
          <a:ln w="28575" cmpd="sng">
            <a:solidFill>
              <a:srgbClr val="660066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/>
          <p:cNvGrpSpPr/>
          <p:nvPr/>
        </p:nvGrpSpPr>
        <p:grpSpPr>
          <a:xfrm>
            <a:off x="5702563" y="2472878"/>
            <a:ext cx="2083921" cy="1907288"/>
            <a:chOff x="1286510" y="3517567"/>
            <a:chExt cx="2083921" cy="1907288"/>
          </a:xfrm>
        </p:grpSpPr>
        <p:sp>
          <p:nvSpPr>
            <p:cNvPr id="123" name="TextBox 122"/>
            <p:cNvSpPr txBox="1"/>
            <p:nvPr/>
          </p:nvSpPr>
          <p:spPr>
            <a:xfrm>
              <a:off x="2402305" y="3517567"/>
              <a:ext cx="30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6"/>
                  </a:solidFill>
                </a:rPr>
                <a:t>p</a:t>
              </a:r>
              <a:endParaRPr lang="en-US" b="1" dirty="0">
                <a:solidFill>
                  <a:schemeClr val="accent6"/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297325" y="3904875"/>
              <a:ext cx="30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q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1286510" y="4913924"/>
              <a:ext cx="26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6"/>
                  </a:solidFill>
                </a:rPr>
                <a:t>r</a:t>
              </a:r>
              <a:endParaRPr lang="en-US" b="1" dirty="0">
                <a:solidFill>
                  <a:schemeClr val="accent6"/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2369865" y="5055523"/>
              <a:ext cx="264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t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3061896" y="4221341"/>
              <a:ext cx="30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6"/>
                  </a:solidFill>
                </a:rPr>
                <a:t>u</a:t>
              </a:r>
              <a:endParaRPr lang="en-US" b="1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128" name="TextBox 127"/>
          <p:cNvSpPr txBox="1"/>
          <p:nvPr/>
        </p:nvSpPr>
        <p:spPr>
          <a:xfrm>
            <a:off x="5209497" y="5842000"/>
            <a:ext cx="20185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660066"/>
                </a:solidFill>
                <a:latin typeface="Arial Rounded MT Bold"/>
              </a:rPr>
              <a:t>HO</a:t>
            </a:r>
            <a:r>
              <a:rPr lang="en-US" sz="2200" dirty="0" smtClean="0"/>
              <a:t>(t) := {</a:t>
            </a:r>
            <a:r>
              <a:rPr lang="en-US" sz="2200" dirty="0" err="1" smtClean="0"/>
              <a:t>r,q,p</a:t>
            </a:r>
            <a:r>
              <a:rPr lang="en-US" sz="2200" dirty="0" smtClean="0"/>
              <a:t>}</a:t>
            </a:r>
            <a:endParaRPr lang="en-US" sz="2200" dirty="0"/>
          </a:p>
        </p:txBody>
      </p:sp>
      <p:sp>
        <p:nvSpPr>
          <p:cNvPr id="129" name="TextBox 128"/>
          <p:cNvSpPr txBox="1"/>
          <p:nvPr/>
        </p:nvSpPr>
        <p:spPr>
          <a:xfrm>
            <a:off x="5207570" y="5411113"/>
            <a:ext cx="15183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660066"/>
                </a:solidFill>
                <a:latin typeface="Arial Rounded MT Bold"/>
              </a:rPr>
              <a:t>HO</a:t>
            </a:r>
            <a:r>
              <a:rPr lang="en-US" sz="2200" dirty="0" smtClean="0"/>
              <a:t>(r) := {r}</a:t>
            </a:r>
            <a:endParaRPr lang="en-US" sz="22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17697" y="5424726"/>
            <a:ext cx="17759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660066"/>
                </a:solidFill>
                <a:latin typeface="Arial Rounded MT Bold"/>
              </a:rPr>
              <a:t>HO</a:t>
            </a:r>
            <a:r>
              <a:rPr lang="en-US" sz="2200" dirty="0" smtClean="0"/>
              <a:t>(u) := {</a:t>
            </a:r>
            <a:r>
              <a:rPr lang="en-US" sz="2200" dirty="0" err="1" smtClean="0"/>
              <a:t>t,p</a:t>
            </a:r>
            <a:r>
              <a:rPr lang="en-US" sz="2200" dirty="0" smtClean="0"/>
              <a:t>}</a:t>
            </a:r>
            <a:endParaRPr lang="en-US" sz="2200" dirty="0"/>
          </a:p>
        </p:txBody>
      </p:sp>
      <p:sp>
        <p:nvSpPr>
          <p:cNvPr id="131" name="TextBox 130"/>
          <p:cNvSpPr txBox="1"/>
          <p:nvPr/>
        </p:nvSpPr>
        <p:spPr>
          <a:xfrm>
            <a:off x="5959585" y="6286500"/>
            <a:ext cx="16110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660066"/>
                </a:solidFill>
                <a:latin typeface="Arial Rounded MT Bold"/>
              </a:rPr>
              <a:t>HO</a:t>
            </a:r>
            <a:r>
              <a:rPr lang="en-US" sz="2200" dirty="0" smtClean="0"/>
              <a:t>(q) := {p}</a:t>
            </a:r>
            <a:endParaRPr lang="en-US" sz="2200" dirty="0"/>
          </a:p>
        </p:txBody>
      </p:sp>
      <p:sp>
        <p:nvSpPr>
          <p:cNvPr id="132" name="TextBox 131"/>
          <p:cNvSpPr txBox="1"/>
          <p:nvPr/>
        </p:nvSpPr>
        <p:spPr>
          <a:xfrm>
            <a:off x="7122349" y="5868313"/>
            <a:ext cx="14670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660066"/>
                </a:solidFill>
                <a:latin typeface="Arial Rounded MT Bold"/>
              </a:rPr>
              <a:t>HO</a:t>
            </a:r>
            <a:r>
              <a:rPr lang="en-US" sz="2200" dirty="0" smtClean="0"/>
              <a:t>(p) := {}</a:t>
            </a:r>
            <a:endParaRPr lang="en-US" sz="2200" dirty="0"/>
          </a:p>
        </p:txBody>
      </p:sp>
      <p:sp>
        <p:nvSpPr>
          <p:cNvPr id="2" name="TextBox 1"/>
          <p:cNvSpPr txBox="1"/>
          <p:nvPr/>
        </p:nvSpPr>
        <p:spPr>
          <a:xfrm>
            <a:off x="436014" y="3487209"/>
            <a:ext cx="355123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U: if received more than 2n/3</a:t>
            </a:r>
          </a:p>
          <a:p>
            <a:r>
              <a:rPr lang="en-US" dirty="0"/>
              <a:t>        messages,</a:t>
            </a:r>
          </a:p>
          <a:p>
            <a:r>
              <a:rPr lang="en-US" dirty="0" smtClean="0"/>
              <a:t>     then </a:t>
            </a:r>
            <a:r>
              <a:rPr lang="en-US" dirty="0" smtClean="0">
                <a:latin typeface="Arial Rounded MT Bold"/>
              </a:rPr>
              <a:t>x</a:t>
            </a:r>
            <a:r>
              <a:rPr lang="en-US" dirty="0" smtClean="0"/>
              <a:t> := the smallest most often</a:t>
            </a:r>
          </a:p>
          <a:p>
            <a:r>
              <a:rPr lang="en-US" dirty="0" smtClean="0"/>
              <a:t>              </a:t>
            </a:r>
            <a:r>
              <a:rPr lang="en-US" dirty="0"/>
              <a:t>received value;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6514" y="4888578"/>
            <a:ext cx="33928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if more than 2n/3 received values</a:t>
            </a:r>
          </a:p>
          <a:p>
            <a:r>
              <a:rPr lang="en-US" dirty="0"/>
              <a:t>               are equal with </a:t>
            </a:r>
            <a:r>
              <a:rPr lang="en-US" dirty="0">
                <a:latin typeface="Arial Rounded MT Bold"/>
              </a:rPr>
              <a:t>x</a:t>
            </a:r>
            <a:endParaRPr lang="en-US" dirty="0"/>
          </a:p>
          <a:p>
            <a:r>
              <a:rPr lang="en-US" dirty="0"/>
              <a:t>   then </a:t>
            </a:r>
            <a:r>
              <a:rPr lang="en-US" b="1" dirty="0" err="1">
                <a:solidFill>
                  <a:srgbClr val="FF0000"/>
                </a:solidFill>
              </a:rPr>
              <a:t>dec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:= </a:t>
            </a:r>
            <a:r>
              <a:rPr lang="en-US" dirty="0">
                <a:latin typeface="Arial Rounded MT Bold"/>
              </a:rPr>
              <a:t>x</a:t>
            </a:r>
            <a:endParaRPr lang="en-US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6014" y="3044566"/>
            <a:ext cx="3583376" cy="27992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36014" y="3491630"/>
            <a:ext cx="355123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U: if received more than 2n/3</a:t>
            </a:r>
          </a:p>
          <a:p>
            <a:r>
              <a:rPr lang="en-US" dirty="0"/>
              <a:t>        messages,</a:t>
            </a:r>
          </a:p>
          <a:p>
            <a:r>
              <a:rPr lang="en-US" dirty="0" smtClean="0"/>
              <a:t>     then </a:t>
            </a:r>
            <a:r>
              <a:rPr lang="en-US" dirty="0" smtClean="0">
                <a:latin typeface="Arial Rounded MT Bold"/>
              </a:rPr>
              <a:t>x</a:t>
            </a:r>
            <a:r>
              <a:rPr lang="en-US" dirty="0" smtClean="0"/>
              <a:t> := the smallest most often</a:t>
            </a:r>
          </a:p>
          <a:p>
            <a:r>
              <a:rPr lang="en-US" dirty="0" smtClean="0"/>
              <a:t>              </a:t>
            </a:r>
            <a:r>
              <a:rPr lang="en-US" dirty="0"/>
              <a:t>received value;</a:t>
            </a:r>
          </a:p>
          <a:p>
            <a:r>
              <a:rPr lang="en-US" dirty="0"/>
              <a:t> 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26514" y="4888578"/>
            <a:ext cx="33928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if more than 2n/3 received values</a:t>
            </a:r>
          </a:p>
          <a:p>
            <a:r>
              <a:rPr lang="en-US" dirty="0"/>
              <a:t>               are equal with </a:t>
            </a:r>
            <a:r>
              <a:rPr lang="en-US" dirty="0">
                <a:latin typeface="Arial Rounded MT Bold"/>
              </a:rPr>
              <a:t>x</a:t>
            </a:r>
            <a:endParaRPr lang="en-US" dirty="0"/>
          </a:p>
          <a:p>
            <a:r>
              <a:rPr lang="en-US" dirty="0"/>
              <a:t>   then </a:t>
            </a:r>
            <a:r>
              <a:rPr lang="en-US" b="1" dirty="0" err="1">
                <a:solidFill>
                  <a:srgbClr val="FF0000"/>
                </a:solidFill>
              </a:rPr>
              <a:t>dec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:= </a:t>
            </a:r>
            <a:r>
              <a:rPr lang="en-US" dirty="0">
                <a:latin typeface="Arial Rounded MT Bold"/>
              </a:rPr>
              <a:t>x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7114" y="2619444"/>
            <a:ext cx="1000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Comp:</a:t>
            </a:r>
            <a:endParaRPr lang="en-US" sz="2400" dirty="0"/>
          </a:p>
        </p:txBody>
      </p:sp>
      <p:sp>
        <p:nvSpPr>
          <p:cNvPr id="52" name="TextBox 51"/>
          <p:cNvSpPr txBox="1"/>
          <p:nvPr/>
        </p:nvSpPr>
        <p:spPr>
          <a:xfrm>
            <a:off x="5500517" y="3272104"/>
            <a:ext cx="34715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/>
              <a:t>6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497469" y="3272104"/>
            <a:ext cx="34715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/>
              <a:t>6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497469" y="3270640"/>
            <a:ext cx="34715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/>
              <a:t>6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500517" y="3267615"/>
            <a:ext cx="34715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/>
              <a:t>6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458699" y="4208888"/>
            <a:ext cx="34715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458699" y="4208888"/>
            <a:ext cx="34715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462420" y="4209414"/>
            <a:ext cx="34715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/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458699" y="4209786"/>
            <a:ext cx="34715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/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601764" y="2858976"/>
            <a:ext cx="34715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/>
              <a:t>9</a:t>
            </a:r>
            <a:endParaRPr lang="en-US" sz="25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6604970" y="2861836"/>
            <a:ext cx="34715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/>
              <a:t>9</a:t>
            </a:r>
            <a:endParaRPr lang="en-US" sz="25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6603873" y="4366140"/>
            <a:ext cx="34715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/>
              <a:t>4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603975" y="2861268"/>
            <a:ext cx="34715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/>
              <a:t>9</a:t>
            </a:r>
            <a:endParaRPr lang="en-US" sz="25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974165" y="4164702"/>
            <a:ext cx="53125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{  }</a:t>
            </a:r>
            <a:endParaRPr lang="en-US" sz="2500" dirty="0"/>
          </a:p>
        </p:txBody>
      </p:sp>
      <p:sp>
        <p:nvSpPr>
          <p:cNvPr id="65" name="TextBox 64"/>
          <p:cNvSpPr txBox="1"/>
          <p:nvPr/>
        </p:nvSpPr>
        <p:spPr>
          <a:xfrm>
            <a:off x="6314174" y="4689762"/>
            <a:ext cx="98115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{  ,  ,  }</a:t>
            </a:r>
            <a:endParaRPr lang="en-US" sz="2500" dirty="0"/>
          </a:p>
        </p:txBody>
      </p:sp>
      <p:sp>
        <p:nvSpPr>
          <p:cNvPr id="66" name="TextBox 65"/>
          <p:cNvSpPr txBox="1"/>
          <p:nvPr/>
        </p:nvSpPr>
        <p:spPr>
          <a:xfrm>
            <a:off x="5018683" y="3213682"/>
            <a:ext cx="53125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{  }</a:t>
            </a:r>
            <a:endParaRPr lang="en-US" sz="2500" dirty="0"/>
          </a:p>
        </p:txBody>
      </p:sp>
      <p:sp>
        <p:nvSpPr>
          <p:cNvPr id="67" name="TextBox 66"/>
          <p:cNvSpPr txBox="1"/>
          <p:nvPr/>
        </p:nvSpPr>
        <p:spPr>
          <a:xfrm>
            <a:off x="7739921" y="3527954"/>
            <a:ext cx="98115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{  ,  ,  }</a:t>
            </a:r>
            <a:endParaRPr lang="en-US" sz="2500" dirty="0"/>
          </a:p>
        </p:txBody>
      </p:sp>
      <p:sp>
        <p:nvSpPr>
          <p:cNvPr id="112" name="Rounded Rectangle 111"/>
          <p:cNvSpPr/>
          <p:nvPr/>
        </p:nvSpPr>
        <p:spPr>
          <a:xfrm>
            <a:off x="6535209" y="2830164"/>
            <a:ext cx="687003" cy="475890"/>
          </a:xfrm>
          <a:prstGeom prst="roundRect">
            <a:avLst>
              <a:gd name="adj" fmla="val 42722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6601752" y="2863197"/>
            <a:ext cx="34715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/>
              <a:t>9</a:t>
            </a:r>
            <a:endParaRPr lang="en-US" sz="2500" b="1" dirty="0"/>
          </a:p>
        </p:txBody>
      </p:sp>
      <p:sp>
        <p:nvSpPr>
          <p:cNvPr id="114" name="TextBox 113"/>
          <p:cNvSpPr txBox="1"/>
          <p:nvPr/>
        </p:nvSpPr>
        <p:spPr>
          <a:xfrm>
            <a:off x="6857505" y="2857035"/>
            <a:ext cx="327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?</a:t>
            </a:r>
            <a:endParaRPr lang="en-US" sz="2400" b="1" baseline="-25000" dirty="0">
              <a:solidFill>
                <a:srgbClr val="FF0000"/>
              </a:solidFill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5433301" y="3237607"/>
            <a:ext cx="687003" cy="475890"/>
          </a:xfrm>
          <a:prstGeom prst="roundRect">
            <a:avLst>
              <a:gd name="adj" fmla="val 42722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5499844" y="3270640"/>
            <a:ext cx="34715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/>
              <a:t>6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755597" y="3264478"/>
            <a:ext cx="327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?</a:t>
            </a:r>
            <a:endParaRPr lang="en-US" sz="2400" b="1" baseline="-25000" dirty="0">
              <a:solidFill>
                <a:srgbClr val="FF0000"/>
              </a:solidFill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5395877" y="4176188"/>
            <a:ext cx="687003" cy="475890"/>
          </a:xfrm>
          <a:prstGeom prst="roundRect">
            <a:avLst>
              <a:gd name="adj" fmla="val 42722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5462420" y="4209221"/>
            <a:ext cx="34715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/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5718173" y="4203059"/>
            <a:ext cx="327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?</a:t>
            </a:r>
            <a:endParaRPr lang="en-US" sz="2400" b="1" baseline="-25000" dirty="0">
              <a:solidFill>
                <a:srgbClr val="FF0000"/>
              </a:solidFill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7174741" y="3471099"/>
            <a:ext cx="687003" cy="475890"/>
          </a:xfrm>
          <a:prstGeom prst="roundRect">
            <a:avLst>
              <a:gd name="adj" fmla="val 42722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7241284" y="3504132"/>
            <a:ext cx="34715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/>
              <a:t>7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497037" y="3497970"/>
            <a:ext cx="327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?</a:t>
            </a:r>
            <a:endParaRPr lang="en-US" sz="2400" b="1" baseline="-25000" dirty="0">
              <a:solidFill>
                <a:srgbClr val="FF0000"/>
              </a:solidFill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6538281" y="4339269"/>
            <a:ext cx="687003" cy="475890"/>
          </a:xfrm>
          <a:prstGeom prst="roundRect">
            <a:avLst>
              <a:gd name="adj" fmla="val 42722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6604824" y="4372302"/>
            <a:ext cx="34715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/>
              <a:t>4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860577" y="4366140"/>
            <a:ext cx="327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?</a:t>
            </a:r>
            <a:endParaRPr lang="en-US" sz="2400" b="1" baseline="-25000" dirty="0">
              <a:solidFill>
                <a:srgbClr val="FF0000"/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6045456" y="3747694"/>
            <a:ext cx="1129285" cy="537707"/>
          </a:xfrm>
          <a:prstGeom prst="straightConnector1">
            <a:avLst/>
          </a:prstGeom>
          <a:ln>
            <a:solidFill>
              <a:srgbClr val="66006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620907" y="4371969"/>
            <a:ext cx="34715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/>
              <a:t>1</a:t>
            </a:r>
            <a:endParaRPr lang="en-US" sz="25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7228887" y="3503799"/>
            <a:ext cx="34715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/>
              <a:t>1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422133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3.7037E-6 L -0.00868 0.11157 " pathEditMode="relative" ptsTypes="AA">
                                      <p:cBhvr>
                                        <p:cTn id="14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"/>
                                            </p:cond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1.11111E-6 L 0.09652 0.216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26" y="1081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0.0007 L 0.09635 -0.0747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09" y="-370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"/>
                                            </p:cond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0.00024 L 0.17101 0.02917 " pathEditMode="relative" ptsTypes="AA">
                                      <p:cBhvr>
                                        <p:cTn id="20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9"/>
                                            </p:cond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7037E-7 L -0.04531 0.0004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4" y="2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0.00023 L 0.12518 0.0713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0" y="3542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-0.00023 L 0.11927 -0.18565 " pathEditMode="relative" ptsTypes="AA">
                                      <p:cBhvr>
                                        <p:cTn id="2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5"/>
                                            </p:cond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1.11111E-6 L 0.31233 -0.0965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25" y="-4838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08 0.01088 L 0.12968 0.0997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88" y="4444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73 0.01134 L 0.02708 0.2754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2" y="13194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7037E-6 L 0.15763 -0.11922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82" y="-5972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9 0.01111 L -0.16493 0.0581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51" y="2338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2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3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4" grpId="0"/>
      <p:bldP spid="48" grpId="1"/>
      <p:bldP spid="48" grpId="2"/>
      <p:bldP spid="49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9" grpId="0"/>
      <p:bldP spid="65" grpId="0"/>
      <p:bldP spid="66" grpId="0"/>
      <p:bldP spid="67" grpId="0"/>
      <p:bldP spid="92" grpId="0"/>
      <p:bldP spid="89" grpId="0"/>
      <p:bldP spid="69" grpId="0"/>
      <p:bldP spid="7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0" y="277789"/>
            <a:ext cx="9144000" cy="772107"/>
          </a:xfrm>
          <a:prstGeom prst="rect">
            <a:avLst/>
          </a:prstGeom>
          <a:solidFill>
            <a:schemeClr val="bg2"/>
          </a:solidFill>
        </p:spPr>
        <p:txBody>
          <a:bodyPr wrap="square" tIns="108000" bIns="108000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600" dirty="0" smtClean="0"/>
              <a:t>	Example: </a:t>
            </a:r>
            <a:r>
              <a:rPr lang="en-US" sz="3600" i="1" dirty="0" smtClean="0"/>
              <a:t>One-Third </a:t>
            </a:r>
            <a:r>
              <a:rPr lang="en-US" sz="3600" i="1" dirty="0" smtClean="0"/>
              <a:t>rule</a:t>
            </a:r>
            <a:endParaRPr lang="en-US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6535209" y="2830164"/>
            <a:ext cx="687003" cy="475890"/>
          </a:xfrm>
          <a:prstGeom prst="roundRect">
            <a:avLst>
              <a:gd name="adj" fmla="val 42722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6601752" y="2863197"/>
            <a:ext cx="34715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/>
              <a:t>9</a:t>
            </a:r>
            <a:endParaRPr lang="en-US" sz="2500" b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6857505" y="2857035"/>
            <a:ext cx="327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?</a:t>
            </a:r>
            <a:endParaRPr lang="en-US" sz="2400" b="1" baseline="-25000" dirty="0">
              <a:solidFill>
                <a:srgbClr val="FF0000"/>
              </a:solidFill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5433301" y="3237607"/>
            <a:ext cx="687003" cy="475890"/>
          </a:xfrm>
          <a:prstGeom prst="roundRect">
            <a:avLst>
              <a:gd name="adj" fmla="val 42722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5499844" y="3270640"/>
            <a:ext cx="34715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/>
              <a:t>6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755597" y="3264478"/>
            <a:ext cx="327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?</a:t>
            </a:r>
            <a:endParaRPr lang="en-US" sz="2400" b="1" baseline="-25000" dirty="0">
              <a:solidFill>
                <a:srgbClr val="FF0000"/>
              </a:solidFill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5395877" y="4176188"/>
            <a:ext cx="687003" cy="475890"/>
          </a:xfrm>
          <a:prstGeom prst="roundRect">
            <a:avLst>
              <a:gd name="adj" fmla="val 42722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5462420" y="4209221"/>
            <a:ext cx="34715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/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718173" y="4203059"/>
            <a:ext cx="327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?</a:t>
            </a:r>
            <a:endParaRPr lang="en-US" sz="2400" b="1" baseline="-25000" dirty="0">
              <a:solidFill>
                <a:srgbClr val="FF0000"/>
              </a:solidFill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7174741" y="3471099"/>
            <a:ext cx="687003" cy="475890"/>
          </a:xfrm>
          <a:prstGeom prst="roundRect">
            <a:avLst>
              <a:gd name="adj" fmla="val 42722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7241284" y="3504132"/>
            <a:ext cx="34715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/>
              <a:t>1</a:t>
            </a:r>
            <a:endParaRPr lang="en-US" sz="25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7497037" y="3497970"/>
            <a:ext cx="327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?</a:t>
            </a:r>
            <a:endParaRPr lang="en-US" sz="2400" b="1" baseline="-25000" dirty="0">
              <a:solidFill>
                <a:srgbClr val="FF0000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6538281" y="4339269"/>
            <a:ext cx="687003" cy="475890"/>
          </a:xfrm>
          <a:prstGeom prst="roundRect">
            <a:avLst>
              <a:gd name="adj" fmla="val 42722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6604824" y="4372302"/>
            <a:ext cx="34715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/>
              <a:t>1</a:t>
            </a:r>
            <a:endParaRPr lang="en-US" sz="25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6860577" y="4366140"/>
            <a:ext cx="327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?</a:t>
            </a:r>
            <a:endParaRPr lang="en-US" sz="2400" b="1" baseline="-25000" dirty="0">
              <a:solidFill>
                <a:srgbClr val="FF0000"/>
              </a:solidFill>
            </a:endParaRPr>
          </a:p>
        </p:txBody>
      </p:sp>
      <p:cxnSp>
        <p:nvCxnSpPr>
          <p:cNvPr id="113" name="Straight Arrow Connector 112"/>
          <p:cNvCxnSpPr>
            <a:endCxn id="109" idx="3"/>
          </p:cNvCxnSpPr>
          <p:nvPr/>
        </p:nvCxnSpPr>
        <p:spPr>
          <a:xfrm flipH="1" flipV="1">
            <a:off x="6082880" y="3495311"/>
            <a:ext cx="1078484" cy="285381"/>
          </a:xfrm>
          <a:prstGeom prst="straightConnector1">
            <a:avLst/>
          </a:prstGeom>
          <a:ln>
            <a:solidFill>
              <a:srgbClr val="66006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endCxn id="89" idx="1"/>
          </p:cNvCxnSpPr>
          <p:nvPr/>
        </p:nvCxnSpPr>
        <p:spPr>
          <a:xfrm>
            <a:off x="6087955" y="4469478"/>
            <a:ext cx="450326" cy="107736"/>
          </a:xfrm>
          <a:prstGeom prst="straightConnector1">
            <a:avLst/>
          </a:prstGeom>
          <a:ln>
            <a:solidFill>
              <a:srgbClr val="660066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10" idx="1"/>
          </p:cNvCxnSpPr>
          <p:nvPr/>
        </p:nvCxnSpPr>
        <p:spPr>
          <a:xfrm flipH="1">
            <a:off x="6082880" y="3068109"/>
            <a:ext cx="452329" cy="250591"/>
          </a:xfrm>
          <a:prstGeom prst="straightConnector1">
            <a:avLst/>
          </a:prstGeom>
          <a:ln>
            <a:solidFill>
              <a:srgbClr val="66006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10" idx="3"/>
          </p:cNvCxnSpPr>
          <p:nvPr/>
        </p:nvCxnSpPr>
        <p:spPr>
          <a:xfrm>
            <a:off x="7222212" y="3068109"/>
            <a:ext cx="274825" cy="429861"/>
          </a:xfrm>
          <a:prstGeom prst="straightConnector1">
            <a:avLst/>
          </a:prstGeom>
          <a:ln>
            <a:solidFill>
              <a:srgbClr val="66006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H="1" flipV="1">
            <a:off x="6021914" y="3713498"/>
            <a:ext cx="582910" cy="652642"/>
          </a:xfrm>
          <a:prstGeom prst="straightConnector1">
            <a:avLst/>
          </a:prstGeom>
          <a:ln>
            <a:solidFill>
              <a:srgbClr val="66006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Curved Connector 118"/>
          <p:cNvCxnSpPr>
            <a:endCxn id="106" idx="2"/>
          </p:cNvCxnSpPr>
          <p:nvPr/>
        </p:nvCxnSpPr>
        <p:spPr>
          <a:xfrm>
            <a:off x="5395877" y="4596424"/>
            <a:ext cx="485938" cy="68300"/>
          </a:xfrm>
          <a:prstGeom prst="curvedConnector4">
            <a:avLst>
              <a:gd name="adj1" fmla="val -3427"/>
              <a:gd name="adj2" fmla="val 434700"/>
            </a:avLst>
          </a:prstGeom>
          <a:ln w="28575" cmpd="sng">
            <a:solidFill>
              <a:srgbClr val="660066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6818358" y="2472878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p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713378" y="2860186"/>
            <a:ext cx="30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q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702563" y="3869235"/>
            <a:ext cx="26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r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785918" y="4010834"/>
            <a:ext cx="26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7477949" y="3176652"/>
            <a:ext cx="30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u</a:t>
            </a:r>
            <a:endParaRPr lang="en-US" b="1" dirty="0">
              <a:solidFill>
                <a:schemeClr val="accent6"/>
              </a:solidFill>
            </a:endParaRPr>
          </a:p>
        </p:txBody>
      </p:sp>
      <p:cxnSp>
        <p:nvCxnSpPr>
          <p:cNvPr id="131" name="Straight Arrow Connector 130"/>
          <p:cNvCxnSpPr>
            <a:stCxn id="108" idx="2"/>
            <a:endCxn id="105" idx="0"/>
          </p:cNvCxnSpPr>
          <p:nvPr/>
        </p:nvCxnSpPr>
        <p:spPr>
          <a:xfrm flipH="1">
            <a:off x="5635999" y="3747694"/>
            <a:ext cx="37424" cy="461527"/>
          </a:xfrm>
          <a:prstGeom prst="straightConnector1">
            <a:avLst/>
          </a:prstGeom>
          <a:ln>
            <a:solidFill>
              <a:srgbClr val="66006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11" idx="2"/>
          </p:cNvCxnSpPr>
          <p:nvPr/>
        </p:nvCxnSpPr>
        <p:spPr>
          <a:xfrm>
            <a:off x="6775331" y="3340251"/>
            <a:ext cx="10587" cy="1025889"/>
          </a:xfrm>
          <a:prstGeom prst="straightConnector1">
            <a:avLst/>
          </a:prstGeom>
          <a:ln>
            <a:solidFill>
              <a:srgbClr val="66006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436014" y="3044566"/>
            <a:ext cx="3778513" cy="369332"/>
          </a:xfrm>
          <a:prstGeom prst="rect">
            <a:avLst/>
          </a:prstGeom>
          <a:ln>
            <a:noFill/>
          </a:ln>
        </p:spPr>
        <p:txBody>
          <a:bodyPr>
            <a:spAutoFit/>
          </a:bodyPr>
          <a:lstStyle/>
          <a:p>
            <a:r>
              <a:rPr lang="en-US" dirty="0" smtClean="0"/>
              <a:t>S</a:t>
            </a:r>
            <a:r>
              <a:rPr lang="en-US" dirty="0"/>
              <a:t>: send </a:t>
            </a:r>
            <a:r>
              <a:rPr lang="en-US" dirty="0">
                <a:latin typeface="Arial Rounded MT Bold"/>
              </a:rPr>
              <a:t>x</a:t>
            </a:r>
            <a:r>
              <a:rPr lang="en-US" dirty="0" smtClean="0"/>
              <a:t> </a:t>
            </a:r>
            <a:r>
              <a:rPr lang="en-US" dirty="0"/>
              <a:t>to all </a:t>
            </a:r>
            <a:r>
              <a:rPr lang="en-US" dirty="0" smtClean="0"/>
              <a:t>processes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436014" y="3487209"/>
            <a:ext cx="355123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U: if received more than 2n/3</a:t>
            </a:r>
          </a:p>
          <a:p>
            <a:r>
              <a:rPr lang="en-US" dirty="0"/>
              <a:t>        messages,</a:t>
            </a:r>
          </a:p>
          <a:p>
            <a:r>
              <a:rPr lang="en-US" dirty="0" smtClean="0"/>
              <a:t>     then </a:t>
            </a:r>
            <a:r>
              <a:rPr lang="en-US" dirty="0" smtClean="0">
                <a:latin typeface="Arial Rounded MT Bold"/>
              </a:rPr>
              <a:t>x</a:t>
            </a:r>
            <a:r>
              <a:rPr lang="en-US" dirty="0" smtClean="0"/>
              <a:t> := the smallest most often</a:t>
            </a:r>
          </a:p>
          <a:p>
            <a:r>
              <a:rPr lang="en-US" dirty="0" smtClean="0"/>
              <a:t>              </a:t>
            </a:r>
            <a:r>
              <a:rPr lang="en-US" dirty="0"/>
              <a:t>received value;</a:t>
            </a:r>
          </a:p>
          <a:p>
            <a:r>
              <a:rPr lang="en-US" dirty="0"/>
              <a:t> 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626514" y="4888578"/>
            <a:ext cx="33928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if more than 2n/3 received values</a:t>
            </a:r>
          </a:p>
          <a:p>
            <a:r>
              <a:rPr lang="en-US" dirty="0"/>
              <a:t>               are equal with </a:t>
            </a:r>
            <a:r>
              <a:rPr lang="en-US" dirty="0">
                <a:latin typeface="Arial Rounded MT Bold"/>
              </a:rPr>
              <a:t>x</a:t>
            </a:r>
            <a:endParaRPr lang="en-US" dirty="0"/>
          </a:p>
          <a:p>
            <a:r>
              <a:rPr lang="en-US" dirty="0"/>
              <a:t>   then </a:t>
            </a:r>
            <a:r>
              <a:rPr lang="en-US" b="1" dirty="0" err="1">
                <a:solidFill>
                  <a:srgbClr val="FF0000"/>
                </a:solidFill>
              </a:rPr>
              <a:t>dec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:= </a:t>
            </a:r>
            <a:r>
              <a:rPr lang="en-US" dirty="0">
                <a:latin typeface="Arial Rounded MT Bold"/>
              </a:rPr>
              <a:t>x</a:t>
            </a:r>
            <a:endParaRPr lang="en-US" dirty="0"/>
          </a:p>
          <a:p>
            <a:endParaRPr lang="en-US" dirty="0"/>
          </a:p>
        </p:txBody>
      </p:sp>
      <p:sp>
        <p:nvSpPr>
          <p:cNvPr id="137" name="Rectangle 136"/>
          <p:cNvSpPr/>
          <p:nvPr/>
        </p:nvSpPr>
        <p:spPr>
          <a:xfrm>
            <a:off x="436014" y="3044566"/>
            <a:ext cx="3583376" cy="27992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/>
          <p:cNvSpPr txBox="1"/>
          <p:nvPr/>
        </p:nvSpPr>
        <p:spPr>
          <a:xfrm>
            <a:off x="626514" y="4888578"/>
            <a:ext cx="33928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if more than 2n/3 received values</a:t>
            </a:r>
          </a:p>
          <a:p>
            <a:r>
              <a:rPr lang="en-US" dirty="0"/>
              <a:t>               are equal with </a:t>
            </a:r>
            <a:r>
              <a:rPr lang="en-US" dirty="0">
                <a:latin typeface="Arial Rounded MT Bold"/>
              </a:rPr>
              <a:t>x</a:t>
            </a:r>
            <a:endParaRPr lang="en-US" dirty="0"/>
          </a:p>
          <a:p>
            <a:r>
              <a:rPr lang="en-US" dirty="0"/>
              <a:t>   then </a:t>
            </a:r>
            <a:r>
              <a:rPr lang="en-US" b="1" dirty="0" err="1">
                <a:solidFill>
                  <a:srgbClr val="FF0000"/>
                </a:solidFill>
              </a:rPr>
              <a:t>dec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:= </a:t>
            </a:r>
            <a:r>
              <a:rPr lang="en-US" dirty="0">
                <a:latin typeface="Arial Rounded MT Bold"/>
              </a:rPr>
              <a:t>x</a:t>
            </a:r>
            <a:endParaRPr lang="en-US" dirty="0"/>
          </a:p>
          <a:p>
            <a:endParaRPr lang="en-US" dirty="0"/>
          </a:p>
        </p:txBody>
      </p:sp>
      <p:sp>
        <p:nvSpPr>
          <p:cNvPr id="140" name="TextBox 139"/>
          <p:cNvSpPr txBox="1"/>
          <p:nvPr/>
        </p:nvSpPr>
        <p:spPr>
          <a:xfrm>
            <a:off x="347114" y="2619444"/>
            <a:ext cx="1000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Comp:</a:t>
            </a:r>
            <a:endParaRPr lang="en-US" sz="2400" dirty="0"/>
          </a:p>
        </p:txBody>
      </p:sp>
      <p:cxnSp>
        <p:nvCxnSpPr>
          <p:cNvPr id="141" name="Straight Arrow Connector 140"/>
          <p:cNvCxnSpPr/>
          <p:nvPr/>
        </p:nvCxnSpPr>
        <p:spPr>
          <a:xfrm flipH="1">
            <a:off x="6087955" y="3789409"/>
            <a:ext cx="1095340" cy="549860"/>
          </a:xfrm>
          <a:prstGeom prst="straightConnector1">
            <a:avLst/>
          </a:prstGeom>
          <a:ln>
            <a:solidFill>
              <a:srgbClr val="66006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465472" y="1423099"/>
            <a:ext cx="352005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err="1" smtClean="0"/>
              <a:t>R_Init</a:t>
            </a:r>
            <a:r>
              <a:rPr lang="en-US" sz="2600" dirty="0" smtClean="0"/>
              <a:t> ; ( Env1 ; Comp )*;</a:t>
            </a:r>
            <a:endParaRPr lang="en-US" sz="2600" dirty="0"/>
          </a:p>
        </p:txBody>
      </p:sp>
      <p:sp>
        <p:nvSpPr>
          <p:cNvPr id="22" name="TextBox 21"/>
          <p:cNvSpPr txBox="1"/>
          <p:nvPr/>
        </p:nvSpPr>
        <p:spPr>
          <a:xfrm>
            <a:off x="4206961" y="4246340"/>
            <a:ext cx="118891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 smtClean="0"/>
              <a:t>{1,1,1,6}</a:t>
            </a:r>
            <a:endParaRPr lang="en-US" sz="2300" dirty="0"/>
          </a:p>
        </p:txBody>
      </p:sp>
      <p:sp>
        <p:nvSpPr>
          <p:cNvPr id="143" name="TextBox 142"/>
          <p:cNvSpPr txBox="1"/>
          <p:nvPr/>
        </p:nvSpPr>
        <p:spPr>
          <a:xfrm>
            <a:off x="4466370" y="3081109"/>
            <a:ext cx="96693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 smtClean="0"/>
              <a:t>{1,1,1}</a:t>
            </a:r>
            <a:endParaRPr lang="en-US" sz="2300" dirty="0"/>
          </a:p>
        </p:txBody>
      </p:sp>
      <p:sp>
        <p:nvSpPr>
          <p:cNvPr id="144" name="TextBox 143"/>
          <p:cNvSpPr txBox="1"/>
          <p:nvPr/>
        </p:nvSpPr>
        <p:spPr>
          <a:xfrm>
            <a:off x="7898221" y="3513359"/>
            <a:ext cx="51965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 smtClean="0"/>
              <a:t>{9}</a:t>
            </a:r>
            <a:endParaRPr lang="en-US" sz="2300" dirty="0"/>
          </a:p>
        </p:txBody>
      </p:sp>
      <p:sp>
        <p:nvSpPr>
          <p:cNvPr id="145" name="TextBox 144"/>
          <p:cNvSpPr txBox="1"/>
          <p:nvPr/>
        </p:nvSpPr>
        <p:spPr>
          <a:xfrm>
            <a:off x="7161364" y="4339269"/>
            <a:ext cx="74274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 smtClean="0"/>
              <a:t>{1,9}</a:t>
            </a:r>
            <a:endParaRPr lang="en-US" sz="2300" dirty="0"/>
          </a:p>
        </p:txBody>
      </p:sp>
      <p:cxnSp>
        <p:nvCxnSpPr>
          <p:cNvPr id="146" name="Straight Arrow Connector 145"/>
          <p:cNvCxnSpPr>
            <a:stCxn id="93" idx="2"/>
          </p:cNvCxnSpPr>
          <p:nvPr/>
        </p:nvCxnSpPr>
        <p:spPr>
          <a:xfrm flipH="1">
            <a:off x="7103615" y="3981186"/>
            <a:ext cx="311248" cy="398058"/>
          </a:xfrm>
          <a:prstGeom prst="straightConnector1">
            <a:avLst/>
          </a:prstGeom>
          <a:ln>
            <a:solidFill>
              <a:srgbClr val="66006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5756273" y="3277178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</a:t>
            </a:r>
            <a:endParaRPr lang="en-US" sz="2400" b="1" baseline="-25000" dirty="0">
              <a:solidFill>
                <a:srgbClr val="FF0000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5703026" y="4211905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</a:t>
            </a:r>
            <a:endParaRPr lang="en-US" sz="2400" b="1" baseline="-250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177448" y="1441177"/>
            <a:ext cx="2497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satisfy agreement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603850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06" grpId="0"/>
      <p:bldP spid="134" grpId="0"/>
      <p:bldP spid="135" grpId="0"/>
      <p:bldP spid="147" grpId="0"/>
      <p:bldP spid="148" grpId="0"/>
      <p:bldP spid="4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0" y="277789"/>
            <a:ext cx="9144000" cy="772107"/>
          </a:xfrm>
          <a:prstGeom prst="rect">
            <a:avLst/>
          </a:prstGeom>
          <a:solidFill>
            <a:schemeClr val="bg2"/>
          </a:solidFill>
        </p:spPr>
        <p:txBody>
          <a:bodyPr wrap="square" tIns="108000" bIns="108000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600" dirty="0" smtClean="0"/>
              <a:t>	Example: </a:t>
            </a:r>
            <a:r>
              <a:rPr lang="en-US" sz="3600" i="1" dirty="0" smtClean="0"/>
              <a:t>One-Third </a:t>
            </a:r>
            <a:r>
              <a:rPr lang="en-US" sz="3600" i="1" dirty="0" smtClean="0"/>
              <a:t>rule</a:t>
            </a:r>
            <a:endParaRPr lang="en-US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77448" y="1441177"/>
            <a:ext cx="3885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 don’t not satisfy termination</a:t>
            </a:r>
            <a:endParaRPr lang="en-US" sz="2400" i="1" dirty="0"/>
          </a:p>
        </p:txBody>
      </p:sp>
      <p:sp>
        <p:nvSpPr>
          <p:cNvPr id="48" name="Rectangle 47"/>
          <p:cNvSpPr/>
          <p:nvPr/>
        </p:nvSpPr>
        <p:spPr>
          <a:xfrm>
            <a:off x="436014" y="3044566"/>
            <a:ext cx="3583376" cy="27992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347114" y="2619444"/>
            <a:ext cx="1000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Comp:</a:t>
            </a:r>
            <a:endParaRPr lang="en-US" sz="2400" dirty="0"/>
          </a:p>
        </p:txBody>
      </p:sp>
      <p:sp>
        <p:nvSpPr>
          <p:cNvPr id="50" name="Rectangle 49"/>
          <p:cNvSpPr/>
          <p:nvPr/>
        </p:nvSpPr>
        <p:spPr>
          <a:xfrm>
            <a:off x="436014" y="3044566"/>
            <a:ext cx="3778513" cy="369332"/>
          </a:xfrm>
          <a:prstGeom prst="rect">
            <a:avLst/>
          </a:prstGeom>
          <a:ln>
            <a:noFill/>
          </a:ln>
        </p:spPr>
        <p:txBody>
          <a:bodyPr>
            <a:spAutoFit/>
          </a:bodyPr>
          <a:lstStyle/>
          <a:p>
            <a:r>
              <a:rPr lang="en-US" dirty="0" smtClean="0"/>
              <a:t>S</a:t>
            </a:r>
            <a:r>
              <a:rPr lang="en-US" dirty="0"/>
              <a:t>: send </a:t>
            </a:r>
            <a:r>
              <a:rPr lang="en-US" dirty="0">
                <a:latin typeface="Arial Rounded MT Bold"/>
              </a:rPr>
              <a:t>x</a:t>
            </a:r>
            <a:r>
              <a:rPr lang="en-US" dirty="0" smtClean="0"/>
              <a:t> </a:t>
            </a:r>
            <a:r>
              <a:rPr lang="en-US" dirty="0"/>
              <a:t>to all </a:t>
            </a:r>
            <a:r>
              <a:rPr lang="en-US" dirty="0" smtClean="0"/>
              <a:t>processes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36014" y="3491630"/>
            <a:ext cx="355123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U: if received more than 2n/3</a:t>
            </a:r>
          </a:p>
          <a:p>
            <a:r>
              <a:rPr lang="en-US" dirty="0"/>
              <a:t>        messages,</a:t>
            </a:r>
          </a:p>
          <a:p>
            <a:r>
              <a:rPr lang="en-US" dirty="0" smtClean="0"/>
              <a:t>     then </a:t>
            </a:r>
            <a:r>
              <a:rPr lang="en-US" dirty="0" smtClean="0">
                <a:latin typeface="Arial Rounded MT Bold"/>
              </a:rPr>
              <a:t>x</a:t>
            </a:r>
            <a:r>
              <a:rPr lang="en-US" dirty="0" smtClean="0"/>
              <a:t> := the smallest most often</a:t>
            </a:r>
          </a:p>
          <a:p>
            <a:r>
              <a:rPr lang="en-US" dirty="0" smtClean="0"/>
              <a:t>              </a:t>
            </a:r>
            <a:r>
              <a:rPr lang="en-US" dirty="0"/>
              <a:t>received value;</a:t>
            </a:r>
          </a:p>
          <a:p>
            <a:r>
              <a:rPr lang="en-US" dirty="0"/>
              <a:t> 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26514" y="4888578"/>
            <a:ext cx="33928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if more than 2n/3 received values</a:t>
            </a:r>
          </a:p>
          <a:p>
            <a:r>
              <a:rPr lang="en-US" dirty="0"/>
              <a:t>               are equal with </a:t>
            </a:r>
            <a:r>
              <a:rPr lang="en-US" dirty="0">
                <a:latin typeface="Arial Rounded MT Bold"/>
              </a:rPr>
              <a:t>x</a:t>
            </a:r>
            <a:endParaRPr lang="en-US" dirty="0"/>
          </a:p>
          <a:p>
            <a:r>
              <a:rPr lang="en-US" dirty="0"/>
              <a:t>   then </a:t>
            </a:r>
            <a:r>
              <a:rPr lang="en-US" b="1" dirty="0" err="1">
                <a:solidFill>
                  <a:srgbClr val="FF0000"/>
                </a:solidFill>
              </a:rPr>
              <a:t>dec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:= </a:t>
            </a:r>
            <a:r>
              <a:rPr lang="en-US" dirty="0">
                <a:latin typeface="Arial Rounded MT Bold"/>
              </a:rPr>
              <a:t>x</a:t>
            </a:r>
            <a:endParaRPr lang="en-US" dirty="0"/>
          </a:p>
          <a:p>
            <a:endParaRPr lang="en-US" dirty="0"/>
          </a:p>
        </p:txBody>
      </p:sp>
      <p:cxnSp>
        <p:nvCxnSpPr>
          <p:cNvPr id="95" name="Straight Arrow Connector 94"/>
          <p:cNvCxnSpPr>
            <a:endCxn id="61" idx="1"/>
          </p:cNvCxnSpPr>
          <p:nvPr/>
        </p:nvCxnSpPr>
        <p:spPr>
          <a:xfrm>
            <a:off x="6087955" y="4469478"/>
            <a:ext cx="450326" cy="107736"/>
          </a:xfrm>
          <a:prstGeom prst="straightConnector1">
            <a:avLst/>
          </a:prstGeom>
          <a:ln>
            <a:solidFill>
              <a:srgbClr val="66006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80" idx="1"/>
          </p:cNvCxnSpPr>
          <p:nvPr/>
        </p:nvCxnSpPr>
        <p:spPr>
          <a:xfrm flipH="1">
            <a:off x="6082880" y="3068109"/>
            <a:ext cx="452329" cy="250591"/>
          </a:xfrm>
          <a:prstGeom prst="straightConnector1">
            <a:avLst/>
          </a:prstGeom>
          <a:ln>
            <a:solidFill>
              <a:srgbClr val="66006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0" idx="3"/>
          </p:cNvCxnSpPr>
          <p:nvPr/>
        </p:nvCxnSpPr>
        <p:spPr>
          <a:xfrm>
            <a:off x="7222212" y="3068109"/>
            <a:ext cx="274825" cy="429861"/>
          </a:xfrm>
          <a:prstGeom prst="straightConnector1">
            <a:avLst/>
          </a:prstGeom>
          <a:ln>
            <a:solidFill>
              <a:srgbClr val="66006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endCxn id="65" idx="2"/>
          </p:cNvCxnSpPr>
          <p:nvPr/>
        </p:nvCxnSpPr>
        <p:spPr>
          <a:xfrm flipV="1">
            <a:off x="7222212" y="3981186"/>
            <a:ext cx="192651" cy="526313"/>
          </a:xfrm>
          <a:prstGeom prst="straightConnector1">
            <a:avLst/>
          </a:prstGeom>
          <a:ln>
            <a:solidFill>
              <a:srgbClr val="66006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urved Connector 98"/>
          <p:cNvCxnSpPr>
            <a:endCxn id="76" idx="2"/>
          </p:cNvCxnSpPr>
          <p:nvPr/>
        </p:nvCxnSpPr>
        <p:spPr>
          <a:xfrm>
            <a:off x="5395877" y="4596424"/>
            <a:ext cx="485938" cy="68300"/>
          </a:xfrm>
          <a:prstGeom prst="curvedConnector4">
            <a:avLst>
              <a:gd name="adj1" fmla="val -3427"/>
              <a:gd name="adj2" fmla="val 434700"/>
            </a:avLst>
          </a:prstGeom>
          <a:ln w="28575" cmpd="sng">
            <a:solidFill>
              <a:srgbClr val="660066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5702563" y="2472878"/>
            <a:ext cx="2083921" cy="1907288"/>
            <a:chOff x="1286510" y="3517567"/>
            <a:chExt cx="2083921" cy="1907288"/>
          </a:xfrm>
        </p:grpSpPr>
        <p:sp>
          <p:nvSpPr>
            <p:cNvPr id="101" name="TextBox 100"/>
            <p:cNvSpPr txBox="1"/>
            <p:nvPr/>
          </p:nvSpPr>
          <p:spPr>
            <a:xfrm>
              <a:off x="2402305" y="3517567"/>
              <a:ext cx="30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6"/>
                  </a:solidFill>
                </a:rPr>
                <a:t>p</a:t>
              </a:r>
              <a:endParaRPr lang="en-US" b="1" dirty="0">
                <a:solidFill>
                  <a:schemeClr val="accent6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297325" y="3904875"/>
              <a:ext cx="30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q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286510" y="4913924"/>
              <a:ext cx="26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6"/>
                  </a:solidFill>
                </a:rPr>
                <a:t>r</a:t>
              </a:r>
              <a:endParaRPr lang="en-US" b="1" dirty="0">
                <a:solidFill>
                  <a:schemeClr val="accent6"/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2369865" y="5055523"/>
              <a:ext cx="264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t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3061896" y="4221341"/>
              <a:ext cx="30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6"/>
                  </a:solidFill>
                </a:rPr>
                <a:t>u</a:t>
              </a:r>
              <a:endParaRPr lang="en-US" b="1" dirty="0">
                <a:solidFill>
                  <a:schemeClr val="accent6"/>
                </a:solidFill>
              </a:endParaRPr>
            </a:p>
          </p:txBody>
        </p:sp>
      </p:grpSp>
      <p:cxnSp>
        <p:nvCxnSpPr>
          <p:cNvPr id="128" name="Straight Arrow Connector 127"/>
          <p:cNvCxnSpPr>
            <a:stCxn id="78" idx="2"/>
            <a:endCxn id="75" idx="0"/>
          </p:cNvCxnSpPr>
          <p:nvPr/>
        </p:nvCxnSpPr>
        <p:spPr>
          <a:xfrm flipH="1">
            <a:off x="5635999" y="3747694"/>
            <a:ext cx="37424" cy="461527"/>
          </a:xfrm>
          <a:prstGeom prst="straightConnector1">
            <a:avLst/>
          </a:prstGeom>
          <a:ln>
            <a:solidFill>
              <a:srgbClr val="66006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81" idx="2"/>
          </p:cNvCxnSpPr>
          <p:nvPr/>
        </p:nvCxnSpPr>
        <p:spPr>
          <a:xfrm>
            <a:off x="6775331" y="3340251"/>
            <a:ext cx="10587" cy="1025889"/>
          </a:xfrm>
          <a:prstGeom prst="straightConnector1">
            <a:avLst/>
          </a:prstGeom>
          <a:ln>
            <a:solidFill>
              <a:srgbClr val="66006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/>
          <p:cNvGrpSpPr/>
          <p:nvPr/>
        </p:nvGrpSpPr>
        <p:grpSpPr>
          <a:xfrm>
            <a:off x="5395877" y="2830164"/>
            <a:ext cx="2465867" cy="2019192"/>
            <a:chOff x="2066911" y="3714364"/>
            <a:chExt cx="2465867" cy="2019192"/>
          </a:xfrm>
        </p:grpSpPr>
        <p:grpSp>
          <p:nvGrpSpPr>
            <p:cNvPr id="132" name="Group 131"/>
            <p:cNvGrpSpPr/>
            <p:nvPr/>
          </p:nvGrpSpPr>
          <p:grpSpPr>
            <a:xfrm>
              <a:off x="3206243" y="3714364"/>
              <a:ext cx="687003" cy="510087"/>
              <a:chOff x="3282443" y="3714364"/>
              <a:chExt cx="687003" cy="510087"/>
            </a:xfrm>
          </p:grpSpPr>
          <p:sp>
            <p:nvSpPr>
              <p:cNvPr id="149" name="Rounded Rectangle 148"/>
              <p:cNvSpPr/>
              <p:nvPr/>
            </p:nvSpPr>
            <p:spPr>
              <a:xfrm>
                <a:off x="3282443" y="3714364"/>
                <a:ext cx="687003" cy="475890"/>
              </a:xfrm>
              <a:prstGeom prst="roundRect">
                <a:avLst>
                  <a:gd name="adj" fmla="val 42722"/>
                </a:avLst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3348986" y="3747397"/>
                <a:ext cx="347158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500" b="1" dirty="0" smtClean="0"/>
                  <a:t>9</a:t>
                </a:r>
                <a:endParaRPr lang="en-US" sz="2500" b="1" dirty="0"/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3604739" y="3741235"/>
                <a:ext cx="3272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FF0000"/>
                    </a:solidFill>
                  </a:rPr>
                  <a:t>?</a:t>
                </a:r>
                <a:endParaRPr lang="en-US" sz="2400" b="1" baseline="-250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2104335" y="4121807"/>
              <a:ext cx="687003" cy="510087"/>
              <a:chOff x="3282443" y="3714364"/>
              <a:chExt cx="687003" cy="510087"/>
            </a:xfrm>
          </p:grpSpPr>
          <p:sp>
            <p:nvSpPr>
              <p:cNvPr id="146" name="Rounded Rectangle 145"/>
              <p:cNvSpPr/>
              <p:nvPr/>
            </p:nvSpPr>
            <p:spPr>
              <a:xfrm>
                <a:off x="3282443" y="3714364"/>
                <a:ext cx="687003" cy="475890"/>
              </a:xfrm>
              <a:prstGeom prst="roundRect">
                <a:avLst>
                  <a:gd name="adj" fmla="val 42722"/>
                </a:avLst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3348986" y="3747397"/>
                <a:ext cx="347158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500" b="1" dirty="0"/>
                  <a:t>6</a:t>
                </a: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3604739" y="3741235"/>
                <a:ext cx="3272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FF0000"/>
                    </a:solidFill>
                  </a:rPr>
                  <a:t>?</a:t>
                </a:r>
                <a:endParaRPr lang="en-US" sz="2400" b="1" baseline="-250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2066911" y="5060388"/>
              <a:ext cx="687003" cy="510087"/>
              <a:chOff x="3282443" y="3714364"/>
              <a:chExt cx="687003" cy="510087"/>
            </a:xfrm>
          </p:grpSpPr>
          <p:sp>
            <p:nvSpPr>
              <p:cNvPr id="143" name="Rounded Rectangle 142"/>
              <p:cNvSpPr/>
              <p:nvPr/>
            </p:nvSpPr>
            <p:spPr>
              <a:xfrm>
                <a:off x="3282443" y="3714364"/>
                <a:ext cx="687003" cy="475890"/>
              </a:xfrm>
              <a:prstGeom prst="roundRect">
                <a:avLst>
                  <a:gd name="adj" fmla="val 42722"/>
                </a:avLst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3348986" y="3747397"/>
                <a:ext cx="347158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500" b="1" dirty="0"/>
                  <a:t>1</a:t>
                </a: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3604739" y="3741235"/>
                <a:ext cx="3272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FF0000"/>
                    </a:solidFill>
                  </a:rPr>
                  <a:t>?</a:t>
                </a:r>
                <a:endParaRPr lang="en-US" sz="2400" b="1" baseline="-250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3845775" y="4355299"/>
              <a:ext cx="687003" cy="510087"/>
              <a:chOff x="3282443" y="3714364"/>
              <a:chExt cx="687003" cy="510087"/>
            </a:xfrm>
          </p:grpSpPr>
          <p:sp>
            <p:nvSpPr>
              <p:cNvPr id="140" name="Rounded Rectangle 139"/>
              <p:cNvSpPr/>
              <p:nvPr/>
            </p:nvSpPr>
            <p:spPr>
              <a:xfrm>
                <a:off x="3282443" y="3714364"/>
                <a:ext cx="687003" cy="475890"/>
              </a:xfrm>
              <a:prstGeom prst="roundRect">
                <a:avLst>
                  <a:gd name="adj" fmla="val 42722"/>
                </a:avLst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3348986" y="3747397"/>
                <a:ext cx="347158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500" b="1" dirty="0"/>
                  <a:t>7</a:t>
                </a:r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3604739" y="3741235"/>
                <a:ext cx="3272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FF0000"/>
                    </a:solidFill>
                  </a:rPr>
                  <a:t>?</a:t>
                </a:r>
                <a:endParaRPr lang="en-US" sz="2400" b="1" baseline="-250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3209315" y="5223469"/>
              <a:ext cx="687003" cy="510087"/>
              <a:chOff x="3282443" y="3714364"/>
              <a:chExt cx="687003" cy="510087"/>
            </a:xfrm>
          </p:grpSpPr>
          <p:sp>
            <p:nvSpPr>
              <p:cNvPr id="137" name="Rounded Rectangle 136"/>
              <p:cNvSpPr/>
              <p:nvPr/>
            </p:nvSpPr>
            <p:spPr>
              <a:xfrm>
                <a:off x="3282443" y="3714364"/>
                <a:ext cx="687003" cy="475890"/>
              </a:xfrm>
              <a:prstGeom prst="roundRect">
                <a:avLst>
                  <a:gd name="adj" fmla="val 42722"/>
                </a:avLst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3348986" y="3747397"/>
                <a:ext cx="347158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500" b="1" dirty="0"/>
                  <a:t>4</a:t>
                </a: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3604739" y="3741235"/>
                <a:ext cx="3272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FF0000"/>
                    </a:solidFill>
                  </a:rPr>
                  <a:t>?</a:t>
                </a:r>
                <a:endParaRPr lang="en-US" sz="2400" b="1" baseline="-25000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158" name="Group 157"/>
          <p:cNvGrpSpPr/>
          <p:nvPr/>
        </p:nvGrpSpPr>
        <p:grpSpPr>
          <a:xfrm>
            <a:off x="5702563" y="2472878"/>
            <a:ext cx="2083921" cy="1907288"/>
            <a:chOff x="1286510" y="3517567"/>
            <a:chExt cx="2083921" cy="1907288"/>
          </a:xfrm>
        </p:grpSpPr>
        <p:sp>
          <p:nvSpPr>
            <p:cNvPr id="159" name="TextBox 158"/>
            <p:cNvSpPr txBox="1"/>
            <p:nvPr/>
          </p:nvSpPr>
          <p:spPr>
            <a:xfrm>
              <a:off x="2402305" y="3517567"/>
              <a:ext cx="30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6"/>
                  </a:solidFill>
                </a:rPr>
                <a:t>p</a:t>
              </a:r>
              <a:endParaRPr lang="en-US" b="1" dirty="0">
                <a:solidFill>
                  <a:schemeClr val="accent6"/>
                </a:solidFill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1297325" y="3904875"/>
              <a:ext cx="30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q</a:t>
              </a: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1286510" y="4913924"/>
              <a:ext cx="26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6"/>
                  </a:solidFill>
                </a:rPr>
                <a:t>r</a:t>
              </a:r>
              <a:endParaRPr lang="en-US" b="1" dirty="0">
                <a:solidFill>
                  <a:schemeClr val="accent6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2369865" y="5055523"/>
              <a:ext cx="264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t</a:t>
              </a: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3061896" y="4221341"/>
              <a:ext cx="30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6"/>
                  </a:solidFill>
                </a:rPr>
                <a:t>u</a:t>
              </a:r>
              <a:endParaRPr lang="en-US" b="1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167" name="TextBox 166"/>
          <p:cNvSpPr txBox="1"/>
          <p:nvPr/>
        </p:nvSpPr>
        <p:spPr>
          <a:xfrm>
            <a:off x="465472" y="1423099"/>
            <a:ext cx="352005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err="1" smtClean="0"/>
              <a:t>R_Init</a:t>
            </a:r>
            <a:r>
              <a:rPr lang="en-US" sz="2600" dirty="0" smtClean="0"/>
              <a:t> ; ( Env1 ; Comp )*;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933189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13987</TotalTime>
  <Words>2580</Words>
  <Application>Microsoft Macintosh PowerPoint</Application>
  <PresentationFormat>On-screen Show (4:3)</PresentationFormat>
  <Paragraphs>698</Paragraphs>
  <Slides>35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A Logic-based Framework for Verifying Consensus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Compositional Invariant Checking for Overlaid and Nested Linked Lists</dc:title>
  <dc:creator>menes ro</dc:creator>
  <cp:lastModifiedBy>cd</cp:lastModifiedBy>
  <cp:revision>661</cp:revision>
  <dcterms:created xsi:type="dcterms:W3CDTF">2013-02-18T15:03:41Z</dcterms:created>
  <dcterms:modified xsi:type="dcterms:W3CDTF">2014-01-20T16:09:17Z</dcterms:modified>
</cp:coreProperties>
</file>