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65" r:id="rId11"/>
    <p:sldId id="266" r:id="rId12"/>
    <p:sldId id="258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1" r:id="rId23"/>
    <p:sldId id="277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3DE04-3503-43CF-AD2C-97027314772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B06A-055D-4BFB-960E-76E45F35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Mathias </a:t>
            </a:r>
            <a:r>
              <a:rPr lang="en-US" baseline="0" dirty="0" err="1" smtClean="0"/>
              <a:t>Althoff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Consensus is just an example: interested</a:t>
            </a:r>
            <a:r>
              <a:rPr lang="en-US" baseline="0" dirty="0" smtClean="0"/>
              <a:t> in whatever can be proved using the same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masking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talk: I also don’t like to make proofs, but I like to make algorithm that make proofs for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ride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interleavings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channel problem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9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829009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244D-E682-4CE7-B02F-A5AC9797BD9B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19B7-3EE5-4639-8503-EE05B51F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91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L for robots</a:t>
            </a:r>
            <a:br>
              <a:rPr lang="en-US" dirty="0" smtClean="0"/>
            </a:br>
            <a:r>
              <a:rPr lang="en-US" sz="4800" dirty="0" smtClean="0"/>
              <a:t>(and </a:t>
            </a:r>
            <a:r>
              <a:rPr lang="en-US" sz="4800" dirty="0" smtClean="0"/>
              <a:t>distributed </a:t>
            </a:r>
            <a:r>
              <a:rPr lang="en-US" sz="4800" dirty="0" smtClean="0"/>
              <a:t>systems)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2015.04.07</a:t>
            </a:r>
          </a:p>
          <a:p>
            <a:r>
              <a:rPr lang="en-US" dirty="0" smtClean="0"/>
              <a:t>Damien Zufferey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for the </a:t>
            </a:r>
            <a:r>
              <a:rPr lang="en-US" dirty="0" err="1" smtClean="0"/>
              <a:t>Seg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equation:</a:t>
            </a:r>
          </a:p>
          <a:p>
            <a:endParaRPr lang="en-US" dirty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Non-linear</a:t>
            </a:r>
          </a:p>
          <a:p>
            <a:pPr lvl="2"/>
            <a:r>
              <a:rPr lang="en-US" dirty="0" smtClean="0"/>
              <a:t>Polynomial</a:t>
            </a:r>
          </a:p>
          <a:p>
            <a:pPr lvl="2"/>
            <a:r>
              <a:rPr lang="en-US" dirty="0" smtClean="0"/>
              <a:t>Transcendental</a:t>
            </a:r>
          </a:p>
          <a:p>
            <a:pPr lvl="1"/>
            <a:r>
              <a:rPr lang="en-US" dirty="0" smtClean="0"/>
              <a:t>Differential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11013" y="1027906"/>
            <a:ext cx="58592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" dirty="0" smtClean="0"/>
              <a:t> == beam.dz rightmotor.dz )</a:t>
            </a:r>
          </a:p>
          <a:p>
            <a:r>
              <a:rPr lang="en-US" sz="250" dirty="0" smtClean="0"/>
              <a:t>( == </a:t>
            </a:r>
            <a:r>
              <a:rPr lang="en-US" sz="250" dirty="0" err="1" smtClean="0"/>
              <a:t>beam.dx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rightmotor.dx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</a:t>
            </a:r>
            <a:r>
              <a:rPr lang="en-US" sz="250" dirty="0" err="1" smtClean="0"/>
              <a:t>beam.dy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rightmotor.dy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1 )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2 ) ( ^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2 ) ) 1 )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1 )</a:t>
            </a:r>
          </a:p>
          <a:p>
            <a:r>
              <a:rPr lang="en-US" sz="250" dirty="0" smtClean="0"/>
              <a:t>( == ( D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( * </a:t>
            </a:r>
            <a:r>
              <a:rPr lang="en-US" sz="250" dirty="0" err="1" smtClean="0"/>
              <a:t>rightmotor.input</a:t>
            </a:r>
            <a:r>
              <a:rPr lang="en-US" sz="250" dirty="0" smtClean="0"/>
              <a:t> 1 )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1 )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1 )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1 )</a:t>
            </a:r>
          </a:p>
          <a:p>
            <a:r>
              <a:rPr lang="en-US" sz="250" dirty="0" smtClean="0"/>
              <a:t>( == ( D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( * </a:t>
            </a:r>
            <a:r>
              <a:rPr lang="en-US" sz="250" dirty="0" err="1" smtClean="0"/>
              <a:t>leftmotor.input</a:t>
            </a:r>
            <a:r>
              <a:rPr lang="en-US" sz="250" dirty="0" smtClean="0"/>
              <a:t> 1 )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( + ( * -1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( + ( * -1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( + ( * -1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 )</a:t>
            </a:r>
          </a:p>
          <a:p>
            <a:r>
              <a:rPr lang="en-US" sz="250" dirty="0" smtClean="0"/>
              <a:t>( ==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-1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( +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)</a:t>
            </a:r>
          </a:p>
          <a:p>
            <a:r>
              <a:rPr lang="en-US" sz="250" dirty="0" smtClean="0"/>
              <a:t>( ==</a:t>
            </a:r>
          </a:p>
          <a:p>
            <a:r>
              <a:rPr lang="en-US" sz="250" dirty="0" smtClean="0"/>
              <a:t>    ( + ( * ( +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</a:t>
            </a:r>
          </a:p>
          <a:p>
            <a:r>
              <a:rPr lang="en-US" sz="250" dirty="0" smtClean="0"/>
              <a:t>        ( * -1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   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       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</a:t>
            </a:r>
          </a:p>
          <a:p>
            <a:r>
              <a:rPr lang="en-US" sz="250" dirty="0" smtClean="0"/>
              <a:t>    ( + ( * ( +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</a:t>
            </a:r>
          </a:p>
          <a:p>
            <a:r>
              <a:rPr lang="en-US" sz="250" dirty="0" smtClean="0"/>
              <a:t>        ( *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   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       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( * -1 ( + ( * -1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 ( sin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) ( +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( + ( * -1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 ( cos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( *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)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) )</a:t>
            </a:r>
          </a:p>
          <a:p>
            <a:r>
              <a:rPr lang="en-US" sz="250" dirty="0" smtClean="0"/>
              <a:t>( == ( + ( *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( * ( + ( * -1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 ( sin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) ( +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( + ( * -1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 ( cos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( * -1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rightmotor.angle</a:t>
            </a:r>
            <a:r>
              <a:rPr lang="en-US" sz="250" dirty="0" smtClean="0"/>
              <a:t> ) ) ) ( +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) ) )</a:t>
            </a:r>
          </a:p>
          <a:p>
            <a:r>
              <a:rPr lang="en-US" sz="250" dirty="0" smtClean="0"/>
              <a:t>( == ( + ( * 16 ( + ( * -1 ( ^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2 ) ) ) rightmotor.dz ) rightwheel.dz )</a:t>
            </a:r>
          </a:p>
          <a:p>
            <a:r>
              <a:rPr lang="en-US" sz="250" dirty="0" smtClean="0"/>
              <a:t>( == ( + </a:t>
            </a:r>
            <a:r>
              <a:rPr lang="en-US" sz="250" dirty="0" err="1" smtClean="0"/>
              <a:t>rightmotor.dx</a:t>
            </a:r>
            <a:r>
              <a:rPr lang="en-US" sz="250" dirty="0" smtClean="0"/>
              <a:t> ( * 16 ( + ( * 2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) ) ) ) </a:t>
            </a:r>
            <a:r>
              <a:rPr lang="en-US" sz="250" dirty="0" err="1" smtClean="0"/>
              <a:t>rightwheel.dx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( + </a:t>
            </a:r>
            <a:r>
              <a:rPr lang="en-US" sz="250" dirty="0" err="1" smtClean="0"/>
              <a:t>rightmotor.dy</a:t>
            </a:r>
            <a:r>
              <a:rPr lang="en-US" sz="250" dirty="0" smtClean="0"/>
              <a:t> ( * 16 ( +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) ) </a:t>
            </a:r>
            <a:r>
              <a:rPr lang="en-US" sz="250" dirty="0" err="1" smtClean="0"/>
              <a:t>rightwheel.dy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( + ( * -2 </a:t>
            </a:r>
            <a:r>
              <a:rPr lang="en-US" sz="250" dirty="0" err="1" smtClean="0"/>
              <a:t>rightmotor.q_a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rightmotor.q_k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( +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( + ( * -1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) )</a:t>
            </a:r>
          </a:p>
          <a:p>
            <a:r>
              <a:rPr lang="en-US" sz="250" dirty="0" smtClean="0"/>
              <a:t>( == ( + ( * -2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( + ( * -1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)</a:t>
            </a:r>
          </a:p>
          <a:p>
            <a:r>
              <a:rPr lang="en-US" sz="250" dirty="0" smtClean="0"/>
              <a:t>( == ( + beam.dz ( * -1 20 ( +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) ) leftmotor.dz )</a:t>
            </a:r>
          </a:p>
          <a:p>
            <a:r>
              <a:rPr lang="en-US" sz="250" dirty="0" smtClean="0"/>
              <a:t>( == ( + ( * -1 20 ( +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beam.dx</a:t>
            </a:r>
            <a:r>
              <a:rPr lang="en-US" sz="250" dirty="0" smtClean="0"/>
              <a:t> ) </a:t>
            </a:r>
            <a:r>
              <a:rPr lang="en-US" sz="250" dirty="0" err="1" smtClean="0"/>
              <a:t>leftmotor.dx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( + </a:t>
            </a:r>
            <a:r>
              <a:rPr lang="en-US" sz="250" dirty="0" err="1" smtClean="0"/>
              <a:t>beam.dy</a:t>
            </a:r>
            <a:r>
              <a:rPr lang="en-US" sz="250" dirty="0" smtClean="0"/>
              <a:t> ( * -1 20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) </a:t>
            </a:r>
            <a:r>
              <a:rPr lang="en-US" sz="250" dirty="0" err="1" smtClean="0"/>
              <a:t>leftmotor.dy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( + ( * -2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) ( +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)</a:t>
            </a:r>
          </a:p>
          <a:p>
            <a:r>
              <a:rPr lang="en-US" sz="250" dirty="0" smtClean="0"/>
              <a:t>( == ( + ( * -1 ( +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( * ( + ( * 2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( + ( * 2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( * ( +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-1 ( + ( * -1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) ( sin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( *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( * ( + ( * -1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) ( cos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)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)</a:t>
            </a:r>
          </a:p>
          <a:p>
            <a:r>
              <a:rPr lang="en-US" sz="250" dirty="0" smtClean="0"/>
              <a:t>( == ( + ( * ( + ( * -1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( sin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( *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( cos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( + ( * -1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( cos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( * -1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( sin </a:t>
            </a:r>
            <a:r>
              <a:rPr lang="en-US" sz="250" dirty="0" err="1" smtClean="0"/>
              <a:t>leftmotor.angle</a:t>
            </a:r>
            <a:r>
              <a:rPr lang="en-US" sz="250" dirty="0" smtClean="0"/>
              <a:t> ) ) ) ( +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) )</a:t>
            </a:r>
          </a:p>
          <a:p>
            <a:r>
              <a:rPr lang="en-US" sz="250" dirty="0" smtClean="0"/>
              <a:t>( == ( + leftmotor.dz ( * 16 ( + ( ^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2 ) ) ) ) leftwheel.dz )</a:t>
            </a:r>
          </a:p>
          <a:p>
            <a:r>
              <a:rPr lang="en-US" sz="250" dirty="0" smtClean="0"/>
              <a:t>( == ( + </a:t>
            </a:r>
            <a:r>
              <a:rPr lang="en-US" sz="250" dirty="0" err="1" smtClean="0"/>
              <a:t>leftmotor.dx</a:t>
            </a:r>
            <a:r>
              <a:rPr lang="en-US" sz="250" dirty="0" smtClean="0"/>
              <a:t> ( * 16 ( + ( * 2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) ) ) ) </a:t>
            </a:r>
            <a:r>
              <a:rPr lang="en-US" sz="250" dirty="0" err="1" smtClean="0"/>
              <a:t>leftwheel.dx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( + </a:t>
            </a:r>
            <a:r>
              <a:rPr lang="en-US" sz="250" dirty="0" err="1" smtClean="0"/>
              <a:t>leftmotor.dy</a:t>
            </a:r>
            <a:r>
              <a:rPr lang="en-US" sz="250" dirty="0" smtClean="0"/>
              <a:t> ( * 16 ( +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) ) </a:t>
            </a:r>
            <a:r>
              <a:rPr lang="en-US" sz="250" dirty="0" err="1" smtClean="0"/>
              <a:t>leftwheel.dy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( + ( * -2 </a:t>
            </a:r>
            <a:r>
              <a:rPr lang="en-US" sz="250" dirty="0" err="1" smtClean="0"/>
              <a:t>leftmotor.q_a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leftmotor.q_j</a:t>
            </a:r>
            <a:r>
              <a:rPr lang="en-US" sz="250" dirty="0" smtClean="0"/>
              <a:t> </a:t>
            </a:r>
            <a:r>
              <a:rPr lang="en-US" sz="250" dirty="0" err="1" smtClean="0"/>
              <a:t>leftmotor.q_k</a:t>
            </a:r>
            <a:r>
              <a:rPr lang="en-US" sz="250" dirty="0" smtClean="0"/>
              <a:t> ) ) ( +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</a:t>
            </a:r>
          </a:p>
          <a:p>
            <a:r>
              <a:rPr lang="en-US" sz="250" dirty="0" smtClean="0"/>
              <a:t>( == ( + ( * ( / 1 2 ) 50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beam.dx</a:t>
            </a:r>
            <a:r>
              <a:rPr lang="en-US" sz="250" dirty="0" smtClean="0"/>
              <a:t> ( * ( / 1 2 ) 25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) ) ( + </a:t>
            </a:r>
            <a:r>
              <a:rPr lang="en-US" sz="250" dirty="0" err="1" smtClean="0"/>
              <a:t>tail.dx</a:t>
            </a:r>
            <a:r>
              <a:rPr lang="en-US" sz="250" dirty="0" smtClean="0"/>
              <a:t> ( * ( / 1 2 ) 50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) ) ( * ( / 1 2 ) 25 ( + ( * -1 ( ^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2 ) ) ) ) )</a:t>
            </a:r>
          </a:p>
          <a:p>
            <a:r>
              <a:rPr lang="en-US" sz="250" dirty="0" smtClean="0"/>
              <a:t>( == ( + ( * ( / 1 2 ) 25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beam.dy</a:t>
            </a:r>
            <a:r>
              <a:rPr lang="en-US" sz="250" dirty="0" smtClean="0"/>
              <a:t> ( * ( / 1 2 ) 50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) ( + </a:t>
            </a:r>
            <a:r>
              <a:rPr lang="en-US" sz="250" dirty="0" err="1" smtClean="0"/>
              <a:t>tail.dy</a:t>
            </a:r>
            <a:r>
              <a:rPr lang="en-US" sz="250" dirty="0" smtClean="0"/>
              <a:t> ( * ( / 1 2 ) 25 ( +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( * ( / 1 2 ) 50 ( + ( * -1 ( ^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2 ) ) ) ) )</a:t>
            </a:r>
          </a:p>
          <a:p>
            <a:r>
              <a:rPr lang="en-US" sz="250" dirty="0" smtClean="0"/>
              <a:t>( == ( + ( * ( / 1 2 ) 25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( * ( / 1 2 ) 50 ( +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beam.dz ) ( + ( * ( / 1 2 ) 25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( * ( / 1 2 ) 50 ( + ( * 2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) ) ) tail.dz ) )</a:t>
            </a:r>
          </a:p>
          <a:p>
            <a:r>
              <a:rPr lang="en-US" sz="250" dirty="0" smtClean="0"/>
              <a:t>( == ( + ( * ( / 1 2 ) 50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beam.dx</a:t>
            </a:r>
            <a:r>
              <a:rPr lang="en-US" sz="250" dirty="0" smtClean="0"/>
              <a:t> ( * 20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( * ( / 1 2 ) 25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) ) ( + ( * ( / -1 2 ) 25 ( + ( * -1 ( ^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2 ) ) ) </a:t>
            </a:r>
            <a:r>
              <a:rPr lang="en-US" sz="250" dirty="0" err="1" smtClean="0"/>
              <a:t>tail.dx</a:t>
            </a:r>
            <a:r>
              <a:rPr lang="en-US" sz="250" dirty="0" smtClean="0"/>
              <a:t> ( * ( / 1 2 ) 50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) ) ) )</a:t>
            </a:r>
          </a:p>
          <a:p>
            <a:r>
              <a:rPr lang="en-US" sz="250" dirty="0" smtClean="0"/>
              <a:t>( == ( + ( * ( / 1 2 ) 25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beam.dy</a:t>
            </a:r>
            <a:r>
              <a:rPr lang="en-US" sz="250" dirty="0" smtClean="0"/>
              <a:t> ( * ( / 1 2 ) 50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( * 20 ( + ( * -2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) ) ) ( + </a:t>
            </a:r>
            <a:r>
              <a:rPr lang="en-US" sz="250" dirty="0" err="1" smtClean="0"/>
              <a:t>tail.dy</a:t>
            </a:r>
            <a:r>
              <a:rPr lang="en-US" sz="250" dirty="0" smtClean="0"/>
              <a:t> ( * ( / -1 2 ) 25 ( +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( * ( / 1 2 ) 50 ( + ( * -1 ( ^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2 ) ) ) ) )</a:t>
            </a:r>
          </a:p>
          <a:p>
            <a:r>
              <a:rPr lang="en-US" sz="250" dirty="0" smtClean="0"/>
              <a:t>( == ( + ( * ( / 1 2 ) 25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( * ( / 1 2 ) 50 ( +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) ( * 20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beam.dz ) ( + ( * ( / -1 2 ) 25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( * ( / 1 2 ) 50 ( + ( * 2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) ) ) tail.dz ) )</a:t>
            </a:r>
          </a:p>
          <a:p>
            <a:r>
              <a:rPr lang="en-US" sz="250" dirty="0" smtClean="0"/>
              <a:t>( == ( + ( * ( + ( * -2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-1 ( ^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2 ) ( ^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2 ) ) ) ( * ( + ( * 2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) ) ( + ( * 2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) ) ) ( * ( +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) ( + ( * -1 ( ^ </a:t>
            </a:r>
            <a:r>
              <a:rPr lang="en-US" sz="250" dirty="0" err="1" smtClean="0"/>
              <a:t>beam.q_k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beam.q_i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beam.q_a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beam.q_j</a:t>
            </a:r>
            <a:r>
              <a:rPr lang="en-US" sz="250" dirty="0" smtClean="0"/>
              <a:t> 2 ) ) ) ) ) 0 )</a:t>
            </a:r>
          </a:p>
          <a:p>
            <a:r>
              <a:rPr lang="en-US" sz="250" dirty="0" smtClean="0"/>
              <a:t>( == siminput0_input </a:t>
            </a:r>
            <a:r>
              <a:rPr lang="en-US" sz="250" dirty="0" err="1" smtClean="0"/>
              <a:t>leftmotor.input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== siminput1_input </a:t>
            </a:r>
            <a:r>
              <a:rPr lang="en-US" sz="250" dirty="0" err="1" smtClean="0"/>
              <a:t>rightmotor.input</a:t>
            </a:r>
            <a:r>
              <a:rPr lang="en-US" sz="250" dirty="0" smtClean="0"/>
              <a:t> )</a:t>
            </a:r>
          </a:p>
          <a:p>
            <a:r>
              <a:rPr lang="en-US" sz="250" dirty="0" smtClean="0"/>
              <a:t>( &gt;= ( + ( * ( / 1 2 ) 25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( * ( / -1 2 ) 50 ( + ( * 2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) ) ) tail.dz ) 0 )</a:t>
            </a:r>
          </a:p>
          <a:p>
            <a:r>
              <a:rPr lang="en-US" sz="250" dirty="0" smtClean="0"/>
              <a:t>( &gt;= ( + ( * ( / -1 2 ) 50 ( + ( * 2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) ) ) ( * ( / -1 2 ) 25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tail.dz ) 0 )</a:t>
            </a:r>
          </a:p>
          <a:p>
            <a:r>
              <a:rPr lang="en-US" sz="250" dirty="0" smtClean="0"/>
              <a:t>( Or ( == ( + ( * ( / -1 2 ) 50 ( + ( * 2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) ) ) ( * ( / -1 2 ) 25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tail.dz ) 0 ) ( == ( + ( * ( / 1 2 ) 25 ( + ( * 2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) ) ) ( * ( / -1 2 ) 50 ( + ( * 2 </a:t>
            </a:r>
            <a:r>
              <a:rPr lang="en-US" sz="250" dirty="0" err="1" smtClean="0"/>
              <a:t>tail.q_j</a:t>
            </a:r>
            <a:r>
              <a:rPr lang="en-US" sz="250" dirty="0" smtClean="0"/>
              <a:t> </a:t>
            </a:r>
            <a:r>
              <a:rPr lang="en-US" sz="250" dirty="0" err="1" smtClean="0"/>
              <a:t>tail.q_k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tail.q_a</a:t>
            </a:r>
            <a:r>
              <a:rPr lang="en-US" sz="250" dirty="0" smtClean="0"/>
              <a:t> </a:t>
            </a:r>
            <a:r>
              <a:rPr lang="en-US" sz="250" dirty="0" err="1" smtClean="0"/>
              <a:t>tail.q_i</a:t>
            </a:r>
            <a:r>
              <a:rPr lang="en-US" sz="250" dirty="0" smtClean="0"/>
              <a:t> ) ) ) tail.dz ) 0 ) )</a:t>
            </a:r>
          </a:p>
          <a:p>
            <a:r>
              <a:rPr lang="en-US" sz="250" dirty="0" smtClean="0"/>
              <a:t>( &gt;= ( + ( *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leftwheel.dz ) 0 )</a:t>
            </a:r>
          </a:p>
          <a:p>
            <a:r>
              <a:rPr lang="en-US" sz="250" dirty="0" smtClean="0"/>
              <a:t>( &gt;= ( + leftwheel.dz ( * ( / 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( * ( / 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&gt;= ( + leftwheel.dz ( * ( / 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( * ( / -1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&gt;= ( + leftwheel.dz ( * -1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&gt;= ( + ( * ( / -1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leftwheel.dz ( * ( / -1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&gt;= ( + ( * ( / -1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leftwheel.dz ( * ( / 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Or</a:t>
            </a:r>
          </a:p>
          <a:p>
            <a:r>
              <a:rPr lang="en-US" sz="250" dirty="0" smtClean="0"/>
              <a:t>    ( And ( == ( + ( *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leftwheel.dz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leftwheel.dy</a:t>
            </a:r>
            <a:r>
              <a:rPr lang="en-US" sz="250" dirty="0" smtClean="0"/>
              <a:t> ( *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)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leftwheel.dx</a:t>
            </a:r>
            <a:r>
              <a:rPr lang="en-US" sz="250" dirty="0" smtClean="0"/>
              <a:t> ( * 40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) ) ) 0 ) )</a:t>
            </a:r>
          </a:p>
          <a:p>
            <a:r>
              <a:rPr lang="en-US" sz="250" dirty="0" smtClean="0"/>
              <a:t>    ( And ( == ( + leftwheel.dz ( * -1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leftwheel.dy</a:t>
            </a:r>
            <a:r>
              <a:rPr lang="en-US" sz="250" dirty="0" smtClean="0"/>
              <a:t> ( * -1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)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leftwheel.dx</a:t>
            </a:r>
            <a:r>
              <a:rPr lang="en-US" sz="250" dirty="0" smtClean="0"/>
              <a:t> ( * -1 40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) ) ) 0 ) )</a:t>
            </a:r>
          </a:p>
          <a:p>
            <a:r>
              <a:rPr lang="en-US" sz="250" dirty="0" smtClean="0"/>
              <a:t>    ( And ( == ( + ( * ( / -1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leftwheel.dz ( * ( / -1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leftwheel.dx</a:t>
            </a:r>
            <a:r>
              <a:rPr lang="en-US" sz="250" dirty="0" smtClean="0"/>
              <a:t> ( * ( / -1 2 ) 40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) ( * ( / -1 2 ) 40 ( ^ 3 ( / 1 2 )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) ) 0 )</a:t>
            </a:r>
          </a:p>
          <a:p>
            <a:r>
              <a:rPr lang="en-US" sz="250" dirty="0" smtClean="0"/>
              <a:t>          ( == ( D ( + ( * ( / -1 2 ) 40 ( ^ 3 ( / 1 2 ) ) ( +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) ) ( * ( / -1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leftwheel.dy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    ( And ( == ( + ( * ( / -1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leftwheel.dz ( * ( / 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( * ( / 1 2 ) 40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) </a:t>
            </a:r>
            <a:r>
              <a:rPr lang="en-US" sz="250" dirty="0" err="1" smtClean="0"/>
              <a:t>leftwheel.dx</a:t>
            </a:r>
            <a:r>
              <a:rPr lang="en-US" sz="250" dirty="0" smtClean="0"/>
              <a:t> ( * ( / -1 2 ) 40 ( ^ 3 ( / 1 2 )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) ) 0 )</a:t>
            </a:r>
          </a:p>
          <a:p>
            <a:r>
              <a:rPr lang="en-US" sz="250" dirty="0" smtClean="0"/>
              <a:t>          ( == ( D ( + ( * ( / -1 2 ) 40 ( ^ 3 ( / 1 2 ) ) ( +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) ) ( * ( / 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leftwheel.dy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    ( And ( == ( + leftwheel.dz ( * ( / 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( * ( / -1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leftwheel.dx</a:t>
            </a:r>
            <a:r>
              <a:rPr lang="en-US" sz="250" dirty="0" smtClean="0"/>
              <a:t> ( * ( / 1 2 ) 40 ( ^ 3 ( / 1 2 )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( * ( / -1 2 ) 40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) ) ) 0 )</a:t>
            </a:r>
          </a:p>
          <a:p>
            <a:r>
              <a:rPr lang="en-US" sz="250" dirty="0" smtClean="0"/>
              <a:t>          ( == ( D ( + ( * ( / 1 2 ) 40 ( ^ 3 ( / 1 2 ) ) ( +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) ) ( * ( / -1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</a:t>
            </a:r>
            <a:r>
              <a:rPr lang="en-US" sz="250" dirty="0" err="1" smtClean="0"/>
              <a:t>leftwheel.dy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    ( And ( == ( + leftwheel.dz ( * ( / 1 2 ) 40 ( ^ 3 ( / 1 2 ) ) ( +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( * ( / 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( * ( / 1 2 ) 40 ( + ( * -1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) </a:t>
            </a:r>
            <a:r>
              <a:rPr lang="en-US" sz="250" dirty="0" err="1" smtClean="0"/>
              <a:t>leftwheel.dx</a:t>
            </a:r>
            <a:r>
              <a:rPr lang="en-US" sz="250" dirty="0" smtClean="0"/>
              <a:t> ( * ( / 1 2 ) 40 ( ^ 3 ( / 1 2 ) )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) ) 0 )</a:t>
            </a:r>
          </a:p>
          <a:p>
            <a:r>
              <a:rPr lang="en-US" sz="250" dirty="0" smtClean="0"/>
              <a:t>          ( == ( D ( + ( * ( / 1 2 ) 40 ( + ( * 2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) ( * 2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) ) ) ( * ( / 1 2 ) 40 ( ^ 3 ( / 1 2 ) ) ( + ( ^ </a:t>
            </a:r>
            <a:r>
              <a:rPr lang="en-US" sz="250" dirty="0" err="1" smtClean="0"/>
              <a:t>leftwheel.q_j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leftwheel.q_i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leftwheel.q_a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leftwheel.q_k</a:t>
            </a:r>
            <a:r>
              <a:rPr lang="en-US" sz="250" dirty="0" smtClean="0"/>
              <a:t> 2 ) ) ) ) </a:t>
            </a:r>
            <a:r>
              <a:rPr lang="en-US" sz="250" dirty="0" err="1" smtClean="0"/>
              <a:t>leftwheel.dy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)</a:t>
            </a:r>
          </a:p>
          <a:p>
            <a:r>
              <a:rPr lang="en-US" sz="250" dirty="0" smtClean="0"/>
              <a:t>( &gt;= ( + ( *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rightwheel.dz ) 0 )</a:t>
            </a:r>
          </a:p>
          <a:p>
            <a:r>
              <a:rPr lang="en-US" sz="250" dirty="0" smtClean="0"/>
              <a:t>( &gt;= ( + ( * ( / 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rightwheel.dz ( * ( / 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&gt;= ( + ( * ( / 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( * ( / -1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rightwheel.dz ) 0 )</a:t>
            </a:r>
          </a:p>
          <a:p>
            <a:r>
              <a:rPr lang="en-US" sz="250" dirty="0" smtClean="0"/>
              <a:t>( &gt;= ( + rightwheel.dz ( * -1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&gt;= ( + ( * ( / -1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( * ( / -1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rightwheel.dz ) 0 )</a:t>
            </a:r>
          </a:p>
          <a:p>
            <a:r>
              <a:rPr lang="en-US" sz="250" dirty="0" smtClean="0"/>
              <a:t>( &gt;= ( + ( * ( / -1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rightwheel.dz ( * ( / 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( Or</a:t>
            </a:r>
          </a:p>
          <a:p>
            <a:r>
              <a:rPr lang="en-US" sz="250" dirty="0" smtClean="0"/>
              <a:t>    ( And ( == ( + ( *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rightwheel.dz ) 0 )</a:t>
            </a:r>
          </a:p>
          <a:p>
            <a:r>
              <a:rPr lang="en-US" sz="250" dirty="0" smtClean="0"/>
              <a:t>          ( == ( D ( + ( * 40 ( +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</a:t>
            </a:r>
            <a:r>
              <a:rPr lang="en-US" sz="250" dirty="0" err="1" smtClean="0"/>
              <a:t>rightwheel.dy</a:t>
            </a:r>
            <a:r>
              <a:rPr lang="en-US" sz="250" dirty="0" smtClean="0"/>
              <a:t> )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rightwheel.dx</a:t>
            </a:r>
            <a:r>
              <a:rPr lang="en-US" sz="250" dirty="0" smtClean="0"/>
              <a:t> ( * 40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) ) ) ) 0 ) )</a:t>
            </a:r>
          </a:p>
          <a:p>
            <a:r>
              <a:rPr lang="en-US" sz="250" dirty="0" smtClean="0"/>
              <a:t>    ( And ( == ( + rightwheel.dz ( * -1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( * -1 40 ( +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</a:t>
            </a:r>
            <a:r>
              <a:rPr lang="en-US" sz="250" dirty="0" err="1" smtClean="0"/>
              <a:t>rightwheel.dy</a:t>
            </a:r>
            <a:r>
              <a:rPr lang="en-US" sz="250" dirty="0" smtClean="0"/>
              <a:t> ) ) 0 )</a:t>
            </a:r>
          </a:p>
          <a:p>
            <a:r>
              <a:rPr lang="en-US" sz="250" dirty="0" smtClean="0"/>
              <a:t>          ( == ( D ( + ( * -1 40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) ) </a:t>
            </a:r>
            <a:r>
              <a:rPr lang="en-US" sz="250" dirty="0" err="1" smtClean="0"/>
              <a:t>rightwheel.dx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    ( And ( == ( + ( * ( / -1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( * ( / -1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rightwheel.dz ) 0 )</a:t>
            </a:r>
          </a:p>
          <a:p>
            <a:r>
              <a:rPr lang="en-US" sz="250" dirty="0" smtClean="0"/>
              <a:t>          ( == ( D ( + ( * ( / -1 2 ) 40 ( ^ 3 ( / 1 2 ) ) ( +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</a:t>
            </a:r>
            <a:r>
              <a:rPr lang="en-US" sz="250" dirty="0" err="1" smtClean="0"/>
              <a:t>rightwheel.dx</a:t>
            </a:r>
            <a:r>
              <a:rPr lang="en-US" sz="250" dirty="0" smtClean="0"/>
              <a:t> ( * ( / -1 2 ) 40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) ) ) ) 0 )</a:t>
            </a:r>
          </a:p>
          <a:p>
            <a:r>
              <a:rPr lang="en-US" sz="250" dirty="0" smtClean="0"/>
              <a:t>          ( == ( D ( + ( * ( / -1 2 ) 40 ( +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( * ( / -1 2 ) 40 ( ^ 3 ( / 1 2 ) ) ( +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) ) ) </a:t>
            </a:r>
            <a:r>
              <a:rPr lang="en-US" sz="250" dirty="0" err="1" smtClean="0"/>
              <a:t>rightwheel.dy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    ( And ( == ( + ( * ( / -1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rightwheel.dz ( * ( / 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( * ( / -1 2 ) 40 ( ^ 3 ( / 1 2 ) ) ( +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( * ( / 1 2 ) 40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) ) </a:t>
            </a:r>
            <a:r>
              <a:rPr lang="en-US" sz="250" dirty="0" err="1" smtClean="0"/>
              <a:t>rightwheel.dx</a:t>
            </a:r>
            <a:r>
              <a:rPr lang="en-US" sz="250" dirty="0" smtClean="0"/>
              <a:t> ) ) 0 )</a:t>
            </a:r>
          </a:p>
          <a:p>
            <a:r>
              <a:rPr lang="en-US" sz="250" dirty="0" smtClean="0"/>
              <a:t>          ( == ( D ( + ( * ( / 1 2 ) 40 ( +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( * ( / -1 2 ) 40 ( ^ 3 ( / 1 2 ) ) ( +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) ) ) </a:t>
            </a:r>
            <a:r>
              <a:rPr lang="en-US" sz="250" dirty="0" err="1" smtClean="0"/>
              <a:t>rightwheel.dy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    ( And ( == ( + ( * ( / 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( * ( / -1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rightwheel.dz ) 0 )</a:t>
            </a:r>
          </a:p>
          <a:p>
            <a:r>
              <a:rPr lang="en-US" sz="250" dirty="0" smtClean="0"/>
              <a:t>          ( == ( D ( + </a:t>
            </a:r>
            <a:r>
              <a:rPr lang="en-US" sz="250" dirty="0" err="1" smtClean="0"/>
              <a:t>rightwheel.dx</a:t>
            </a:r>
            <a:r>
              <a:rPr lang="en-US" sz="250" dirty="0" smtClean="0"/>
              <a:t> ( * ( / 1 2 ) 40 ( ^ 3 ( / 1 2 ) ) ( +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( * ( / -1 2 ) 40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) ) ) ) 0 )</a:t>
            </a:r>
          </a:p>
          <a:p>
            <a:r>
              <a:rPr lang="en-US" sz="250" dirty="0" smtClean="0"/>
              <a:t>          ( == ( D ( + ( * ( / -1 2 ) 40 ( +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( * ( / 1 2 ) 40 ( ^ 3 ( / 1 2 ) ) ( +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) ) ) </a:t>
            </a:r>
            <a:r>
              <a:rPr lang="en-US" sz="250" dirty="0" err="1" smtClean="0"/>
              <a:t>rightwheel.dy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    ( And ( == ( + ( * ( / 1 2 ) 40 ( ^ 3 ( / 1 2 ) ) ( + ( * 2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) ) ) rightwheel.dz ( * ( / 1 2 ) 40 ( +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) 0 )</a:t>
            </a:r>
          </a:p>
          <a:p>
            <a:r>
              <a:rPr lang="en-US" sz="250" dirty="0" smtClean="0"/>
              <a:t>          ( == ( D ( + ( * ( / 1 2 ) 40 ( +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* -1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) ) ) </a:t>
            </a:r>
            <a:r>
              <a:rPr lang="en-US" sz="250" dirty="0" err="1" smtClean="0"/>
              <a:t>rightwheel.dx</a:t>
            </a:r>
            <a:r>
              <a:rPr lang="en-US" sz="250" dirty="0" smtClean="0"/>
              <a:t> ( * ( / 1 2 ) 40 ( ^ 3 ( / 1 2 ) ) ( + ( * -2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) ) 0 )</a:t>
            </a:r>
          </a:p>
          <a:p>
            <a:r>
              <a:rPr lang="en-US" sz="250" dirty="0" smtClean="0"/>
              <a:t>          ( == ( D ( + ( * ( / 1 2 ) 40 ( ^ 3 ( / 1 2 ) ) ( + ( ^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2 ) ) ( ^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2 ) ( * -1 ( ^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2 ) ) ) ) ( * ( / 1 2 ) 40 ( + ( * 2 </a:t>
            </a:r>
            <a:r>
              <a:rPr lang="en-US" sz="250" dirty="0" err="1" smtClean="0"/>
              <a:t>rightwheel.q_a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rightwheel.q_k</a:t>
            </a:r>
            <a:r>
              <a:rPr lang="en-US" sz="250" dirty="0" smtClean="0"/>
              <a:t> ) ( * 2 </a:t>
            </a:r>
            <a:r>
              <a:rPr lang="en-US" sz="250" dirty="0" err="1" smtClean="0"/>
              <a:t>rightwheel.q_i</a:t>
            </a:r>
            <a:r>
              <a:rPr lang="en-US" sz="250" dirty="0" smtClean="0"/>
              <a:t> </a:t>
            </a:r>
            <a:r>
              <a:rPr lang="en-US" sz="250" dirty="0" err="1" smtClean="0"/>
              <a:t>rightwheel.q_j</a:t>
            </a:r>
            <a:r>
              <a:rPr lang="en-US" sz="250" dirty="0" smtClean="0"/>
              <a:t> ) ) ) </a:t>
            </a:r>
            <a:r>
              <a:rPr lang="en-US" sz="250" dirty="0" err="1" smtClean="0"/>
              <a:t>rightwheel.dy</a:t>
            </a:r>
            <a:r>
              <a:rPr lang="en-US" sz="250" dirty="0" smtClean="0"/>
              <a:t> ) ) 0 ) )</a:t>
            </a:r>
          </a:p>
          <a:p>
            <a:r>
              <a:rPr lang="en-US" sz="25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6354" y="2296391"/>
                <a:ext cx="5544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54" y="2296391"/>
                <a:ext cx="5544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565900" y="1187450"/>
            <a:ext cx="5708650" cy="47434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7950" y="1911350"/>
            <a:ext cx="1797050" cy="75407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57950" y="2121694"/>
            <a:ext cx="1797050" cy="6350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7950" y="2264172"/>
            <a:ext cx="4895850" cy="161132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7950" y="3045312"/>
            <a:ext cx="4679950" cy="33655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2913" y="1263650"/>
            <a:ext cx="1439187" cy="457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913" y="1358900"/>
            <a:ext cx="1439187" cy="457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2913" y="4279900"/>
            <a:ext cx="3483887" cy="660400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2913" y="5270500"/>
            <a:ext cx="3661687" cy="660400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74770" y="3738404"/>
            <a:ext cx="342900" cy="26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74770" y="4073174"/>
            <a:ext cx="342900" cy="262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74770" y="4407944"/>
            <a:ext cx="342900" cy="262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Simplifying the model</a:t>
            </a:r>
          </a:p>
          <a:p>
            <a:pPr lvl="1"/>
            <a:r>
              <a:rPr lang="en-US" dirty="0" smtClean="0"/>
              <a:t>Quantifier elimination</a:t>
            </a:r>
          </a:p>
          <a:p>
            <a:pPr lvl="1"/>
            <a:r>
              <a:rPr lang="en-US" dirty="0" smtClean="0"/>
              <a:t>Craig interpolations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Type 2 computability</a:t>
            </a:r>
          </a:p>
          <a:p>
            <a:pPr lvl="1"/>
            <a:r>
              <a:rPr lang="en-US" dirty="0" smtClean="0"/>
              <a:t>Transcendental equations over the reals are usually undecidable.</a:t>
            </a:r>
          </a:p>
          <a:p>
            <a:pPr lvl="2"/>
            <a:r>
              <a:rPr lang="en-US" dirty="0" smtClean="0"/>
              <a:t>Intuition: use the arbitrary precision of the real to encode a memory</a:t>
            </a:r>
          </a:p>
          <a:p>
            <a:pPr lvl="1"/>
            <a:r>
              <a:rPr lang="en-US" dirty="0" smtClean="0"/>
              <a:t>Instead we consider the reals up to a given precision:</a:t>
            </a:r>
          </a:p>
          <a:p>
            <a:pPr lvl="2"/>
            <a:r>
              <a:rPr lang="en-US" dirty="0" smtClean="0"/>
              <a:t>Non-linear equations: NP</a:t>
            </a:r>
          </a:p>
          <a:p>
            <a:pPr lvl="2"/>
            <a:r>
              <a:rPr lang="en-US" dirty="0" smtClean="0"/>
              <a:t>ODE: </a:t>
            </a:r>
            <a:r>
              <a:rPr lang="en-US" dirty="0" err="1" smtClean="0"/>
              <a:t>PSpace</a:t>
            </a:r>
            <a:r>
              <a:rPr lang="en-US" dirty="0" smtClean="0"/>
              <a:t> (also holds for DAE ?)</a:t>
            </a:r>
          </a:p>
          <a:p>
            <a:pPr lvl="1"/>
            <a:r>
              <a:rPr lang="en-US" dirty="0" smtClean="0"/>
              <a:t>Not quite fast enough yet …</a:t>
            </a:r>
          </a:p>
        </p:txBody>
      </p:sp>
    </p:spTree>
    <p:extLst>
      <p:ext uri="{BB962C8B-B14F-4D97-AF65-F5344CB8AC3E}">
        <p14:creationId xmlns:p14="http://schemas.microsoft.com/office/powerpoint/2010/main" val="19892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Fault-tolerant distributed systems</a:t>
            </a:r>
          </a:p>
          <a:p>
            <a:r>
              <a:rPr lang="en-US" sz="1800" dirty="0" smtClean="0"/>
              <a:t>With </a:t>
            </a:r>
            <a:r>
              <a:rPr lang="en-US" sz="1800" dirty="0" err="1" smtClean="0"/>
              <a:t>Cezara</a:t>
            </a:r>
            <a:r>
              <a:rPr lang="en-US" sz="1800" dirty="0" smtClean="0"/>
              <a:t> </a:t>
            </a:r>
            <a:r>
              <a:rPr lang="en-US" sz="1800" dirty="0" err="1" smtClean="0"/>
              <a:t>Drăgoi</a:t>
            </a:r>
            <a:r>
              <a:rPr lang="en-US" sz="1800" dirty="0" smtClean="0"/>
              <a:t>, Thomas A. </a:t>
            </a:r>
            <a:r>
              <a:rPr lang="en-US" sz="1800" dirty="0" err="1" smtClean="0"/>
              <a:t>Henzinger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distributed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to get it right when things go wrong ?</a:t>
            </a:r>
          </a:p>
          <a:p>
            <a:pPr lvl="1"/>
            <a:r>
              <a:rPr lang="en-US" dirty="0" smtClean="0"/>
              <a:t>Crash, network delay/partition, …</a:t>
            </a:r>
          </a:p>
          <a:p>
            <a:endParaRPr lang="en-US" dirty="0"/>
          </a:p>
          <a:p>
            <a:r>
              <a:rPr lang="en-US" dirty="0" smtClean="0"/>
              <a:t>Typical problem: </a:t>
            </a:r>
            <a:r>
              <a:rPr lang="en-US" b="1" dirty="0" smtClean="0"/>
              <a:t>Consensus</a:t>
            </a:r>
          </a:p>
          <a:p>
            <a:pPr lvl="1"/>
            <a:r>
              <a:rPr lang="en-US" dirty="0" smtClean="0"/>
              <a:t>Termination: </a:t>
            </a:r>
            <a:r>
              <a:rPr lang="en-US" sz="1800" dirty="0" smtClean="0"/>
              <a:t>Every correct process decides some value.</a:t>
            </a:r>
          </a:p>
          <a:p>
            <a:pPr lvl="1"/>
            <a:r>
              <a:rPr lang="en-US" dirty="0" smtClean="0"/>
              <a:t>Validity</a:t>
            </a:r>
            <a:r>
              <a:rPr lang="en-US" sz="1800" dirty="0" smtClean="0"/>
              <a:t>: If all processes propose the same value v, then all correct processes decide v.</a:t>
            </a:r>
          </a:p>
          <a:p>
            <a:pPr lvl="1"/>
            <a:r>
              <a:rPr lang="en-US" dirty="0" smtClean="0"/>
              <a:t>Integrity: </a:t>
            </a:r>
            <a:r>
              <a:rPr lang="en-US" sz="1800" dirty="0" smtClean="0"/>
              <a:t>If value v is a decision, then v must have been proposed by some process.</a:t>
            </a:r>
          </a:p>
          <a:p>
            <a:pPr lvl="1"/>
            <a:r>
              <a:rPr lang="en-US" dirty="0" smtClean="0"/>
              <a:t>Irrevocability: </a:t>
            </a:r>
            <a:r>
              <a:rPr lang="en-US" sz="1800" dirty="0" smtClean="0"/>
              <a:t>Every correct process decides at most one value.</a:t>
            </a:r>
          </a:p>
          <a:p>
            <a:pPr lvl="1"/>
            <a:r>
              <a:rPr lang="en-US" dirty="0" smtClean="0"/>
              <a:t>Agreement: </a:t>
            </a:r>
            <a:r>
              <a:rPr lang="en-US" sz="1800" dirty="0" smtClean="0"/>
              <a:t>Every correct process must agree on the same value. </a:t>
            </a:r>
          </a:p>
          <a:p>
            <a:endParaRPr lang="en-US" sz="2200" dirty="0"/>
          </a:p>
          <a:p>
            <a:r>
              <a:rPr lang="en-US" dirty="0" smtClean="0"/>
              <a:t>Unfortunately, consensus is </a:t>
            </a:r>
            <a:r>
              <a:rPr lang="en-US" b="1" dirty="0" smtClean="0"/>
              <a:t>not solvable in an asynchronous system</a:t>
            </a:r>
            <a:r>
              <a:rPr lang="en-US" dirty="0" smtClean="0"/>
              <a:t> where at least one process can crash ([FLP 85]).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7" y="2208487"/>
            <a:ext cx="5872582" cy="3905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463986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 …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1" y="2397402"/>
            <a:ext cx="3248890" cy="352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863" y="6459782"/>
            <a:ext cx="728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CC-BY-SA-NC  Matt Taylor                                                                                                                                 Copyright ACM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28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318946"/>
            <a:ext cx="959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Yahoo/Apache (Zookeeper), Microsoft (Autopilot)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verification can do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Hard </a:t>
                </a:r>
                <a:r>
                  <a:rPr lang="en-US" dirty="0"/>
                  <a:t>to implement and get </a:t>
                </a:r>
                <a:r>
                  <a:rPr lang="en-US" dirty="0" smtClean="0"/>
                  <a:t>right</a:t>
                </a:r>
              </a:p>
              <a:p>
                <a:pPr lvl="1"/>
                <a:r>
                  <a:rPr lang="en-US" dirty="0"/>
                  <a:t>“The fault-tolerance computing community has not developed the </a:t>
                </a:r>
                <a:r>
                  <a:rPr lang="en-US" b="1" dirty="0"/>
                  <a:t>tools to make it easy to implement</a:t>
                </a:r>
                <a:r>
                  <a:rPr lang="en-US" dirty="0"/>
                  <a:t> their algorithms</a:t>
                </a:r>
                <a:r>
                  <a:rPr lang="en-US" dirty="0" smtClean="0"/>
                  <a:t>.” [Chandra et al. 07]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/>
                  <a:t>The fault-tolerance computing community has </a:t>
                </a:r>
                <a:r>
                  <a:rPr lang="en-US" b="1" dirty="0"/>
                  <a:t>not paid enough attention to testing</a:t>
                </a:r>
                <a:r>
                  <a:rPr lang="en-US" dirty="0"/>
                  <a:t>, a key </a:t>
                </a:r>
                <a:r>
                  <a:rPr lang="en-US" dirty="0" smtClean="0"/>
                  <a:t>ingredient for </a:t>
                </a:r>
                <a:r>
                  <a:rPr lang="en-US" dirty="0"/>
                  <a:t>building fault-tolerant systems</a:t>
                </a:r>
                <a:r>
                  <a:rPr lang="en-US" dirty="0" smtClean="0"/>
                  <a:t>.” </a:t>
                </a:r>
                <a:r>
                  <a:rPr lang="en-US" dirty="0"/>
                  <a:t>[Chandra et al. 07]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for better language &amp; verification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Gap </a:t>
                </a:r>
                <a:r>
                  <a:rPr lang="en-US" dirty="0"/>
                  <a:t>between the theory community and the system </a:t>
                </a:r>
                <a:r>
                  <a:rPr lang="en-US" dirty="0" smtClean="0"/>
                  <a:t>community</a:t>
                </a:r>
              </a:p>
              <a:p>
                <a:pPr lvl="1"/>
                <a:r>
                  <a:rPr lang="en-US" dirty="0" smtClean="0"/>
                  <a:t>“In </a:t>
                </a:r>
                <a:r>
                  <a:rPr lang="en-US" dirty="0"/>
                  <a:t>order to build a real-world system, an expert needs to use numerous ideas scattered </a:t>
                </a:r>
                <a:r>
                  <a:rPr lang="en-US" dirty="0" smtClean="0"/>
                  <a:t>in the </a:t>
                </a:r>
                <a:r>
                  <a:rPr lang="en-US" dirty="0"/>
                  <a:t>literature and make several relatively small protocol extensions. The cumulative effort will </a:t>
                </a:r>
                <a:r>
                  <a:rPr lang="en-US" dirty="0" smtClean="0"/>
                  <a:t>be substantial </a:t>
                </a:r>
                <a:r>
                  <a:rPr lang="en-US" dirty="0"/>
                  <a:t>and the </a:t>
                </a:r>
                <a:r>
                  <a:rPr lang="en-US" b="1" dirty="0"/>
                  <a:t>final system will be based on an unproven protocol</a:t>
                </a:r>
                <a:r>
                  <a:rPr lang="en-US" dirty="0" smtClean="0"/>
                  <a:t>.” </a:t>
                </a:r>
                <a:r>
                  <a:rPr lang="en-US" dirty="0"/>
                  <a:t>[Chandra et al. 07]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for automated verification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471792" y="1377865"/>
            <a:ext cx="2267210" cy="1340285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ource code + specifications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17940" y="3313136"/>
            <a:ext cx="2116898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06227" y="3313136"/>
            <a:ext cx="2104373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6776581" y="2069927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419605" y="2069928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50920" y="4638091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71359" y="4638090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2880" y="5480323"/>
            <a:ext cx="220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proof  or </a:t>
            </a:r>
          </a:p>
          <a:p>
            <a:pPr algn="ctr"/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9901" y="5480323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6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understanding what is going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1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2" y="4414207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0393" y="5519278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 </a:t>
            </a:r>
            <a:r>
              <a:rPr lang="en-US" smtClean="0"/>
              <a:t>for robots</a:t>
            </a:r>
            <a:endParaRPr lang="en-US" dirty="0" smtClean="0"/>
          </a:p>
          <a:p>
            <a:r>
              <a:rPr lang="en-US" dirty="0" smtClean="0"/>
              <a:t>With Stelios, Martin, Joseph, </a:t>
            </a:r>
            <a:r>
              <a:rPr lang="en-US" dirty="0" err="1" smtClean="0"/>
              <a:t>Ankur</a:t>
            </a:r>
            <a:r>
              <a:rPr lang="en-US" dirty="0" smtClean="0"/>
              <a:t>, Daniela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asynchrony to faults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86965"/>
            <a:ext cx="716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Programming abstraction in </a:t>
            </a:r>
            <a:r>
              <a:rPr lang="en-US" sz="2800" dirty="0"/>
              <a:t>round-based </a:t>
            </a:r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6477"/>
            <a:ext cx="633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Implementation in an asynchronous </a:t>
            </a:r>
            <a:r>
              <a:rPr lang="en-US" sz="2800" dirty="0" smtClean="0"/>
              <a:t>world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56152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311096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68848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240508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241739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57066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56152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314817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54748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54748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54748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312500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3447380" y="3531822"/>
            <a:ext cx="311020" cy="3172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73269" y="487419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42363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00115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78636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80642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873990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876403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739341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297258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74601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423433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876403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29304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419217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869774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866762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878613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93192" y="256244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: message send by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at round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is delivered</a:t>
                </a:r>
              </a:p>
              <a:p>
                <a:endParaRPr lang="en-US" i="1" dirty="0" smtClean="0"/>
              </a:p>
              <a:p>
                <a:r>
                  <a:rPr lang="en-US" dirty="0" smtClean="0"/>
                  <a:t>Maps every faults to message faults</a:t>
                </a:r>
              </a:p>
              <a:p>
                <a:pPr lvl="1"/>
                <a:r>
                  <a:rPr lang="en-US" dirty="0" smtClean="0"/>
                  <a:t>A crashed process is the same as a process whose messages are dropped.</a:t>
                </a:r>
              </a:p>
              <a:p>
                <a:pPr lvl="1"/>
                <a:r>
                  <a:rPr lang="en-US" dirty="0" smtClean="0"/>
                  <a:t>Byzantine faults can be simulated altering messages</a:t>
                </a:r>
              </a:p>
              <a:p>
                <a:pPr lvl="1"/>
                <a:r>
                  <a:rPr lang="en-US" dirty="0" smtClean="0"/>
                  <a:t>Simplify the proofs: does not need to case split on (in)correct processes</a:t>
                </a:r>
              </a:p>
              <a:p>
                <a:pPr lvl="1"/>
                <a:r>
                  <a:rPr lang="en-US" dirty="0" smtClean="0"/>
                  <a:t>Handling transient/permanent </a:t>
                </a:r>
                <a:r>
                  <a:rPr lang="en-US" dirty="0"/>
                  <a:t>faults </a:t>
                </a:r>
                <a:r>
                  <a:rPr lang="en-US" dirty="0" smtClean="0"/>
                  <a:t>is transparent </a:t>
                </a:r>
                <a:r>
                  <a:rPr lang="en-US" dirty="0"/>
                  <a:t>at the algorithm </a:t>
                </a:r>
                <a:r>
                  <a:rPr lang="en-US" dirty="0" smtClean="0"/>
                  <a:t>level</a:t>
                </a:r>
              </a:p>
              <a:p>
                <a:endParaRPr lang="en-US" dirty="0"/>
              </a:p>
              <a:p>
                <a:r>
                  <a:rPr lang="en-US" dirty="0" smtClean="0"/>
                  <a:t>Mostly works </a:t>
                </a:r>
                <a:r>
                  <a:rPr lang="en-US" dirty="0"/>
                  <a:t>in practice, ...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8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740" y="1835467"/>
            <a:ext cx="5772150" cy="47253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type A =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Set[((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)] 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Set( (x: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 / 4) 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mailbox: Set[((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)]){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(id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(r/4) 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n/2)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vote &lt;~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mailbox.maxBy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(_._1._2)._1._1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commit &lt;~ true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override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expectedNbrMessages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(id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(r/4)) n/2 + 1 else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552950"/>
            <a:ext cx="5181600" cy="26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5" y="1027906"/>
            <a:ext cx="6113910" cy="5457705"/>
          </a:xfrm>
        </p:spPr>
      </p:pic>
    </p:spTree>
    <p:extLst>
      <p:ext uri="{BB962C8B-B14F-4D97-AF65-F5344CB8AC3E}">
        <p14:creationId xmlns:p14="http://schemas.microsoft.com/office/powerpoint/2010/main" val="35244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Verification:  partial invariant for the LV alg.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6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do algorithms use rounds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03" y="1923010"/>
            <a:ext cx="8963827" cy="4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code size (easy to implement)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89" y="1849645"/>
            <a:ext cx="6789131" cy="43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performance and verification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91" y="1509183"/>
            <a:ext cx="7277818" cy="3234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76" y="5026139"/>
            <a:ext cx="7550333" cy="17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15" y="2220222"/>
            <a:ext cx="3374685" cy="27016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2484190"/>
            <a:ext cx="1901992" cy="2173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23" y="2032677"/>
            <a:ext cx="2935037" cy="3076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9475" y="31555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7063967" y="31555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753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improve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developer:</a:t>
            </a:r>
          </a:p>
          <a:p>
            <a:pPr lvl="1"/>
            <a:r>
              <a:rPr lang="en-US" dirty="0" smtClean="0"/>
              <a:t>Printing is slow (easily 10+ hours for a robot not too small)</a:t>
            </a:r>
          </a:p>
          <a:p>
            <a:pPr lvl="1"/>
            <a:r>
              <a:rPr lang="en-US" dirty="0" smtClean="0"/>
              <a:t>Hardly any support for testing</a:t>
            </a:r>
          </a:p>
          <a:p>
            <a:pPr lvl="1"/>
            <a:endParaRPr lang="en-US" dirty="0"/>
          </a:p>
          <a:p>
            <a:r>
              <a:rPr lang="en-US" dirty="0" smtClean="0"/>
              <a:t>For the user:</a:t>
            </a:r>
          </a:p>
          <a:p>
            <a:pPr lvl="1"/>
            <a:r>
              <a:rPr lang="en-US" dirty="0" smtClean="0"/>
              <a:t>Robots that you download comes with no guarantees</a:t>
            </a:r>
          </a:p>
          <a:p>
            <a:pPr marL="914400" lvl="2" indent="0">
              <a:buNone/>
            </a:pPr>
            <a:r>
              <a:rPr lang="en-US" dirty="0" smtClean="0"/>
              <a:t>(i.e., nobody is responsible if the robot burns down your house)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F</a:t>
            </a:r>
            <a:r>
              <a:rPr lang="en-US" dirty="0" smtClean="0"/>
              <a:t>ull stack” robot compiler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566187" y="1662304"/>
            <a:ext cx="2104291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program</a:t>
            </a:r>
          </a:p>
          <a:p>
            <a:pPr algn="ctr"/>
            <a:r>
              <a:rPr lang="en-US" dirty="0"/>
              <a:t>+</a:t>
            </a:r>
            <a:endParaRPr lang="en-US" dirty="0" smtClean="0"/>
          </a:p>
          <a:p>
            <a:pPr algn="ctr"/>
            <a:r>
              <a:rPr lang="en-US" dirty="0" smtClean="0"/>
              <a:t>Robot specification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8066" y="2921189"/>
            <a:ext cx="1912488" cy="1065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REACT</a:t>
            </a:r>
          </a:p>
          <a:p>
            <a:pPr algn="ctr"/>
            <a:r>
              <a:rPr lang="en-US" sz="2400" dirty="0" smtClean="0"/>
              <a:t>Compiler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86802" y="2921189"/>
            <a:ext cx="1869816" cy="1065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Robot</a:t>
            </a:r>
          </a:p>
          <a:p>
            <a:pPr algn="ctr"/>
            <a:r>
              <a:rPr lang="en-US" sz="2400" dirty="0" smtClean="0"/>
              <a:t>Compiler</a:t>
            </a:r>
          </a:p>
          <a:p>
            <a:pPr algn="ctr"/>
            <a:r>
              <a:rPr lang="en-US" dirty="0" smtClean="0"/>
              <a:t>[Mehta et al. 14]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871235" y="2574845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975113" y="2580287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08066" y="4331269"/>
            <a:ext cx="1912488" cy="1065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4234" y="4335686"/>
            <a:ext cx="1912488" cy="10655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3D printer,</a:t>
            </a:r>
          </a:p>
          <a:p>
            <a:pPr algn="ctr"/>
            <a:r>
              <a:rPr lang="en-US" sz="2400" dirty="0" smtClean="0"/>
              <a:t>Laser cutter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494726" y="3990052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88558" y="3990053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13500000">
            <a:off x="5321245" y="3920241"/>
            <a:ext cx="546968" cy="548640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494726" y="5384672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6786" y="5785112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cxnSp>
        <p:nvCxnSpPr>
          <p:cNvPr id="21" name="Elbow Connector 20"/>
          <p:cNvCxnSpPr>
            <a:stCxn id="12" idx="2"/>
            <a:endCxn id="5" idx="1"/>
          </p:cNvCxnSpPr>
          <p:nvPr/>
        </p:nvCxnSpPr>
        <p:spPr>
          <a:xfrm rot="5400000" flipH="1" flipV="1">
            <a:off x="2926568" y="3757245"/>
            <a:ext cx="3277360" cy="1877"/>
          </a:xfrm>
          <a:prstGeom prst="bentConnector4">
            <a:avLst>
              <a:gd name="adj1" fmla="val -6975"/>
              <a:gd name="adj2" fmla="val -631243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0187" y="574506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Edge </a:t>
            </a:r>
            <a:r>
              <a:rPr lang="en-US" dirty="0"/>
              <a:t>F</a:t>
            </a:r>
            <a:r>
              <a:rPr lang="en-US" dirty="0" smtClean="0"/>
              <a:t>ollower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47" y="3921622"/>
            <a:ext cx="2816395" cy="1584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77" y="3000294"/>
            <a:ext cx="3002280" cy="173685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759180" y="1742266"/>
            <a:ext cx="1912488" cy="1065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551865" y="3008597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9322945">
            <a:off x="3250260" y="4669434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787157" y="3423417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3034683">
            <a:off x="5742610" y="5040135"/>
            <a:ext cx="351504" cy="348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91145" y="3000294"/>
            <a:ext cx="216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State-space coverage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14436" y="3390291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subtraction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19" y="5214236"/>
            <a:ext cx="2464723" cy="1193983"/>
          </a:xfrm>
          <a:prstGeom prst="rect">
            <a:avLst/>
          </a:prstGeom>
        </p:spPr>
      </p:pic>
      <p:pic>
        <p:nvPicPr>
          <p:cNvPr id="8" name="small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 rot="10800000">
            <a:off x="6706079" y="1616638"/>
            <a:ext cx="2865163" cy="16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4269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sensorPort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(b)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(300)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servoLeft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Int16(5))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servoRight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Int16(0))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servoLeft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Int16(0))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servoRight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Int16(5))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118866"/>
            <a:ext cx="42100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Event handler</a:t>
            </a:r>
          </a:p>
          <a:p>
            <a:endParaRPr lang="en-US" sz="2400" dirty="0" smtClean="0"/>
          </a:p>
          <a:p>
            <a:r>
              <a:rPr lang="en-US" sz="2400" dirty="0" smtClean="0"/>
              <a:t>Periodic  loop</a:t>
            </a:r>
          </a:p>
          <a:p>
            <a:endParaRPr lang="en-US" sz="2400" dirty="0"/>
          </a:p>
          <a:p>
            <a:r>
              <a:rPr lang="en-US" sz="2400" dirty="0" smtClean="0"/>
              <a:t>Sending messages</a:t>
            </a:r>
          </a:p>
          <a:p>
            <a:r>
              <a:rPr lang="en-US" sz="2400" dirty="0" smtClean="0"/>
              <a:t>(also to hardware)</a:t>
            </a:r>
          </a:p>
          <a:p>
            <a:endParaRPr lang="en-US" sz="2400" dirty="0" smtClean="0"/>
          </a:p>
          <a:p>
            <a:endParaRPr lang="en-US" sz="800" dirty="0" smtClean="0"/>
          </a:p>
          <a:p>
            <a:r>
              <a:rPr lang="en-US" sz="2400" dirty="0" smtClean="0"/>
              <a:t>State: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5288965"/>
            <a:ext cx="4733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('loop)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case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Key.UP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('moving) }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('moving) { 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every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(100){ ... } }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371850" y="2078727"/>
            <a:ext cx="2548890" cy="264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71850" y="3074670"/>
            <a:ext cx="2548890" cy="67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71850" y="3873818"/>
            <a:ext cx="2640330" cy="1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State-space exploration for hybrid systems</a:t>
            </a:r>
          </a:p>
          <a:p>
            <a:pPr marL="457200" lvl="1" indent="0">
              <a:buNone/>
            </a:pPr>
            <a:r>
              <a:rPr lang="en-US" dirty="0" smtClean="0"/>
              <a:t>alternate between discrete (controller) and continuous transitions (robot)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Controller: timed automata</a:t>
            </a:r>
          </a:p>
          <a:p>
            <a:pPr marL="457200" lvl="1" indent="0">
              <a:buNone/>
            </a:pPr>
            <a:r>
              <a:rPr lang="en-US" dirty="0" smtClean="0"/>
              <a:t>as simple as it can get</a:t>
            </a:r>
          </a:p>
          <a:p>
            <a:endParaRPr lang="en-US" dirty="0"/>
          </a:p>
          <a:p>
            <a:r>
              <a:rPr lang="en-US" dirty="0" smtClean="0"/>
              <a:t>Robot: non-linear differential algebraic equations</a:t>
            </a:r>
          </a:p>
          <a:p>
            <a:pPr marL="457200" lvl="1" indent="0">
              <a:buNone/>
            </a:pPr>
            <a:r>
              <a:rPr lang="en-US" dirty="0" smtClean="0"/>
              <a:t>So complicated that you need to change your model of computation</a:t>
            </a:r>
          </a:p>
          <a:p>
            <a:pPr marL="457200" lvl="1" indent="0">
              <a:buNone/>
            </a:pPr>
            <a:r>
              <a:rPr lang="en-US" dirty="0" smtClean="0"/>
              <a:t>(type 2 computability) to be able to do anything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system: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278" y="1758929"/>
            <a:ext cx="6592510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rtl="0" latinLnBrk="1" hangingPunct="0"/>
            <a:r>
              <a:rPr lang="en-US" sz="2250" dirty="0"/>
              <a:t>Spherical car moving along a line in frictionless vacuum.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7281" y="3797458"/>
                <a:ext cx="858568" cy="3894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accPr>
                        <m:e>
                          <m: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acc>
                      <m:r>
                        <a:rPr lang="en-US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=5</m:t>
                      </m:r>
                    </m:oMath>
                  </m:oMathPara>
                </a14:m>
                <a:endParaRPr 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81" y="3797458"/>
                <a:ext cx="858568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8511" r="-4965" b="-93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33250" y="3797458"/>
                <a:ext cx="858568" cy="3894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accPr>
                        <m:e>
                          <m: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acc>
                      <m:r>
                        <a:rPr lang="en-US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=0</m:t>
                      </m:r>
                    </m:oMath>
                  </m:oMathPara>
                </a14:m>
                <a:endParaRPr 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50" y="3797458"/>
                <a:ext cx="858568" cy="389466"/>
              </a:xfrm>
              <a:prstGeom prst="rect">
                <a:avLst/>
              </a:prstGeom>
              <a:blipFill rotWithShape="0">
                <a:blip r:embed="rId3"/>
                <a:stretch>
                  <a:fillRect l="-8511" r="-4255" b="-78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78629" y="5589713"/>
                <a:ext cx="1280159" cy="3894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accPr>
                        <m:e>
                          <m: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acc>
                      <m:r>
                        <a:rPr lang="en-US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=−10</m:t>
                      </m:r>
                    </m:oMath>
                  </m:oMathPara>
                </a14:m>
                <a:endParaRPr 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29" y="5589713"/>
                <a:ext cx="1280159" cy="389466"/>
              </a:xfrm>
              <a:prstGeom prst="rect">
                <a:avLst/>
              </a:prstGeom>
              <a:blipFill rotWithShape="0">
                <a:blip r:embed="rId4"/>
                <a:stretch>
                  <a:fillRect l="-5714" r="-2381" b="-78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33250" y="5589713"/>
                <a:ext cx="858568" cy="3894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accPr>
                        <m:e>
                          <m: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acc>
                      <m:r>
                        <a:rPr lang="en-US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=0</m:t>
                      </m:r>
                    </m:oMath>
                  </m:oMathPara>
                </a14:m>
                <a:endParaRPr 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50" y="5589713"/>
                <a:ext cx="858568" cy="389466"/>
              </a:xfrm>
              <a:prstGeom prst="rect">
                <a:avLst/>
              </a:prstGeom>
              <a:blipFill rotWithShape="0">
                <a:blip r:embed="rId5"/>
                <a:stretch>
                  <a:fillRect l="-8511" r="-4255" b="-78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21569" y="3188329"/>
                <a:ext cx="1038105" cy="3894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accPr>
                        <m:e>
                          <m: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acc>
                      <m:r>
                        <a:rPr lang="en-US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=20</m:t>
                      </m:r>
                    </m:oMath>
                  </m:oMathPara>
                </a14:m>
                <a:endParaRPr 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69" y="3188329"/>
                <a:ext cx="1038105" cy="389466"/>
              </a:xfrm>
              <a:prstGeom prst="rect">
                <a:avLst/>
              </a:prstGeom>
              <a:blipFill rotWithShape="0">
                <a:blip r:embed="rId6"/>
                <a:stretch>
                  <a:fillRect l="-7059" r="-3529" b="-78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204730" y="3267554"/>
            <a:ext cx="1427956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rgbClr val="000000"/>
                </a:solidFill>
                <a:sym typeface="Helvetica Light"/>
              </a:rPr>
              <a:t>accelerate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2814" y="3218727"/>
            <a:ext cx="856005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rgbClr val="000000"/>
                </a:solidFill>
                <a:sym typeface="Helvetica Light"/>
              </a:rPr>
              <a:t>cruise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2231" y="5021809"/>
            <a:ext cx="80361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rgbClr val="000000"/>
                </a:solidFill>
                <a:sym typeface="Helvetica Light"/>
              </a:rPr>
              <a:t>brake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90453" y="4973168"/>
            <a:ext cx="1144160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rgbClr val="000000"/>
                </a:solidFill>
                <a:sym typeface="Helvetica Light"/>
              </a:rPr>
              <a:t>stopped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23470" y="5045303"/>
                <a:ext cx="858568" cy="3894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410751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accPr>
                        <m:e>
                          <m:r>
                            <a:rPr lang="en-US" sz="253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acc>
                      <m:r>
                        <a:rPr lang="en-US" sz="253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=0</m:t>
                      </m:r>
                    </m:oMath>
                  </m:oMathPara>
                </a14:m>
                <a:endParaRPr lang="en-US" sz="2531" dirty="0">
                  <a:solidFill>
                    <a:srgbClr val="000000"/>
                  </a:solidFill>
                  <a:sym typeface="Helvetica Ligh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70" y="5045303"/>
                <a:ext cx="858568" cy="389466"/>
              </a:xfrm>
              <a:prstGeom prst="rect">
                <a:avLst/>
              </a:prstGeom>
              <a:blipFill rotWithShape="0">
                <a:blip r:embed="rId7"/>
                <a:stretch>
                  <a:fillRect l="-8511" t="-1563" r="-3546" b="-62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40" idx="6"/>
            <a:endCxn id="41" idx="2"/>
          </p:cNvCxnSpPr>
          <p:nvPr/>
        </p:nvCxnSpPr>
        <p:spPr>
          <a:xfrm flipV="1">
            <a:off x="2948862" y="3761520"/>
            <a:ext cx="1383518" cy="3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92681" y="4081068"/>
            <a:ext cx="1849584" cy="11191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4"/>
            <a:endCxn id="42" idx="0"/>
          </p:cNvCxnSpPr>
          <p:nvPr/>
        </p:nvCxnSpPr>
        <p:spPr>
          <a:xfrm>
            <a:off x="1904070" y="4255906"/>
            <a:ext cx="0" cy="7870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92967" y="5515299"/>
            <a:ext cx="12953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0" idx="2"/>
          </p:cNvCxnSpPr>
          <p:nvPr/>
        </p:nvCxnSpPr>
        <p:spPr>
          <a:xfrm>
            <a:off x="225770" y="3758449"/>
            <a:ext cx="633508" cy="33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6414" y="3758449"/>
            <a:ext cx="167676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4530084" y="3758449"/>
            <a:ext cx="167676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>
            <a:off x="1075659" y="5537006"/>
            <a:ext cx="167676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>
            <a:off x="4492434" y="5512744"/>
            <a:ext cx="167676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2095309" y="4326024"/>
            <a:ext cx="1168974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2531" dirty="0">
                <a:solidFill>
                  <a:srgbClr val="000000"/>
                </a:solidFill>
                <a:sym typeface="Helvetica Light"/>
              </a:rPr>
              <a:t>obstacle</a:t>
            </a:r>
          </a:p>
        </p:txBody>
      </p:sp>
      <p:sp>
        <p:nvSpPr>
          <p:cNvPr id="40" name="Oval 39"/>
          <p:cNvSpPr/>
          <p:nvPr/>
        </p:nvSpPr>
        <p:spPr>
          <a:xfrm>
            <a:off x="859278" y="3267749"/>
            <a:ext cx="2089584" cy="988157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32380" y="3267441"/>
            <a:ext cx="2089584" cy="988157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59278" y="5042927"/>
            <a:ext cx="2089584" cy="988157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86023" y="4999456"/>
            <a:ext cx="2089584" cy="988157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7165104" y="3008185"/>
            <a:ext cx="4745171" cy="3558879"/>
            <a:chOff x="6206847" y="2141451"/>
            <a:chExt cx="5825526" cy="436914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847" y="2141451"/>
              <a:ext cx="5825526" cy="4369146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/>
            <p:nvPr/>
          </p:nvCxnSpPr>
          <p:spPr>
            <a:xfrm>
              <a:off x="7507549" y="4920439"/>
              <a:ext cx="0" cy="33441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8951126" y="4326025"/>
              <a:ext cx="739985" cy="59441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635722" y="2986371"/>
              <a:ext cx="665360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10455357" y="2823249"/>
              <a:ext cx="206225" cy="64165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003910" y="4332159"/>
              <a:ext cx="1408121" cy="46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2000" dirty="0">
                  <a:solidFill>
                    <a:srgbClr val="000000"/>
                  </a:solidFill>
                  <a:sym typeface="Helvetica Light"/>
                </a:rPr>
                <a:t>accelerate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343896" y="4930663"/>
              <a:ext cx="852130" cy="46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2000" dirty="0">
                  <a:solidFill>
                    <a:srgbClr val="000000"/>
                  </a:solidFill>
                  <a:sym typeface="Helvetica Light"/>
                </a:rPr>
                <a:t>cruise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7381" y="2741038"/>
              <a:ext cx="800098" cy="46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2000" dirty="0">
                  <a:solidFill>
                    <a:srgbClr val="000000"/>
                  </a:solidFill>
                  <a:sym typeface="Helvetica Light"/>
                </a:rPr>
                <a:t>brake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96145" y="3382687"/>
              <a:ext cx="1130874" cy="46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latinLnBrk="1" hangingPunct="0"/>
              <a:r>
                <a:rPr lang="en-US" sz="2000" dirty="0">
                  <a:solidFill>
                    <a:srgbClr val="000000"/>
                  </a:solidFill>
                  <a:sym typeface="Helvetica Light"/>
                </a:rPr>
                <a:t>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926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8204</Words>
  <Application>Microsoft Office PowerPoint</Application>
  <PresentationFormat>Widescreen</PresentationFormat>
  <Paragraphs>392</Paragraphs>
  <Slides>28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Helvetica Light</vt:lpstr>
      <vt:lpstr>Office Theme</vt:lpstr>
      <vt:lpstr>PL for robots (and distributed systems)</vt:lpstr>
      <vt:lpstr>React</vt:lpstr>
      <vt:lpstr>Motivation</vt:lpstr>
      <vt:lpstr>What can we improve ?</vt:lpstr>
      <vt:lpstr>“Full stack” robot compiler</vt:lpstr>
      <vt:lpstr>Example: Edge Follower</vt:lpstr>
      <vt:lpstr>The language</vt:lpstr>
      <vt:lpstr>Verification</vt:lpstr>
      <vt:lpstr>Hybrid system: example</vt:lpstr>
      <vt:lpstr>Equations for the Seg</vt:lpstr>
      <vt:lpstr>What we are trying</vt:lpstr>
      <vt:lpstr>PSync</vt:lpstr>
      <vt:lpstr>Fault-tolerant distributed algorithms</vt:lpstr>
      <vt:lpstr>Our journey starts on the island of Paxos …</vt:lpstr>
      <vt:lpstr>The Paxos Algorithm [Lamport 98]</vt:lpstr>
      <vt:lpstr>What verification can do ?</vt:lpstr>
      <vt:lpstr>The goal</vt:lpstr>
      <vt:lpstr>Challenges to understanding what is going on</vt:lpstr>
      <vt:lpstr>Communication-closed Rounds</vt:lpstr>
      <vt:lpstr>Mapping asynchrony to faults</vt:lpstr>
      <vt:lpstr>The Heard-Of model [Charron-Bost &amp; Schiper 09]</vt:lpstr>
      <vt:lpstr>Example: Last Voting Algorithm</vt:lpstr>
      <vt:lpstr>The Language</vt:lpstr>
      <vt:lpstr>Runtime</vt:lpstr>
      <vt:lpstr>Verification:  partial invariant for the LV alg.</vt:lpstr>
      <vt:lpstr>Result: do algorithms use rounds ?</vt:lpstr>
      <vt:lpstr>Result: code size (easy to implement)</vt:lpstr>
      <vt:lpstr>Result: performance and verification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Verification-driven programming model for robots and distributed systems</dc:title>
  <dc:creator>Damien Zufferey</dc:creator>
  <cp:lastModifiedBy>Damien Zufferey</cp:lastModifiedBy>
  <cp:revision>20</cp:revision>
  <dcterms:created xsi:type="dcterms:W3CDTF">2015-04-06T14:01:41Z</dcterms:created>
  <dcterms:modified xsi:type="dcterms:W3CDTF">2015-04-07T20:53:37Z</dcterms:modified>
</cp:coreProperties>
</file>