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59" r:id="rId5"/>
    <p:sldId id="275" r:id="rId6"/>
    <p:sldId id="260" r:id="rId7"/>
    <p:sldId id="262" r:id="rId8"/>
    <p:sldId id="276" r:id="rId9"/>
    <p:sldId id="263" r:id="rId10"/>
    <p:sldId id="264" r:id="rId11"/>
    <p:sldId id="277" r:id="rId12"/>
    <p:sldId id="26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261" autoAdjust="0"/>
  </p:normalViewPr>
  <p:slideViewPr>
    <p:cSldViewPr snapToGrid="0">
      <p:cViewPr varScale="1">
        <p:scale>
          <a:sx n="74" d="100"/>
          <a:sy n="7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Cloud,</a:t>
            </a:r>
            <a:r>
              <a:rPr lang="en-US" baseline="0" dirty="0" smtClean="0"/>
              <a:t>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Replication:</a:t>
            </a:r>
          </a:p>
          <a:p>
            <a:r>
              <a:rPr lang="en-US" baseline="0" dirty="0" smtClean="0"/>
              <a:t>	-copies to resists crashes</a:t>
            </a:r>
          </a:p>
          <a:p>
            <a:r>
              <a:rPr lang="en-US" baseline="0" dirty="0" smtClean="0"/>
              <a:t>	-consensus to maintain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to the HO-model</a:t>
            </a:r>
            <a:r>
              <a:rPr lang="en-US" baseline="0" dirty="0" smtClean="0"/>
              <a:t> into a DSL.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original goal</a:t>
            </a:r>
            <a:r>
              <a:rPr lang="en-US" baseline="0" dirty="0" smtClean="0"/>
              <a:t> was just the verification of implementation of existing algorithms.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Prepare: new sequence #,</a:t>
            </a:r>
          </a:p>
          <a:p>
            <a:r>
              <a:rPr lang="en-US" dirty="0" smtClean="0"/>
              <a:t>Promise</a:t>
            </a:r>
            <a:r>
              <a:rPr lang="en-US" baseline="0" dirty="0" smtClean="0"/>
              <a:t> to accept the proposer for that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#, reply with last accepted # and value</a:t>
            </a:r>
          </a:p>
          <a:p>
            <a:r>
              <a:rPr lang="en-US" baseline="0" dirty="0" smtClean="0"/>
              <a:t>Accept the value (commit the decision)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wrong with proofs of algorithms, but</a:t>
            </a:r>
            <a:r>
              <a:rPr lang="en-US" baseline="0" dirty="0" smtClean="0"/>
              <a:t> can do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to test: fault 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err="1" smtClean="0"/>
              <a:t>Interleavings</a:t>
            </a:r>
            <a:r>
              <a:rPr lang="en-US" dirty="0" smtClean="0"/>
              <a:t>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defines a *scope* for the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in an asynchronous world</a:t>
            </a:r>
          </a:p>
          <a:p>
            <a:pPr lvl="1"/>
            <a:r>
              <a:rPr lang="en-US" dirty="0" smtClean="0"/>
              <a:t>Asynchrony: no round structure, delays and buffering of messages</a:t>
            </a:r>
          </a:p>
          <a:p>
            <a:pPr lvl="1"/>
            <a:r>
              <a:rPr lang="en-US" dirty="0" smtClean="0"/>
              <a:t>Failure detectors to recover some degree of 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3FAF-5501-4FFA-97BD-7739A7862336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Need for Language Support for Fault-Tolerant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r>
              <a:rPr lang="en-US" dirty="0" smtClean="0"/>
              <a:t>,    INRIA ENS CNRS</a:t>
            </a:r>
          </a:p>
          <a:p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r>
              <a:rPr lang="en-US" dirty="0" smtClean="0"/>
              <a:t>,    IST Austria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SNAPL, 2015.05.04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Faults: the environment as an adversary.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487" y="2287964"/>
            <a:ext cx="176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Semantics: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793" y="5142899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4780" y="214288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4780" y="269232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4780" y="326984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1484" y="198644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411" y="199875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1484" y="2152024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31483" y="2142883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31483" y="2729539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5345" y="212884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57872" y="2128846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12956" y="2128846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12956" y="2706361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73269" y="487419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3269" y="542363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73269" y="600115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2326" y="2367720"/>
            <a:ext cx="470647" cy="299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49232" y="2387782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21480" y="4873990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7779" y="4876403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09908" y="4739341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6637" y="5297258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80710" y="474601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15011" y="5423433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609810" y="4876403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61610" y="529304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9984" y="5419217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84783" y="4869774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88376" y="4866762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6412" y="4878613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93192" y="2143804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4565786" y="3626038"/>
            <a:ext cx="473725" cy="9010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8369" y="3833317"/>
            <a:ext cx="301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Compiler + runtime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44924" y="2951995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3192" y="2947314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2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verification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38262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666186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681103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Lock-step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663567" y="5531143"/>
            <a:ext cx="7747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68504" y="4832280"/>
            <a:ext cx="223284" cy="68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210350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379343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6" y="365125"/>
            <a:ext cx="11173216" cy="1325563"/>
          </a:xfrm>
        </p:spPr>
        <p:txBody>
          <a:bodyPr/>
          <a:lstStyle/>
          <a:p>
            <a:r>
              <a:rPr lang="en-US" dirty="0" smtClean="0"/>
              <a:t>The Heard-Of model [</a:t>
            </a:r>
            <a:r>
              <a:rPr lang="en-US" dirty="0" err="1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Schiper</a:t>
            </a:r>
            <a:r>
              <a:rPr lang="en-US" dirty="0"/>
              <a:t> </a:t>
            </a:r>
            <a:r>
              <a:rPr lang="en-US" dirty="0" smtClean="0"/>
              <a:t>09]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Intuitive model: </a:t>
            </a:r>
          </a:p>
          <a:p>
            <a:pPr lvl="1"/>
            <a:r>
              <a:rPr lang="en-US" b="0" dirty="0" smtClean="0"/>
              <a:t>communication-closed rounds</a:t>
            </a:r>
          </a:p>
          <a:p>
            <a:pPr marL="914400" lvl="2" indent="0">
              <a:buNone/>
            </a:pPr>
            <a:r>
              <a:rPr lang="en-US" dirty="0"/>
              <a:t>s</a:t>
            </a:r>
            <a:r>
              <a:rPr lang="en-US" dirty="0" smtClean="0"/>
              <a:t>end and update operations</a:t>
            </a:r>
            <a:endParaRPr lang="en-US" b="0" dirty="0" smtClean="0"/>
          </a:p>
          <a:p>
            <a:pPr lvl="1"/>
            <a:r>
              <a:rPr lang="en-US" dirty="0" smtClean="0"/>
              <a:t>Illusion of synchrony</a:t>
            </a:r>
          </a:p>
          <a:p>
            <a:pPr marL="914400" lvl="2" indent="0">
              <a:buNone/>
            </a:pPr>
            <a:r>
              <a:rPr lang="en-US" dirty="0" smtClean="0"/>
              <a:t>a single process cannot distinguish between a synchronous and an asynchronous execution</a:t>
            </a:r>
            <a:endParaRPr lang="en-US" b="0" dirty="0" smtClean="0"/>
          </a:p>
          <a:p>
            <a:pPr marL="0" indent="0">
              <a:buNone/>
            </a:pPr>
            <a:endParaRPr lang="en-US" sz="800" i="1" dirty="0" smtClean="0"/>
          </a:p>
          <a:p>
            <a:r>
              <a:rPr lang="en-US" dirty="0" smtClean="0"/>
              <a:t>Maps every faults to message faults</a:t>
            </a:r>
          </a:p>
          <a:p>
            <a:pPr lvl="1"/>
            <a:r>
              <a:rPr lang="en-US" dirty="0" smtClean="0"/>
              <a:t>A crashed process is the same as a process whose messages are dropped.</a:t>
            </a:r>
          </a:p>
          <a:p>
            <a:pPr lvl="1"/>
            <a:r>
              <a:rPr lang="en-US" dirty="0" smtClean="0"/>
              <a:t>Byzantine faults can be simulated altering messages</a:t>
            </a:r>
          </a:p>
          <a:p>
            <a:pPr lvl="1"/>
            <a:r>
              <a:rPr lang="en-US" dirty="0" smtClean="0"/>
              <a:t>Simplify the proofs: does not need to case split on (in)correct processes</a:t>
            </a:r>
          </a:p>
          <a:p>
            <a:pPr lvl="1"/>
            <a:r>
              <a:rPr lang="en-US" dirty="0" smtClean="0"/>
              <a:t>Handling transient/permanent </a:t>
            </a:r>
            <a:r>
              <a:rPr lang="en-US" dirty="0"/>
              <a:t>faults </a:t>
            </a:r>
            <a:r>
              <a:rPr lang="en-US" dirty="0" smtClean="0"/>
              <a:t>is transparent </a:t>
            </a:r>
            <a:r>
              <a:rPr lang="en-US" dirty="0"/>
              <a:t>at the algorithm </a:t>
            </a:r>
            <a:r>
              <a:rPr lang="en-US" dirty="0" smtClean="0"/>
              <a:t>level</a:t>
            </a:r>
          </a:p>
          <a:p>
            <a:endParaRPr lang="en-US" sz="800" dirty="0"/>
          </a:p>
          <a:p>
            <a:r>
              <a:rPr lang="en-US" dirty="0" smtClean="0"/>
              <a:t>Developed for theoretical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fault-tolerant distributed systems is hard and important.</a:t>
            </a:r>
          </a:p>
          <a:p>
            <a:r>
              <a:rPr lang="en-US" dirty="0" smtClean="0"/>
              <a:t>The current programming abstraction are inadequate.</a:t>
            </a:r>
          </a:p>
          <a:p>
            <a:r>
              <a:rPr lang="en-US" dirty="0" smtClean="0"/>
              <a:t>The DA community has models that streamline faults handling.</a:t>
            </a:r>
          </a:p>
          <a:p>
            <a:r>
              <a:rPr lang="en-US" dirty="0" smtClean="0"/>
              <a:t>We started to build a language around those idea:</a:t>
            </a:r>
          </a:p>
          <a:p>
            <a:pPr lvl="1"/>
            <a:r>
              <a:rPr lang="en-US" dirty="0" smtClean="0"/>
              <a:t>Key elements (HO-model):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Conceptually simpler</a:t>
            </a:r>
          </a:p>
          <a:p>
            <a:pPr lvl="2"/>
            <a:r>
              <a:rPr lang="en-US" dirty="0" smtClean="0"/>
              <a:t>Automated reasoning/verification becomes possible</a:t>
            </a:r>
          </a:p>
          <a:p>
            <a:pPr lvl="2"/>
            <a:r>
              <a:rPr lang="en-US" dirty="0" smtClean="0"/>
              <a:t>Acceptable runtime overhead (early results)</a:t>
            </a:r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distributed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to get it right when things go wrong ?</a:t>
            </a:r>
          </a:p>
          <a:p>
            <a:pPr lvl="1"/>
            <a:r>
              <a:rPr lang="en-US" dirty="0" smtClean="0"/>
              <a:t>Crash, network partition, …</a:t>
            </a:r>
          </a:p>
          <a:p>
            <a:pPr lvl="1"/>
            <a:r>
              <a:rPr lang="en-US" dirty="0" smtClean="0"/>
              <a:t>Mean time to failure (thing eventually go wrong)</a:t>
            </a:r>
          </a:p>
          <a:p>
            <a:endParaRPr lang="en-US" dirty="0"/>
          </a:p>
          <a:p>
            <a:r>
              <a:rPr lang="en-US" dirty="0" smtClean="0"/>
              <a:t>Replication using </a:t>
            </a:r>
            <a:r>
              <a:rPr lang="en-US" b="1" dirty="0" smtClean="0"/>
              <a:t>Consensus</a:t>
            </a:r>
          </a:p>
          <a:p>
            <a:pPr lvl="1"/>
            <a:r>
              <a:rPr lang="en-US" dirty="0"/>
              <a:t>Agreement</a:t>
            </a:r>
            <a:r>
              <a:rPr lang="en-US" sz="2000" dirty="0"/>
              <a:t>: Every correct process must </a:t>
            </a:r>
            <a:r>
              <a:rPr lang="en-US" sz="2000" b="1" dirty="0"/>
              <a:t>agree on the same value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/>
              <a:t>Irrevocability</a:t>
            </a:r>
            <a:r>
              <a:rPr lang="en-US" sz="2000" dirty="0"/>
              <a:t>: Every correct process </a:t>
            </a:r>
            <a:r>
              <a:rPr lang="en-US" sz="2000" b="1" dirty="0"/>
              <a:t>decides at most one value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dirty="0" smtClean="0"/>
              <a:t>Validity</a:t>
            </a:r>
            <a:r>
              <a:rPr lang="en-US" sz="2000" dirty="0" smtClean="0"/>
              <a:t>: If all processes propose the same value v, then all correct processes decide v.</a:t>
            </a:r>
          </a:p>
          <a:p>
            <a:pPr lvl="1"/>
            <a:r>
              <a:rPr lang="en-US" dirty="0" smtClean="0"/>
              <a:t>Integrity</a:t>
            </a:r>
            <a:r>
              <a:rPr lang="en-US" sz="2000" dirty="0" smtClean="0"/>
              <a:t>: If value v is a decision, then v must have been proposed by some process.</a:t>
            </a:r>
          </a:p>
          <a:p>
            <a:pPr lvl="1"/>
            <a:r>
              <a:rPr lang="en-US" dirty="0" smtClean="0"/>
              <a:t>Termination</a:t>
            </a:r>
            <a:r>
              <a:rPr lang="en-US" sz="2000" dirty="0"/>
              <a:t>: Every correct </a:t>
            </a:r>
            <a:r>
              <a:rPr lang="en-US" sz="2000" b="1" dirty="0"/>
              <a:t>process decides </a:t>
            </a:r>
            <a:r>
              <a:rPr lang="en-US" sz="2000" dirty="0"/>
              <a:t>some value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58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 starts on </a:t>
            </a:r>
            <a:r>
              <a:rPr lang="en-US" dirty="0"/>
              <a:t>the island of </a:t>
            </a:r>
            <a:r>
              <a:rPr lang="en-US" dirty="0" err="1" smtClean="0"/>
              <a:t>Paxos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7" y="2208487"/>
            <a:ext cx="5872582" cy="39051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655055" y="1463986"/>
            <a:ext cx="104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where archeologists made an interesting discovery about a parliament system …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71" y="2397402"/>
            <a:ext cx="3248890" cy="3527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2863" y="6459782"/>
            <a:ext cx="728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CC-BY-SA-NC  Matt Taylor                                                                                                                                 Copyright ACM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6069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Microsoft (Autopilot)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consensus algorithm</a:t>
            </a:r>
            <a:r>
              <a:rPr lang="en-US" sz="2400" dirty="0" smtClean="0"/>
              <a:t>. 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7855" y="4586377"/>
            <a:ext cx="836036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Claim: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 it is hard, more of the same is not going to help.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Changing the way we think about it might.</a:t>
            </a:r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PL community concerned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Quotes from </a:t>
            </a:r>
            <a:r>
              <a:rPr lang="en-US" dirty="0" err="1" smtClean="0"/>
              <a:t>Paxos</a:t>
            </a:r>
            <a:r>
              <a:rPr lang="en-US" dirty="0" smtClean="0"/>
              <a:t> made live [Chandra et al. 07]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not developed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tools to make it easy to implement</a:t>
            </a:r>
            <a:r>
              <a:rPr lang="en-US" dirty="0"/>
              <a:t> their algorithms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paid enough attention to testing</a:t>
            </a:r>
            <a:r>
              <a:rPr lang="en-US" dirty="0"/>
              <a:t>, a key </a:t>
            </a:r>
            <a:r>
              <a:rPr lang="en-US" dirty="0" smtClean="0"/>
              <a:t>ingredient for </a:t>
            </a:r>
            <a:r>
              <a:rPr lang="en-US" dirty="0"/>
              <a:t>building fault-tolerant systems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“In </a:t>
            </a:r>
            <a:r>
              <a:rPr lang="en-US" dirty="0"/>
              <a:t>order to build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real-world system</a:t>
            </a:r>
            <a:r>
              <a:rPr lang="en-US" dirty="0"/>
              <a:t>, an expert needs to use numerous ideas scattered </a:t>
            </a:r>
            <a:r>
              <a:rPr lang="en-US" dirty="0" smtClean="0"/>
              <a:t>in the </a:t>
            </a:r>
            <a:r>
              <a:rPr lang="en-US" dirty="0"/>
              <a:t>literature and make several relatively small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protocol extensions</a:t>
            </a:r>
            <a:r>
              <a:rPr lang="en-US" dirty="0"/>
              <a:t>. The cumulative effort will </a:t>
            </a:r>
            <a:r>
              <a:rPr lang="en-US" dirty="0" smtClean="0"/>
              <a:t>be substantial </a:t>
            </a:r>
            <a:r>
              <a:rPr lang="en-US" dirty="0"/>
              <a:t>and the final system will </a:t>
            </a:r>
            <a:r>
              <a:rPr lang="en-US" dirty="0">
                <a:solidFill>
                  <a:sysClr val="windowText" lastClr="000000"/>
                </a:solidFill>
              </a:rPr>
              <a:t>be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based on an unproven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understanding what is going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792947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9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 &amp;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4421013"/>
            <a:ext cx="190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Consensus is not solvable with asynchrony and faults ([FLP 85]).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569" y="1970097"/>
            <a:ext cx="22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10943" y="1970098"/>
            <a:ext cx="321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Synchronous (timed)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24569" y="2645303"/>
            <a:ext cx="192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 model, CSP,</a:t>
            </a:r>
          </a:p>
          <a:p>
            <a:r>
              <a:rPr lang="en-US" dirty="0" smtClean="0"/>
              <a:t>CCS, pi-calculus,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36855" y="4585833"/>
            <a:ext cx="192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realistic for distributed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392194"/>
            <a:ext cx="216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PL based on or implementing those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25209" y="2640375"/>
            <a:ext cx="21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Timed-automata, timed process calculi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5209" y="3530694"/>
            <a:ext cx="235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Lustre</a:t>
            </a:r>
            <a:r>
              <a:rPr lang="en-US" dirty="0" smtClean="0"/>
              <a:t>, </a:t>
            </a:r>
            <a:r>
              <a:rPr lang="en-US" dirty="0" err="1" smtClean="0"/>
              <a:t>Esterel</a:t>
            </a:r>
            <a:r>
              <a:rPr lang="en-US" dirty="0" smtClean="0"/>
              <a:t>,</a:t>
            </a:r>
          </a:p>
          <a:p>
            <a:r>
              <a:rPr lang="en-US" dirty="0" smtClean="0"/>
              <a:t>Giotto, LabVIEW</a:t>
            </a:r>
            <a:endParaRPr lang="en-US" dirty="0"/>
          </a:p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6681" y="3985669"/>
            <a:ext cx="29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Partial synchrony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Failure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Crash-stop, crash-recovery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Benign, Byzantine faults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4968" y="1970097"/>
            <a:ext cx="2795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Faults introduce a middle ground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34968" y="3102400"/>
            <a:ext cx="334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Alternation between synchronous and asynchronous period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65190" y="2057261"/>
            <a:ext cx="9188067" cy="25823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We don’t want a model/language for each variation.</a:t>
            </a:r>
          </a:p>
          <a:p>
            <a:r>
              <a:rPr lang="en-US" sz="3200" dirty="0"/>
              <a:t>We want a simple model that unifies all of them.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14666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5574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contention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84447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19412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" grpId="0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distributed algorithms: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Communication-closed Rounds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56650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115944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693459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566501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566501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566501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580538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57342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57342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57342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58746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381835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93127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467361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2592" y="1987125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2000033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2004547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200283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35776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36936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391" y="4703696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 smtClean="0"/>
              <a:t>Elrad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Francez</a:t>
            </a:r>
            <a:r>
              <a:rPr lang="en-US" sz="2400" dirty="0" smtClean="0"/>
              <a:t> 82]: decomposition of algorithm in communication-closed rounds.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0392" y="5585980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Dwork</a:t>
            </a:r>
            <a:r>
              <a:rPr lang="en-US" sz="2400" dirty="0"/>
              <a:t> </a:t>
            </a:r>
            <a:r>
              <a:rPr lang="en-US" sz="2400" dirty="0" smtClean="0"/>
              <a:t>&amp; Lynch &amp; </a:t>
            </a:r>
            <a:r>
              <a:rPr lang="en-US" sz="2400" dirty="0" err="1" smtClean="0"/>
              <a:t>Stockmeyer</a:t>
            </a:r>
            <a:r>
              <a:rPr lang="en-US" sz="2400" dirty="0" smtClean="0"/>
              <a:t>, 88] defines round model for non-synchronous models: partial synchrony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60391" y="4216387"/>
            <a:ext cx="553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round defines the </a:t>
            </a:r>
            <a:r>
              <a:rPr lang="en-US" sz="2400" b="1" dirty="0" smtClean="0"/>
              <a:t>scope of its messages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928</Words>
  <Application>Microsoft Office PowerPoint</Application>
  <PresentationFormat>Widescreen</PresentationFormat>
  <Paragraphs>170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Need for Language Support for Fault-Tolerant Distributed Systems</vt:lpstr>
      <vt:lpstr>Fault-tolerant distributed algorithms</vt:lpstr>
      <vt:lpstr>Our journey starts on the island of Paxos …</vt:lpstr>
      <vt:lpstr>The Paxos Algorithm [Lamport 98]</vt:lpstr>
      <vt:lpstr>Paxos in the Literature</vt:lpstr>
      <vt:lpstr>Why is the PL community concerned ?</vt:lpstr>
      <vt:lpstr>Challenges to understanding what is going on</vt:lpstr>
      <vt:lpstr>Programming Models &amp; Languages</vt:lpstr>
      <vt:lpstr>Structure of distributed algorithms:   Communication-closed Rounds</vt:lpstr>
      <vt:lpstr>Faults: the environment as an adversary.</vt:lpstr>
      <vt:lpstr>Benefits for verification</vt:lpstr>
      <vt:lpstr>The Heard-Of model [Charron-Bost &amp; Schiper 09]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32</cp:revision>
  <dcterms:created xsi:type="dcterms:W3CDTF">2015-04-28T20:31:56Z</dcterms:created>
  <dcterms:modified xsi:type="dcterms:W3CDTF">2015-05-09T20:15:06Z</dcterms:modified>
</cp:coreProperties>
</file>