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59" r:id="rId5"/>
    <p:sldId id="275" r:id="rId6"/>
    <p:sldId id="260" r:id="rId7"/>
    <p:sldId id="262" r:id="rId8"/>
    <p:sldId id="276" r:id="rId9"/>
    <p:sldId id="263" r:id="rId10"/>
    <p:sldId id="264" r:id="rId11"/>
    <p:sldId id="277" r:id="rId12"/>
    <p:sldId id="265" r:id="rId13"/>
    <p:sldId id="266" r:id="rId14"/>
    <p:sldId id="261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Cloud,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Replication:</a:t>
            </a:r>
          </a:p>
          <a:p>
            <a:r>
              <a:rPr lang="en-US" baseline="0" dirty="0" smtClean="0"/>
              <a:t>	-copies to resists crashes</a:t>
            </a:r>
          </a:p>
          <a:p>
            <a:r>
              <a:rPr lang="en-US" baseline="0" dirty="0" smtClean="0"/>
              <a:t>	-consensus to maintain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the HO-model</a:t>
            </a:r>
            <a:r>
              <a:rPr lang="en-US" baseline="0" dirty="0" smtClean="0"/>
              <a:t> into a DSL.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goal</a:t>
            </a:r>
            <a:r>
              <a:rPr lang="en-US" baseline="0" dirty="0" smtClean="0"/>
              <a:t> was just the verification of implementation of existing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3FAF-5501-4FFA-97BD-7739A7862336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Need for Language Support for Fault-Tolerant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Yale</a:t>
            </a:r>
            <a:r>
              <a:rPr lang="en-US" dirty="0" smtClean="0">
                <a:solidFill>
                  <a:srgbClr val="000000"/>
                </a:solidFill>
              </a:rPr>
              <a:t>, 2015.06.12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28796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142899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14288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269232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26984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198644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199875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15202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14288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272953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12884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12884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12884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270636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87419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42363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00115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36772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38778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873990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876403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739341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297258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74601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423433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876403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29304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419217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869774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866762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878613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14380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565786" y="36260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8369" y="3833317"/>
            <a:ext cx="301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Compiler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295199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294731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model: </a:t>
            </a:r>
          </a:p>
          <a:p>
            <a:pPr lvl="1"/>
            <a:r>
              <a:rPr lang="en-US" b="0" dirty="0" smtClean="0"/>
              <a:t>communication-closed rounds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end and update operations</a:t>
            </a:r>
            <a:endParaRPr lang="en-US" b="0" dirty="0" smtClean="0"/>
          </a:p>
          <a:p>
            <a:pPr lvl="1"/>
            <a:r>
              <a:rPr lang="en-US" dirty="0" smtClean="0"/>
              <a:t>Illusion of synchrony</a:t>
            </a:r>
          </a:p>
          <a:p>
            <a:pPr marL="914400" lvl="2" indent="0">
              <a:buNone/>
            </a:pPr>
            <a:r>
              <a:rPr lang="en-US" dirty="0" smtClean="0"/>
              <a:t>a single process cannot distinguish between a synchronous and an asynchronous execution</a:t>
            </a:r>
            <a:endParaRPr lang="en-US" b="0" dirty="0" smtClean="0"/>
          </a:p>
          <a:p>
            <a:pPr marL="0" indent="0">
              <a:buNone/>
            </a:pPr>
            <a:endParaRPr lang="en-US" sz="800" i="1" dirty="0" smtClean="0"/>
          </a:p>
          <a:p>
            <a:r>
              <a:rPr lang="en-US" dirty="0" smtClean="0"/>
              <a:t>Maps every faults to message faults</a:t>
            </a:r>
          </a:p>
          <a:p>
            <a:pPr lvl="1"/>
            <a:r>
              <a:rPr lang="en-US" dirty="0" smtClean="0"/>
              <a:t>A crashed process is the same as a process whose messages are dropped.</a:t>
            </a:r>
          </a:p>
          <a:p>
            <a:pPr lvl="1"/>
            <a:r>
              <a:rPr lang="en-US" dirty="0" smtClean="0"/>
              <a:t>Byzantine faults can be simulated altering messages</a:t>
            </a:r>
          </a:p>
          <a:p>
            <a:pPr lvl="1"/>
            <a:r>
              <a:rPr lang="en-US" dirty="0" smtClean="0"/>
              <a:t>Simplify the proofs: does not need to case split on (in)correct processes</a:t>
            </a:r>
          </a:p>
          <a:p>
            <a:pPr lvl="1"/>
            <a:r>
              <a:rPr lang="en-US" dirty="0" smtClean="0"/>
              <a:t>Handling transient/permanent </a:t>
            </a:r>
            <a:r>
              <a:rPr lang="en-US" dirty="0"/>
              <a:t>faults </a:t>
            </a:r>
            <a:r>
              <a:rPr lang="en-US" dirty="0" smtClean="0"/>
              <a:t>is transparent </a:t>
            </a:r>
            <a:r>
              <a:rPr lang="en-US" dirty="0"/>
              <a:t>at the algorithm </a:t>
            </a:r>
            <a:r>
              <a:rPr lang="en-US" dirty="0" smtClean="0"/>
              <a:t>level</a:t>
            </a:r>
          </a:p>
          <a:p>
            <a:endParaRPr lang="en-US" sz="800" dirty="0"/>
          </a:p>
          <a:p>
            <a:r>
              <a:rPr lang="en-US" dirty="0" smtClean="0"/>
              <a:t>Developed for theoretical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DSL around the HO model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377865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17940" y="3313136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06227" y="3313136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069927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069928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50920" y="4638091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71359" y="4638090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880" y="5480323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01" y="5480323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DSL: code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740" y="1835467"/>
            <a:ext cx="5772150" cy="47253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type A =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Set( (x: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 / 4) 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mailbox: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 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n/2)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vote &lt;~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mailbox.maxBy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(_._1._2)._1._1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commit &lt;~ true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override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expectedNbrMessages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(r/4)) n/2 + 1 else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552950"/>
            <a:ext cx="5181600" cy="26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5" y="1027906"/>
            <a:ext cx="6113910" cy="5457705"/>
          </a:xfrm>
        </p:spPr>
      </p:pic>
    </p:spTree>
    <p:extLst>
      <p:ext uri="{BB962C8B-B14F-4D97-AF65-F5344CB8AC3E}">
        <p14:creationId xmlns:p14="http://schemas.microsoft.com/office/powerpoint/2010/main" val="509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the LV alg.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2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do algorithms use rounds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923010"/>
            <a:ext cx="8963827" cy="4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code size (easy to implement)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9" y="1849645"/>
            <a:ext cx="6789131" cy="4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distributed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to get it right when things go wrong ?</a:t>
            </a:r>
          </a:p>
          <a:p>
            <a:pPr lvl="1"/>
            <a:r>
              <a:rPr lang="en-US" dirty="0" smtClean="0"/>
              <a:t>Crash, network partition, …</a:t>
            </a:r>
          </a:p>
          <a:p>
            <a:pPr lvl="1"/>
            <a:r>
              <a:rPr lang="en-US" dirty="0" smtClean="0"/>
              <a:t>Mean time to failure (thing eventually go wrong)</a:t>
            </a:r>
          </a:p>
          <a:p>
            <a:endParaRPr lang="en-US" dirty="0"/>
          </a:p>
          <a:p>
            <a:r>
              <a:rPr lang="en-US" dirty="0" smtClean="0"/>
              <a:t>Replication using </a:t>
            </a:r>
            <a:r>
              <a:rPr lang="en-US" b="1" dirty="0" smtClean="0"/>
              <a:t>Consensus</a:t>
            </a:r>
          </a:p>
          <a:p>
            <a:pPr lvl="1"/>
            <a:r>
              <a:rPr lang="en-US" dirty="0"/>
              <a:t>Agreement</a:t>
            </a:r>
            <a:r>
              <a:rPr lang="en-US" sz="2000" dirty="0"/>
              <a:t>: Every correct process must </a:t>
            </a:r>
            <a:r>
              <a:rPr lang="en-US" sz="2000" b="1" dirty="0"/>
              <a:t>agree on the same value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/>
              <a:t>Irrevocability</a:t>
            </a:r>
            <a:r>
              <a:rPr lang="en-US" sz="2000" dirty="0"/>
              <a:t>: Every correct process </a:t>
            </a:r>
            <a:r>
              <a:rPr lang="en-US" sz="2000" b="1" dirty="0"/>
              <a:t>decides at most one value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dirty="0" smtClean="0"/>
              <a:t>Validity</a:t>
            </a:r>
            <a:r>
              <a:rPr lang="en-US" sz="2000" dirty="0" smtClean="0"/>
              <a:t>: If all processes propose the same value v, then all correct processes decide v.</a:t>
            </a:r>
          </a:p>
          <a:p>
            <a:pPr lvl="1"/>
            <a:r>
              <a:rPr lang="en-US" dirty="0" smtClean="0"/>
              <a:t>Integrity</a:t>
            </a:r>
            <a:r>
              <a:rPr lang="en-US" sz="2000" dirty="0" smtClean="0"/>
              <a:t>: If value v is a decision, then v must have been proposed by some process.</a:t>
            </a:r>
          </a:p>
          <a:p>
            <a:pPr lvl="1"/>
            <a:r>
              <a:rPr lang="en-US" dirty="0" smtClean="0"/>
              <a:t>Termination</a:t>
            </a:r>
            <a:r>
              <a:rPr lang="en-US" sz="2000" dirty="0"/>
              <a:t>: Every correct </a:t>
            </a:r>
            <a:r>
              <a:rPr lang="en-US" sz="2000" b="1" dirty="0"/>
              <a:t>process decides </a:t>
            </a:r>
            <a:r>
              <a:rPr lang="en-US" sz="2000" dirty="0"/>
              <a:t>some 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5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performance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91" y="1509183"/>
            <a:ext cx="7277818" cy="323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6" y="5026139"/>
            <a:ext cx="7550333" cy="17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fault-tolerant distributed systems is hard and important.</a:t>
            </a:r>
          </a:p>
          <a:p>
            <a:r>
              <a:rPr lang="en-US" dirty="0" smtClean="0"/>
              <a:t>The current programming abstraction are inadequate.</a:t>
            </a:r>
          </a:p>
          <a:p>
            <a:r>
              <a:rPr lang="en-US" dirty="0" smtClean="0"/>
              <a:t>The DA community has models that streamline faults handling.</a:t>
            </a:r>
          </a:p>
          <a:p>
            <a:r>
              <a:rPr lang="en-US" dirty="0" smtClean="0"/>
              <a:t>We started to build a language around those idea:</a:t>
            </a:r>
          </a:p>
          <a:p>
            <a:pPr lvl="1"/>
            <a:r>
              <a:rPr lang="en-US" dirty="0" smtClean="0"/>
              <a:t>Key elements (HO-model):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Conceptually simpler</a:t>
            </a:r>
          </a:p>
          <a:p>
            <a:pPr lvl="2"/>
            <a:r>
              <a:rPr lang="en-US" dirty="0" smtClean="0"/>
              <a:t>Automated reasoning/verification becomes possible</a:t>
            </a:r>
          </a:p>
          <a:p>
            <a:pPr lvl="2"/>
            <a:r>
              <a:rPr lang="en-US" dirty="0" smtClean="0"/>
              <a:t>Acceptable runtime overhead (early results)</a:t>
            </a:r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069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algorithm</a:t>
            </a:r>
            <a:r>
              <a:rPr lang="en-US" sz="2400" dirty="0" smtClean="0"/>
              <a:t>.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5" y="4586377"/>
            <a:ext cx="836036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Claim: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 it is hard, more of the same is not going to help.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Changing the way we think about it might.</a:t>
            </a:r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4421013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Consensus is not solvable with asynchrony and faults ([FLP 85]).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943" y="1970098"/>
            <a:ext cx="321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 (timed)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19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</a:t>
            </a:r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681" y="3985669"/>
            <a:ext cx="29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Benign, Byzantine faults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968" y="1970097"/>
            <a:ext cx="2795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introduce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4968" y="3102400"/>
            <a:ext cx="33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 synchronous and asynchronous period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65190" y="2057261"/>
            <a:ext cx="9188067" cy="25823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We don’t want a model/language for each variation.</a:t>
            </a:r>
          </a:p>
          <a:p>
            <a:r>
              <a:rPr lang="en-US" sz="3200" dirty="0"/>
              <a:t>We want a simple model that unifies all of them.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1160</Words>
  <Application>Microsoft Office PowerPoint</Application>
  <PresentationFormat>Widescreen</PresentationFormat>
  <Paragraphs>219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The Need for Language Support for Fault-Tolerant Distributed Systems</vt:lpstr>
      <vt:lpstr>Fault-tolerant distributed algorithms</vt:lpstr>
      <vt:lpstr>Our journey starts on the island of Paxos …</vt:lpstr>
      <vt:lpstr>The Paxos Algorithm [Lamport 98]</vt:lpstr>
      <vt:lpstr>Paxos in the Literature</vt:lpstr>
      <vt:lpstr>Why is the PL community concerned ?</vt:lpstr>
      <vt:lpstr>Challenges to understanding what is going on</vt:lpstr>
      <vt:lpstr>Programming Models &amp; Languages</vt:lpstr>
      <vt:lpstr>Structure of distributed algorithms:   Communication-closed Rounds</vt:lpstr>
      <vt:lpstr>Faults: the environment as an adversary.</vt:lpstr>
      <vt:lpstr>Benefits for verification</vt:lpstr>
      <vt:lpstr>The Heard-Of model [Charron-Bost &amp; Schiper 09]</vt:lpstr>
      <vt:lpstr>Example: Last Voting Algorithm</vt:lpstr>
      <vt:lpstr>Building a DSL around the HO model</vt:lpstr>
      <vt:lpstr>DSL: code example</vt:lpstr>
      <vt:lpstr>Runtime</vt:lpstr>
      <vt:lpstr>Verification:  partial invariant for the LV alg.</vt:lpstr>
      <vt:lpstr>Result: do algorithms use rounds ?</vt:lpstr>
      <vt:lpstr>Result: code size (easy to implement)</vt:lpstr>
      <vt:lpstr>Result: performance and verification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32</cp:revision>
  <dcterms:created xsi:type="dcterms:W3CDTF">2015-04-28T20:31:56Z</dcterms:created>
  <dcterms:modified xsi:type="dcterms:W3CDTF">2015-06-12T14:06:50Z</dcterms:modified>
</cp:coreProperties>
</file>