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90" r:id="rId4"/>
    <p:sldId id="257" r:id="rId5"/>
    <p:sldId id="274" r:id="rId6"/>
    <p:sldId id="259" r:id="rId7"/>
    <p:sldId id="275" r:id="rId8"/>
    <p:sldId id="260" r:id="rId9"/>
    <p:sldId id="261" r:id="rId10"/>
    <p:sldId id="262" r:id="rId11"/>
    <p:sldId id="276" r:id="rId12"/>
    <p:sldId id="263" r:id="rId13"/>
    <p:sldId id="284" r:id="rId14"/>
    <p:sldId id="282" r:id="rId15"/>
    <p:sldId id="287" r:id="rId16"/>
    <p:sldId id="280" r:id="rId17"/>
    <p:sldId id="279" r:id="rId18"/>
    <p:sldId id="285" r:id="rId19"/>
    <p:sldId id="288" r:id="rId20"/>
    <p:sldId id="292" r:id="rId21"/>
    <p:sldId id="286" r:id="rId22"/>
    <p:sldId id="277" r:id="rId23"/>
    <p:sldId id="281" r:id="rId24"/>
    <p:sldId id="291" r:id="rId25"/>
    <p:sldId id="289" r:id="rId26"/>
    <p:sldId id="283" r:id="rId27"/>
    <p:sldId id="270" r:id="rId28"/>
    <p:sldId id="271" r:id="rId29"/>
    <p:sldId id="272" r:id="rId30"/>
    <p:sldId id="273" r:id="rId31"/>
    <p:sldId id="265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0261" autoAdjust="0"/>
  </p:normalViewPr>
  <p:slideViewPr>
    <p:cSldViewPr snapToGrid="0">
      <p:cViewPr varScale="1">
        <p:scale>
          <a:sx n="74" d="100"/>
          <a:sy n="74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43216-D639-4479-B2B1-96441E260CE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99BE-FA39-462C-8DB7-A9656421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Cloud,</a:t>
            </a:r>
            <a:r>
              <a:rPr lang="en-US" baseline="0" dirty="0" smtClean="0"/>
              <a:t>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Replication:</a:t>
            </a:r>
          </a:p>
          <a:p>
            <a:r>
              <a:rPr lang="en-US" baseline="0" dirty="0" smtClean="0"/>
              <a:t>	-copies to resists crashes</a:t>
            </a:r>
          </a:p>
          <a:p>
            <a:r>
              <a:rPr lang="en-US" baseline="0" dirty="0" smtClean="0"/>
              <a:t>	-consensus to maintain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1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 in an asynchronous world</a:t>
            </a:r>
          </a:p>
          <a:p>
            <a:pPr lvl="1"/>
            <a:r>
              <a:rPr lang="en-US" dirty="0" smtClean="0"/>
              <a:t>Asynchrony: no round structure, delays and buffering of messages</a:t>
            </a:r>
          </a:p>
          <a:p>
            <a:pPr lvl="1"/>
            <a:r>
              <a:rPr lang="en-US" dirty="0" smtClean="0"/>
              <a:t>Failure detectors to recover some degree of synchrony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We</a:t>
            </a:r>
            <a:r>
              <a:rPr lang="en-US" baseline="0" dirty="0" smtClean="0"/>
              <a:t> formalize the correspondence between the two worlds in terms of observational refinement.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5CCB7-E3BA-42FA-A363-5894D3C38D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9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Alternation between good and bad period:</a:t>
            </a:r>
          </a:p>
          <a:p>
            <a:r>
              <a:rPr lang="en-US" dirty="0" smtClean="0"/>
              <a:t>	the duration of good period is dependent on</a:t>
            </a:r>
            <a:r>
              <a:rPr lang="en-US" baseline="0" dirty="0" smtClean="0"/>
              <a:t> each algorithm</a:t>
            </a:r>
          </a:p>
          <a:p>
            <a:r>
              <a:rPr lang="en-US" baseline="0" dirty="0" smtClean="0"/>
              <a:t>	this definition takes the supremum of all sufficiently long good 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1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Reasoning in round-based model (partial synchrony):</a:t>
            </a:r>
          </a:p>
          <a:p>
            <a:pPr lvl="1"/>
            <a:r>
              <a:rPr lang="en-US" dirty="0" smtClean="0"/>
              <a:t>Communication-closed rounds (simple model for the channels)</a:t>
            </a:r>
          </a:p>
          <a:p>
            <a:pPr lvl="1"/>
            <a:r>
              <a:rPr lang="en-US" dirty="0" smtClean="0"/>
              <a:t>Lockstep semantics (no interleaving, mapping asynchrony to faults)</a:t>
            </a:r>
          </a:p>
          <a:p>
            <a:pPr lvl="1"/>
            <a:r>
              <a:rPr lang="en-US" dirty="0" smtClean="0"/>
              <a:t>Heard-of model: map process faults on communication faults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68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27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to the HO-model</a:t>
            </a:r>
            <a:r>
              <a:rPr lang="en-US" baseline="0" dirty="0" smtClean="0"/>
              <a:t> into a DSL.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2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original goal</a:t>
            </a:r>
            <a:r>
              <a:rPr lang="en-US" baseline="0" dirty="0" smtClean="0"/>
              <a:t> was just the verification of implementation of existing algorithms.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Prepare: new sequence #,</a:t>
            </a:r>
          </a:p>
          <a:p>
            <a:r>
              <a:rPr lang="en-US" dirty="0" smtClean="0"/>
              <a:t>Promise</a:t>
            </a:r>
            <a:r>
              <a:rPr lang="en-US" baseline="0" dirty="0" smtClean="0"/>
              <a:t> to accept the proposer for that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#, reply with last accepted # and value</a:t>
            </a:r>
          </a:p>
          <a:p>
            <a:r>
              <a:rPr lang="en-US" baseline="0" dirty="0" smtClean="0"/>
              <a:t>Accept the value (commit the decision)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8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is also know</a:t>
            </a:r>
            <a:r>
              <a:rPr lang="en-US" baseline="0" dirty="0" smtClean="0"/>
              <a:t> to confuse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wrong with proofs of algorithms, but</a:t>
            </a:r>
            <a:r>
              <a:rPr lang="en-US" baseline="0" dirty="0" smtClean="0"/>
              <a:t> can do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Hard to test: fault masking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09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en-US" baseline="0" dirty="0" smtClean="0"/>
              <a:t> and spec in the same language (or very close)</a:t>
            </a:r>
          </a:p>
          <a:p>
            <a:r>
              <a:rPr lang="en-US" baseline="0" dirty="0" smtClean="0"/>
              <a:t>	don’t need to learn another tool</a:t>
            </a:r>
          </a:p>
          <a:p>
            <a:r>
              <a:rPr lang="en-US" baseline="0" dirty="0" smtClean="0"/>
              <a:t>	lower the barrier of 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7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Picking the right model to make verification</a:t>
            </a:r>
            <a:r>
              <a:rPr lang="en-US" baseline="0" dirty="0" smtClean="0"/>
              <a:t> easier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Parametric</a:t>
            </a:r>
            <a:r>
              <a:rPr lang="en-US" baseline="0" dirty="0" smtClean="0"/>
              <a:t> systems: undecidable in general</a:t>
            </a:r>
            <a:endParaRPr lang="en-US" dirty="0" smtClean="0"/>
          </a:p>
          <a:p>
            <a:r>
              <a:rPr lang="en-US" dirty="0" err="1" smtClean="0"/>
              <a:t>Interleavings</a:t>
            </a:r>
            <a:r>
              <a:rPr lang="en-US" dirty="0" smtClean="0"/>
              <a:t>: combinatorial blow-up</a:t>
            </a:r>
          </a:p>
          <a:p>
            <a:r>
              <a:rPr lang="en-US" dirty="0" smtClean="0"/>
              <a:t>Channels: undecidable</a:t>
            </a:r>
            <a:r>
              <a:rPr lang="en-US" baseline="0" dirty="0" smtClean="0"/>
              <a:t> if FIFO, non-primitive recursive if </a:t>
            </a:r>
            <a:r>
              <a:rPr lang="en-US" baseline="0" dirty="0" err="1" smtClean="0"/>
              <a:t>lossy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56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Fault: alternation between</a:t>
            </a:r>
            <a:r>
              <a:rPr lang="en-US" baseline="0" dirty="0" smtClean="0"/>
              <a:t> synch and </a:t>
            </a:r>
            <a:r>
              <a:rPr lang="en-US" baseline="0" dirty="0" err="1" smtClean="0"/>
              <a:t>asynch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99BE-FA39-462C-8DB7-A965642107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76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 defines a *scope* for the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DAA9-895C-44EA-8861-C0E30F2DFE8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355-D81A-4C4B-85BC-E8C7982AEDD9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33D5-25E4-455B-8DDB-D0FCE03FB633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7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D75F-5273-4955-A970-E8C3EED4CB85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4A65-D049-431F-937A-82B219438491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2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C88D-541A-48F9-9FC8-A7FF3F4DFD51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1FC-CAAA-4C8C-B440-ACD275FCAF51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2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533-895A-4AB1-AC25-6F791BE0264E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80A1-C548-430F-9850-8401F4330EAA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CDF4-7A03-46E0-BC36-FE091E8B78B4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89A2-AE2E-4A87-94A9-52BC11878806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A53D-18E0-46E6-8A32-DCE489D0F179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07A6-57A9-4894-B883-7BD8B5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3" Type="http://schemas.openxmlformats.org/officeDocument/2006/relationships/image" Target="../media/image91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dzufferey/psync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9902537" cy="176631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PSync</a:t>
            </a:r>
            <a:r>
              <a:rPr lang="en-US" dirty="0"/>
              <a:t> : A partially synchronous language for fault-tolerant distributed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2518"/>
            <a:ext cx="9144000" cy="196388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Cezara</a:t>
            </a:r>
            <a:r>
              <a:rPr lang="en-US" dirty="0" smtClean="0"/>
              <a:t> </a:t>
            </a:r>
            <a:r>
              <a:rPr lang="en-US" dirty="0" err="1" smtClean="0"/>
              <a:t>Drăgoi</a:t>
            </a:r>
            <a:r>
              <a:rPr lang="en-US" dirty="0" smtClean="0"/>
              <a:t>,    INRIA ENS CNRS</a:t>
            </a:r>
          </a:p>
          <a:p>
            <a:r>
              <a:rPr lang="en-US" dirty="0" smtClean="0"/>
              <a:t>Thomas A. </a:t>
            </a:r>
            <a:r>
              <a:rPr lang="en-US" dirty="0" err="1" smtClean="0"/>
              <a:t>Henzinger</a:t>
            </a:r>
            <a:r>
              <a:rPr lang="en-US" dirty="0" smtClean="0"/>
              <a:t>,    IST Austria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Damien Zufferey</a:t>
            </a:r>
            <a:r>
              <a:rPr lang="en-US" dirty="0" smtClean="0">
                <a:solidFill>
                  <a:srgbClr val="000000"/>
                </a:solidFill>
              </a:rPr>
              <a:t>,     MIT CSAIL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Yale, 2015.11.04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understanding what is going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Parametric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Asynchrony (Interleaving, delays)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Channels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Faults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7226461" y="2965933"/>
            <a:ext cx="3539670" cy="1127161"/>
            <a:chOff x="7226461" y="2965933"/>
            <a:chExt cx="3539670" cy="1127161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7226461" y="2965933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7226461" y="3515376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226461" y="4088674"/>
              <a:ext cx="3539670" cy="442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874672" y="2965933"/>
              <a:ext cx="896405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77898" y="2979193"/>
              <a:ext cx="2731023" cy="53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460109" y="3515172"/>
              <a:ext cx="98283" cy="57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463002" y="2968346"/>
              <a:ext cx="955976" cy="54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405279" y="1528640"/>
            <a:ext cx="4321708" cy="959205"/>
            <a:chOff x="4674588" y="1690688"/>
            <a:chExt cx="4321708" cy="959205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674588" y="182542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674588" y="197623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674588" y="213001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674588" y="2547975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>
              <a:off x="8214258" y="1690688"/>
              <a:ext cx="285506" cy="95920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34629" y="2184875"/>
              <a:ext cx="615553" cy="34079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22476" y="1868407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</a:t>
              </a:r>
              <a:endParaRPr lang="en-US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51091" y="3792947"/>
            <a:ext cx="2410691" cy="1530220"/>
            <a:chOff x="3151091" y="3792947"/>
            <a:chExt cx="2410691" cy="153022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249020" y="37929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151091" y="3961867"/>
              <a:ext cx="2410691" cy="32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151091" y="4511309"/>
              <a:ext cx="2410691" cy="16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151091" y="5084409"/>
              <a:ext cx="2410691" cy="19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082810" y="4068529"/>
              <a:ext cx="294409" cy="197933"/>
              <a:chOff x="11353800" y="3366039"/>
              <a:chExt cx="1021773" cy="54011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185720" y="4208713"/>
              <a:ext cx="294409" cy="197933"/>
              <a:chOff x="11353800" y="3366039"/>
              <a:chExt cx="1021773" cy="54011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4111868" y="4751652"/>
              <a:ext cx="294409" cy="197933"/>
              <a:chOff x="11353800" y="3366039"/>
              <a:chExt cx="1021773" cy="54011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7219350" y="5184943"/>
            <a:ext cx="3546781" cy="1148107"/>
            <a:chOff x="7219350" y="5184943"/>
            <a:chExt cx="3546781" cy="114810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7219350" y="5203948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226461" y="5782095"/>
              <a:ext cx="2523467" cy="128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7226461" y="633284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Multiply 69"/>
            <p:cNvSpPr/>
            <p:nvPr/>
          </p:nvSpPr>
          <p:spPr>
            <a:xfrm>
              <a:off x="9594418" y="5623475"/>
              <a:ext cx="311020" cy="3172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8073497" y="5210563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8590478" y="5449437"/>
              <a:ext cx="470647" cy="2999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ultiply 72"/>
            <p:cNvSpPr/>
            <p:nvPr/>
          </p:nvSpPr>
          <p:spPr>
            <a:xfrm>
              <a:off x="8517384" y="5469499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7381351" y="5184943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898332" y="5899964"/>
              <a:ext cx="304113" cy="4165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Models &amp;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8363" y="4421013"/>
            <a:ext cx="1904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Consensus is not solvable with asynchrony and faults ([FLP 85]).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4569" y="1970097"/>
            <a:ext cx="2237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Asynchronous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910943" y="1970098"/>
            <a:ext cx="3210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Synchronous (timed)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24569" y="2645303"/>
            <a:ext cx="192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 model, CSP,</a:t>
            </a:r>
          </a:p>
          <a:p>
            <a:r>
              <a:rPr lang="en-US" dirty="0" smtClean="0"/>
              <a:t>CCS, pi-calculus, 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36855" y="4585833"/>
            <a:ext cx="192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realistic for distributed 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4569" y="3392194"/>
            <a:ext cx="216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PL based on or implementing those models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25209" y="2640375"/>
            <a:ext cx="218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Timed-automata, timed process calculi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25209" y="3530694"/>
            <a:ext cx="235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Lustre</a:t>
            </a:r>
            <a:r>
              <a:rPr lang="en-US" dirty="0" smtClean="0"/>
              <a:t>, </a:t>
            </a:r>
            <a:r>
              <a:rPr lang="en-US" dirty="0" err="1" smtClean="0"/>
              <a:t>Esterel</a:t>
            </a:r>
            <a:r>
              <a:rPr lang="en-US" dirty="0" smtClean="0"/>
              <a:t>,</a:t>
            </a:r>
          </a:p>
          <a:p>
            <a:r>
              <a:rPr lang="en-US" dirty="0" smtClean="0"/>
              <a:t>Giotto, LabVIEW</a:t>
            </a:r>
            <a:endParaRPr lang="en-US" dirty="0"/>
          </a:p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26681" y="3985669"/>
            <a:ext cx="2958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Partial synchrony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Failure detectors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Crash-stop, crash-recovery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Benign, Byzantine faults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4968" y="1970097"/>
            <a:ext cx="2795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Faults introduce a middle ground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234968" y="3102400"/>
            <a:ext cx="3346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Alternation between synchronous and asynchronous period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65190" y="2057261"/>
            <a:ext cx="9188067" cy="25823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We don’t want a model/language for each variation.</a:t>
            </a:r>
          </a:p>
          <a:p>
            <a:r>
              <a:rPr lang="en-US" sz="3200" dirty="0"/>
              <a:t>We want a simple model that unifies all of them.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146669" y="6169446"/>
            <a:ext cx="2348905" cy="40762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495574" y="6169446"/>
            <a:ext cx="2348905" cy="407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contention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844479" y="6169446"/>
            <a:ext cx="2348905" cy="40762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219412" y="6169446"/>
            <a:ext cx="2348905" cy="407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3" grpId="0"/>
      <p:bldP spid="14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distributed algorithms: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Communication-closed Rounds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82250" y="256650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82250" y="3115944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82250" y="3693459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3489" y="2566501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43489" y="2566501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59233" y="2566501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38449" y="2580538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85799" y="2573427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85799" y="2573427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36626" y="2573427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15842" y="2587464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2146" y="2381835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6114" y="2931278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6114" y="3467361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82592" y="1987125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6769" y="2000033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80448" y="2004547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26596" y="2002838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42290" y="238183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1154" y="2357760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0800" y="236936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2250" y="238183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0391" y="4703696"/>
            <a:ext cx="780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 smtClean="0"/>
              <a:t>Elrad</a:t>
            </a:r>
            <a:r>
              <a:rPr lang="en-US" sz="2400" dirty="0" smtClean="0"/>
              <a:t> &amp; </a:t>
            </a:r>
            <a:r>
              <a:rPr lang="en-US" sz="2400" dirty="0" err="1" smtClean="0"/>
              <a:t>Francez</a:t>
            </a:r>
            <a:r>
              <a:rPr lang="en-US" sz="2400" dirty="0" smtClean="0"/>
              <a:t> 82]: decomposition of algorithm in communication-closed rounds.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360392" y="5585980"/>
            <a:ext cx="780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</a:t>
            </a:r>
            <a:r>
              <a:rPr lang="en-US" sz="2400" dirty="0" err="1" smtClean="0"/>
              <a:t>Dwork</a:t>
            </a:r>
            <a:r>
              <a:rPr lang="en-US" sz="2400" dirty="0"/>
              <a:t> </a:t>
            </a:r>
            <a:r>
              <a:rPr lang="en-US" sz="2400" dirty="0" smtClean="0"/>
              <a:t>&amp; Lynch &amp; </a:t>
            </a:r>
            <a:r>
              <a:rPr lang="en-US" sz="2400" dirty="0" err="1" smtClean="0"/>
              <a:t>Stockmeyer</a:t>
            </a:r>
            <a:r>
              <a:rPr lang="en-US" sz="2400" dirty="0" smtClean="0"/>
              <a:t>, 88] defines round model for non-synchronous models: partial synchrony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60391" y="4216387"/>
            <a:ext cx="553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round defines the </a:t>
            </a:r>
            <a:r>
              <a:rPr lang="en-US" sz="2400" b="1" dirty="0" smtClean="0"/>
              <a:t>scope of its messages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Faults: the environment as an adversary.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487" y="2775644"/>
            <a:ext cx="176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Semantics: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9793" y="5252627"/>
            <a:ext cx="1701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Execution: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4780" y="2630563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64780" y="3180006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4780" y="375752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31484" y="2474126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83411" y="2486430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31484" y="2639704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31483" y="2630563"/>
            <a:ext cx="794956" cy="558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31483" y="3217219"/>
            <a:ext cx="576369" cy="54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05345" y="261652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57872" y="2616526"/>
            <a:ext cx="852591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12956" y="2616526"/>
            <a:ext cx="709089" cy="549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12956" y="3194041"/>
            <a:ext cx="447871" cy="549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73269" y="498392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73269" y="5533364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373269" y="6110879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922326" y="2855400"/>
            <a:ext cx="470647" cy="2999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49232" y="2875462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021480" y="4983718"/>
            <a:ext cx="243940" cy="1122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7779" y="4986131"/>
            <a:ext cx="4079367" cy="532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09908" y="4849069"/>
            <a:ext cx="0" cy="2548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6637" y="5406986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80710" y="4855740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15011" y="5533161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609810" y="4986131"/>
            <a:ext cx="955976" cy="547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261610" y="5402770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89984" y="5528945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284783" y="4979502"/>
            <a:ext cx="488287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988376" y="4976490"/>
            <a:ext cx="610371" cy="55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006412" y="4988341"/>
            <a:ext cx="615091" cy="1118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93192" y="2631484"/>
            <a:ext cx="728853" cy="55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Up-Down Arrow 2"/>
          <p:cNvSpPr/>
          <p:nvPr/>
        </p:nvSpPr>
        <p:spPr>
          <a:xfrm>
            <a:off x="4218055" y="3930838"/>
            <a:ext cx="473725" cy="9010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0638" y="4138117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Our contribution: DSL + runtime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44924" y="3439675"/>
            <a:ext cx="294132" cy="307274"/>
            <a:chOff x="4628964" y="1591540"/>
            <a:chExt cx="294132" cy="307274"/>
          </a:xfrm>
        </p:grpSpPr>
        <p:cxnSp>
          <p:nvCxnSpPr>
            <p:cNvPr id="12" name="Straight Connector 11"/>
            <p:cNvCxnSpPr>
              <a:endCxn id="48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Multiply 45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93192" y="3434994"/>
            <a:ext cx="294132" cy="307274"/>
            <a:chOff x="4628964" y="1591540"/>
            <a:chExt cx="294132" cy="307274"/>
          </a:xfrm>
        </p:grpSpPr>
        <p:cxnSp>
          <p:nvCxnSpPr>
            <p:cNvPr id="51" name="Straight Connector 50"/>
            <p:cNvCxnSpPr>
              <a:endCxn id="56" idx="3"/>
            </p:cNvCxnSpPr>
            <p:nvPr/>
          </p:nvCxnSpPr>
          <p:spPr>
            <a:xfrm flipV="1">
              <a:off x="4628965" y="1714474"/>
              <a:ext cx="84750" cy="18433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628964" y="1753332"/>
              <a:ext cx="205274" cy="1454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Multiply 54"/>
            <p:cNvSpPr/>
            <p:nvPr/>
          </p:nvSpPr>
          <p:spPr>
            <a:xfrm>
              <a:off x="4764476" y="169591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4675618" y="1591540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838200" y="1592305"/>
            <a:ext cx="8922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C-c rounds + adversary = Heard-Of </a:t>
            </a:r>
            <a:r>
              <a:rPr lang="en-US" sz="2400" dirty="0"/>
              <a:t>model [</a:t>
            </a:r>
            <a:r>
              <a:rPr lang="en-US" sz="2400" dirty="0" err="1"/>
              <a:t>Charron-Bost</a:t>
            </a:r>
            <a:r>
              <a:rPr lang="en-US" sz="2400" dirty="0"/>
              <a:t> &amp; </a:t>
            </a:r>
            <a:r>
              <a:rPr lang="en-US" sz="2400" dirty="0" err="1"/>
              <a:t>Schiper</a:t>
            </a:r>
            <a:r>
              <a:rPr lang="en-US" sz="2400" dirty="0"/>
              <a:t> 09]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8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PSync</a:t>
            </a:r>
            <a:r>
              <a:rPr lang="en-US" dirty="0" smtClean="0"/>
              <a:t> example: OTR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0913" y="1690688"/>
            <a:ext cx="953017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Round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]{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Map[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ProcessID,Int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broadcast(x)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(mailbox: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Map[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ProcessID,Int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mailbox.size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2*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/3)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x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mmor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(mailbox)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//min most often received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mailbox.filter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 _._2 == x }.size &gt; 2*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/3)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decide(x)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terminate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PSync</a:t>
            </a:r>
            <a:r>
              <a:rPr lang="en-US" dirty="0" smtClean="0"/>
              <a:t> Lockstep Semantics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68888" cy="1286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55" y="3118547"/>
            <a:ext cx="6912284" cy="16412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54" y="4617429"/>
            <a:ext cx="7504090" cy="197268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Synchrony [</a:t>
            </a:r>
            <a:r>
              <a:rPr lang="en-US" dirty="0" err="1" smtClean="0"/>
              <a:t>Dwork</a:t>
            </a:r>
            <a:r>
              <a:rPr lang="en-US" dirty="0"/>
              <a:t> </a:t>
            </a:r>
            <a:r>
              <a:rPr lang="en-US" dirty="0" smtClean="0"/>
              <a:t>et al. 88]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A network is </a:t>
                </a:r>
                <a:r>
                  <a:rPr lang="en-US" b="1" dirty="0" smtClean="0"/>
                  <a:t>synchronous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minimal time </a:t>
                </a:r>
                <a:r>
                  <a:rPr lang="en-US" dirty="0" smtClean="0"/>
                  <a:t>in </a:t>
                </a:r>
                <a:r>
                  <a:rPr lang="en-US" dirty="0"/>
                  <a:t>which any process is </a:t>
                </a:r>
                <a:r>
                  <a:rPr lang="en-US" dirty="0" smtClean="0"/>
                  <a:t>guaranteed to </a:t>
                </a:r>
                <a:r>
                  <a:rPr lang="en-US" dirty="0"/>
                  <a:t>take a step</a:t>
                </a:r>
                <a:r>
                  <a:rPr lang="en-US" dirty="0" smtClean="0"/>
                  <a:t>;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(Process synchrony)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maximal transmission delay </a:t>
                </a:r>
                <a:r>
                  <a:rPr lang="en-US" dirty="0" smtClean="0"/>
                  <a:t>between </a:t>
                </a:r>
                <a:r>
                  <a:rPr lang="en-US" dirty="0"/>
                  <a:t>any processes</a:t>
                </a:r>
                <a:r>
                  <a:rPr lang="en-US" dirty="0" smtClean="0"/>
                  <a:t>.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(Network synchrony)</a:t>
                </a:r>
              </a:p>
              <a:p>
                <a:pPr lvl="2"/>
                <a:endParaRPr lang="en-US" dirty="0"/>
              </a:p>
              <a:p>
                <a:r>
                  <a:rPr lang="en-US" dirty="0" smtClean="0"/>
                  <a:t>A network is </a:t>
                </a:r>
                <a:r>
                  <a:rPr lang="en-US" b="1" dirty="0" smtClean="0"/>
                  <a:t>partially synchronous</a:t>
                </a:r>
                <a:r>
                  <a:rPr lang="en-US" dirty="0" smtClean="0"/>
                  <a:t> if</a:t>
                </a:r>
                <a:endParaRPr lang="en-US" dirty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constants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exist, are known, </a:t>
                </a:r>
                <a:r>
                  <a:rPr lang="en-US" dirty="0" smtClean="0"/>
                  <a:t>and</a:t>
                </a:r>
              </a:p>
              <a:p>
                <a:pPr lvl="1"/>
                <a:r>
                  <a:rPr lang="en-US" dirty="0" smtClean="0"/>
                  <a:t>hold </a:t>
                </a:r>
                <a:r>
                  <a:rPr lang="en-US" dirty="0"/>
                  <a:t>after a time </a:t>
                </a:r>
                <a:r>
                  <a:rPr lang="en-US" dirty="0" smtClean="0"/>
                  <a:t>GTS, </a:t>
                </a:r>
                <a:r>
                  <a:rPr lang="en-US" dirty="0"/>
                  <a:t>called the global stabilization time.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38" y="251392"/>
            <a:ext cx="6911662" cy="66066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19730" y="2121247"/>
            <a:ext cx="244698" cy="37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19730" y="5331854"/>
            <a:ext cx="244698" cy="130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9730" y="3304441"/>
            <a:ext cx="244698" cy="4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19730" y="4415813"/>
            <a:ext cx="244698" cy="916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9730" y="3735000"/>
            <a:ext cx="244698" cy="6808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19730" y="2503929"/>
            <a:ext cx="244698" cy="800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5851" y="2487369"/>
            <a:ext cx="244698" cy="37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5847" y="3304441"/>
            <a:ext cx="244702" cy="3954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5847" y="4142463"/>
            <a:ext cx="250067" cy="3661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5847" y="4951150"/>
            <a:ext cx="244702" cy="360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76459" y="2414386"/>
            <a:ext cx="277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Round operations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6459" y="3240559"/>
            <a:ext cx="3391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Accumulate messages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6459" y="4063914"/>
            <a:ext cx="336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Discard late messages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076459" y="4873833"/>
            <a:ext cx="190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Catching up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5048518" y="3309869"/>
            <a:ext cx="115910" cy="4251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6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After GTS,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 holds. But, the processes are not be synchronized.</a:t>
                </a:r>
              </a:p>
              <a:p>
                <a:r>
                  <a:rPr lang="en-US" dirty="0" smtClean="0"/>
                  <a:t>The runtime eventually catches up if the timeout is large enough: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0" y="3167830"/>
            <a:ext cx="10740980" cy="286746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Theorem:    Runs(Client || Runtime(P</a:t>
            </a:r>
            <a:r>
              <a:rPr lang="en-US" dirty="0"/>
              <a:t>)) ⊆ </a:t>
            </a:r>
            <a:r>
              <a:rPr lang="en-US" dirty="0" smtClean="0"/>
              <a:t>Runs(Client || P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47" y="1646238"/>
            <a:ext cx="5670753" cy="331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51" y="1690688"/>
            <a:ext cx="1210378" cy="1866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73" y="4536991"/>
            <a:ext cx="1673541" cy="1673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04" y="4833903"/>
            <a:ext cx="374847" cy="3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68" y="1550227"/>
            <a:ext cx="2337743" cy="21473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22" y="2695101"/>
            <a:ext cx="674507" cy="10401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983" y="2017214"/>
            <a:ext cx="674507" cy="1040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21" y="1512619"/>
            <a:ext cx="674507" cy="1040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94" y="1456350"/>
            <a:ext cx="1221160" cy="11217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57" y="4519775"/>
            <a:ext cx="1673541" cy="16735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715" y="4829580"/>
            <a:ext cx="468779" cy="368082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297101" y="3144183"/>
            <a:ext cx="2343955" cy="110687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Indistinguishability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every process, the transitions and states of the </a:t>
            </a:r>
            <a:r>
              <a:rPr lang="en-US" b="1" dirty="0" smtClean="0"/>
              <a:t>projection</a:t>
            </a:r>
            <a:r>
              <a:rPr lang="en-US" dirty="0" smtClean="0"/>
              <a:t> of 	the traces on that process agree up to finite </a:t>
            </a:r>
            <a:r>
              <a:rPr lang="en-US" b="1" dirty="0" smtClean="0"/>
              <a:t>stuttering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3675" y="3733187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Lockstep: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43675" y="5209046"/>
            <a:ext cx="2333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Asynchronous:</a:t>
            </a:r>
            <a:endParaRPr lang="en-US" sz="28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3979494" y="3502883"/>
            <a:ext cx="4631106" cy="2330313"/>
            <a:chOff x="3032437" y="2909555"/>
            <a:chExt cx="7227437" cy="363675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032437" y="3065992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032437" y="3615435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32437" y="4192950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099141" y="2909555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51068" y="2921859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99141" y="3075133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099140" y="3065992"/>
              <a:ext cx="794956" cy="5585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99140" y="3652648"/>
              <a:ext cx="576369" cy="54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73002" y="3051955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025529" y="3051955"/>
              <a:ext cx="852591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080613" y="3051955"/>
              <a:ext cx="709089" cy="5494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080613" y="3629470"/>
              <a:ext cx="447871" cy="549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0926" y="5419350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040926" y="5968793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040926" y="6546308"/>
              <a:ext cx="7218948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4589983" y="3290829"/>
              <a:ext cx="470647" cy="2999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ultiply 23"/>
            <p:cNvSpPr/>
            <p:nvPr/>
          </p:nvSpPr>
          <p:spPr>
            <a:xfrm>
              <a:off x="4516889" y="3310891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689137" y="5419147"/>
              <a:ext cx="243940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25436" y="5421560"/>
              <a:ext cx="4079367" cy="53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77565" y="5284498"/>
              <a:ext cx="0" cy="25484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254294" y="5842415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248367" y="5291169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82668" y="5968590"/>
              <a:ext cx="238942" cy="57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277467" y="5421560"/>
              <a:ext cx="955976" cy="54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929267" y="5838199"/>
              <a:ext cx="0" cy="260782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57641" y="5964374"/>
              <a:ext cx="238942" cy="57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952440" y="5414931"/>
              <a:ext cx="488287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656033" y="5411919"/>
              <a:ext cx="610371" cy="5524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74069" y="5423770"/>
              <a:ext cx="615091" cy="111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060849" y="3066913"/>
              <a:ext cx="728853" cy="5576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Up-Down Arrow 37"/>
            <p:cNvSpPr/>
            <p:nvPr/>
          </p:nvSpPr>
          <p:spPr>
            <a:xfrm>
              <a:off x="4885712" y="4366267"/>
              <a:ext cx="473725" cy="9010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112581" y="3875104"/>
              <a:ext cx="294132" cy="307274"/>
              <a:chOff x="4628964" y="1591540"/>
              <a:chExt cx="294132" cy="307274"/>
            </a:xfrm>
          </p:grpSpPr>
          <p:cxnSp>
            <p:nvCxnSpPr>
              <p:cNvPr id="41" name="Straight Connector 40"/>
              <p:cNvCxnSpPr>
                <a:endCxn id="44" idx="3"/>
              </p:cNvCxnSpPr>
              <p:nvPr/>
            </p:nvCxnSpPr>
            <p:spPr>
              <a:xfrm flipV="1">
                <a:off x="4628965" y="1714474"/>
                <a:ext cx="84750" cy="18433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4628964" y="1753332"/>
                <a:ext cx="205274" cy="14548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Multiply 42"/>
              <p:cNvSpPr/>
              <p:nvPr/>
            </p:nvSpPr>
            <p:spPr>
              <a:xfrm>
                <a:off x="4764476" y="169591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Multiply 43"/>
              <p:cNvSpPr/>
              <p:nvPr/>
            </p:nvSpPr>
            <p:spPr>
              <a:xfrm>
                <a:off x="4675618" y="159154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060849" y="3870423"/>
              <a:ext cx="294132" cy="307274"/>
              <a:chOff x="4628964" y="1591540"/>
              <a:chExt cx="294132" cy="307274"/>
            </a:xfrm>
          </p:grpSpPr>
          <p:cxnSp>
            <p:nvCxnSpPr>
              <p:cNvPr id="46" name="Straight Connector 45"/>
              <p:cNvCxnSpPr>
                <a:endCxn id="49" idx="3"/>
              </p:cNvCxnSpPr>
              <p:nvPr/>
            </p:nvCxnSpPr>
            <p:spPr>
              <a:xfrm flipV="1">
                <a:off x="4628965" y="1714474"/>
                <a:ext cx="84750" cy="18433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628964" y="1753332"/>
                <a:ext cx="205274" cy="14548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Multiply 47"/>
              <p:cNvSpPr/>
              <p:nvPr/>
            </p:nvSpPr>
            <p:spPr>
              <a:xfrm>
                <a:off x="4764476" y="169591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Multiply 48"/>
              <p:cNvSpPr/>
              <p:nvPr/>
            </p:nvSpPr>
            <p:spPr>
              <a:xfrm>
                <a:off x="4675618" y="1591540"/>
                <a:ext cx="158620" cy="161792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14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838262" y="2975742"/>
            <a:ext cx="1298864" cy="1912022"/>
            <a:chOff x="4261536" y="2441793"/>
            <a:chExt cx="1298864" cy="1912022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4261536" y="3019866"/>
              <a:ext cx="1298864" cy="243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61536" y="3557704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261536" y="4135218"/>
              <a:ext cx="1298864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478479" y="3008261"/>
              <a:ext cx="410548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457695" y="3022298"/>
              <a:ext cx="821095" cy="111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36015" y="2441793"/>
              <a:ext cx="943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Promise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261536" y="2823595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560400" y="2799520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666186" y="2946622"/>
            <a:ext cx="1319646" cy="1895038"/>
            <a:chOff x="5741154" y="4118429"/>
            <a:chExt cx="1319646" cy="1895038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741154" y="4687309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741154" y="5236752"/>
              <a:ext cx="131964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741154" y="5814266"/>
              <a:ext cx="1319646" cy="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85799" y="4687309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985799" y="4687309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80448" y="4118429"/>
              <a:ext cx="82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741154" y="4471642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060800" y="44832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3681103" y="1690688"/>
            <a:ext cx="477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about rounds in isolation.</a:t>
            </a:r>
          </a:p>
          <a:p>
            <a:r>
              <a:rPr lang="en-US" sz="2400" dirty="0" smtClean="0"/>
              <a:t>Lock-step semantics, no interleaving.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2663567" y="5531143"/>
            <a:ext cx="7747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invariants that connects the round at the boundaries.</a:t>
            </a:r>
          </a:p>
          <a:p>
            <a:r>
              <a:rPr lang="en-US" sz="2400" dirty="0" smtClean="0"/>
              <a:t>No message in flight, only local state of the processes.</a:t>
            </a:r>
          </a:p>
        </p:txBody>
      </p:sp>
      <p:sp>
        <p:nvSpPr>
          <p:cNvPr id="83" name="Up Arrow 82"/>
          <p:cNvSpPr/>
          <p:nvPr/>
        </p:nvSpPr>
        <p:spPr>
          <a:xfrm>
            <a:off x="5868504" y="4832280"/>
            <a:ext cx="223284" cy="6872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 Arrow 83"/>
          <p:cNvSpPr/>
          <p:nvPr/>
        </p:nvSpPr>
        <p:spPr>
          <a:xfrm flipV="1">
            <a:off x="7210350" y="2517410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 Arrow 84"/>
          <p:cNvSpPr/>
          <p:nvPr/>
        </p:nvSpPr>
        <p:spPr>
          <a:xfrm flipV="1">
            <a:off x="4379343" y="2513305"/>
            <a:ext cx="216703" cy="391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of Fault-tolerant Algorithms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50592" y="1987296"/>
            <a:ext cx="3816096" cy="28529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53456" y="2511711"/>
            <a:ext cx="3816096" cy="28529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53455" y="2909531"/>
            <a:ext cx="713232" cy="1532874"/>
          </a:xfrm>
          <a:custGeom>
            <a:avLst/>
            <a:gdLst>
              <a:gd name="connsiteX0" fmla="*/ 588263 w 713232"/>
              <a:gd name="connsiteY0" fmla="*/ 0 h 1532874"/>
              <a:gd name="connsiteX1" fmla="*/ 627450 w 713232"/>
              <a:gd name="connsiteY1" fmla="*/ 80042 h 1532874"/>
              <a:gd name="connsiteX2" fmla="*/ 713232 w 713232"/>
              <a:gd name="connsiteY2" fmla="*/ 504229 h 1532874"/>
              <a:gd name="connsiteX3" fmla="*/ 154378 w 713232"/>
              <a:gd name="connsiteY3" fmla="*/ 1512891 h 1532874"/>
              <a:gd name="connsiteX4" fmla="*/ 124969 w 713232"/>
              <a:gd name="connsiteY4" fmla="*/ 1532874 h 1532874"/>
              <a:gd name="connsiteX5" fmla="*/ 85782 w 713232"/>
              <a:gd name="connsiteY5" fmla="*/ 1452831 h 1532874"/>
              <a:gd name="connsiteX6" fmla="*/ 0 w 713232"/>
              <a:gd name="connsiteY6" fmla="*/ 1028644 h 1532874"/>
              <a:gd name="connsiteX7" fmla="*/ 558854 w 713232"/>
              <a:gd name="connsiteY7" fmla="*/ 19982 h 1532874"/>
              <a:gd name="connsiteX8" fmla="*/ 588263 w 713232"/>
              <a:gd name="connsiteY8" fmla="*/ 0 h 15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232" h="1532874">
                <a:moveTo>
                  <a:pt x="588263" y="0"/>
                </a:moveTo>
                <a:lnTo>
                  <a:pt x="627450" y="80042"/>
                </a:lnTo>
                <a:cubicBezTo>
                  <a:pt x="683199" y="214043"/>
                  <a:pt x="713232" y="356514"/>
                  <a:pt x="713232" y="504229"/>
                </a:cubicBezTo>
                <a:cubicBezTo>
                  <a:pt x="713232" y="898136"/>
                  <a:pt x="499667" y="1254752"/>
                  <a:pt x="154378" y="1512891"/>
                </a:cubicBezTo>
                <a:lnTo>
                  <a:pt x="124969" y="1532874"/>
                </a:lnTo>
                <a:lnTo>
                  <a:pt x="85782" y="1452831"/>
                </a:lnTo>
                <a:cubicBezTo>
                  <a:pt x="30033" y="1318830"/>
                  <a:pt x="0" y="1176359"/>
                  <a:pt x="0" y="1028644"/>
                </a:cubicBezTo>
                <a:cubicBezTo>
                  <a:pt x="0" y="634737"/>
                  <a:pt x="213566" y="278121"/>
                  <a:pt x="558854" y="19982"/>
                </a:cubicBezTo>
                <a:lnTo>
                  <a:pt x="588263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450592" y="1987296"/>
            <a:ext cx="3691127" cy="2852928"/>
          </a:xfrm>
          <a:custGeom>
            <a:avLst/>
            <a:gdLst>
              <a:gd name="connsiteX0" fmla="*/ 1908048 w 3691127"/>
              <a:gd name="connsiteY0" fmla="*/ 0 h 2852928"/>
              <a:gd name="connsiteX1" fmla="*/ 3666152 w 3691127"/>
              <a:gd name="connsiteY1" fmla="*/ 871220 h 2852928"/>
              <a:gd name="connsiteX2" fmla="*/ 3691127 w 3691127"/>
              <a:gd name="connsiteY2" fmla="*/ 922235 h 2852928"/>
              <a:gd name="connsiteX3" fmla="*/ 3661718 w 3691127"/>
              <a:gd name="connsiteY3" fmla="*/ 942217 h 2852928"/>
              <a:gd name="connsiteX4" fmla="*/ 3102864 w 3691127"/>
              <a:gd name="connsiteY4" fmla="*/ 1950879 h 2852928"/>
              <a:gd name="connsiteX5" fmla="*/ 3188646 w 3691127"/>
              <a:gd name="connsiteY5" fmla="*/ 2375066 h 2852928"/>
              <a:gd name="connsiteX6" fmla="*/ 3227833 w 3691127"/>
              <a:gd name="connsiteY6" fmla="*/ 2455109 h 2852928"/>
              <a:gd name="connsiteX7" fmla="*/ 3121744 w 3691127"/>
              <a:gd name="connsiteY7" fmla="*/ 2527193 h 2852928"/>
              <a:gd name="connsiteX8" fmla="*/ 1908048 w 3691127"/>
              <a:gd name="connsiteY8" fmla="*/ 2852928 h 2852928"/>
              <a:gd name="connsiteX9" fmla="*/ 0 w 3691127"/>
              <a:gd name="connsiteY9" fmla="*/ 1426464 h 2852928"/>
              <a:gd name="connsiteX10" fmla="*/ 1908048 w 3691127"/>
              <a:gd name="connsiteY10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1127" h="2852928">
                <a:moveTo>
                  <a:pt x="1908048" y="0"/>
                </a:moveTo>
                <a:cubicBezTo>
                  <a:pt x="2698388" y="0"/>
                  <a:pt x="3376495" y="359241"/>
                  <a:pt x="3666152" y="871220"/>
                </a:cubicBezTo>
                <a:lnTo>
                  <a:pt x="3691127" y="922235"/>
                </a:lnTo>
                <a:lnTo>
                  <a:pt x="3661718" y="942217"/>
                </a:lnTo>
                <a:cubicBezTo>
                  <a:pt x="3316430" y="1200356"/>
                  <a:pt x="3102864" y="1556972"/>
                  <a:pt x="3102864" y="1950879"/>
                </a:cubicBezTo>
                <a:cubicBezTo>
                  <a:pt x="3102864" y="2098594"/>
                  <a:pt x="3132897" y="2241065"/>
                  <a:pt x="3188646" y="2375066"/>
                </a:cubicBezTo>
                <a:lnTo>
                  <a:pt x="3227833" y="2455109"/>
                </a:lnTo>
                <a:lnTo>
                  <a:pt x="3121744" y="2527193"/>
                </a:lnTo>
                <a:cubicBezTo>
                  <a:pt x="2791921" y="2730687"/>
                  <a:pt x="2369080" y="2852928"/>
                  <a:pt x="1908048" y="2852928"/>
                </a:cubicBezTo>
                <a:cubicBezTo>
                  <a:pt x="854262" y="2852928"/>
                  <a:pt x="0" y="2214278"/>
                  <a:pt x="0" y="1426464"/>
                </a:cubicBezTo>
                <a:cubicBezTo>
                  <a:pt x="0" y="638650"/>
                  <a:pt x="854262" y="0"/>
                  <a:pt x="1908048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678425" y="2511711"/>
            <a:ext cx="3691127" cy="2852928"/>
          </a:xfrm>
          <a:custGeom>
            <a:avLst/>
            <a:gdLst>
              <a:gd name="connsiteX0" fmla="*/ 1783079 w 3691127"/>
              <a:gd name="connsiteY0" fmla="*/ 0 h 2852928"/>
              <a:gd name="connsiteX1" fmla="*/ 3691127 w 3691127"/>
              <a:gd name="connsiteY1" fmla="*/ 1426464 h 2852928"/>
              <a:gd name="connsiteX2" fmla="*/ 1783079 w 3691127"/>
              <a:gd name="connsiteY2" fmla="*/ 2852928 h 2852928"/>
              <a:gd name="connsiteX3" fmla="*/ 24975 w 3691127"/>
              <a:gd name="connsiteY3" fmla="*/ 1981708 h 2852928"/>
              <a:gd name="connsiteX4" fmla="*/ 0 w 3691127"/>
              <a:gd name="connsiteY4" fmla="*/ 1930694 h 2852928"/>
              <a:gd name="connsiteX5" fmla="*/ 29409 w 3691127"/>
              <a:gd name="connsiteY5" fmla="*/ 1910711 h 2852928"/>
              <a:gd name="connsiteX6" fmla="*/ 588263 w 3691127"/>
              <a:gd name="connsiteY6" fmla="*/ 902049 h 2852928"/>
              <a:gd name="connsiteX7" fmla="*/ 502481 w 3691127"/>
              <a:gd name="connsiteY7" fmla="*/ 477862 h 2852928"/>
              <a:gd name="connsiteX8" fmla="*/ 463294 w 3691127"/>
              <a:gd name="connsiteY8" fmla="*/ 397820 h 2852928"/>
              <a:gd name="connsiteX9" fmla="*/ 569383 w 3691127"/>
              <a:gd name="connsiteY9" fmla="*/ 325735 h 2852928"/>
              <a:gd name="connsiteX10" fmla="*/ 1783079 w 3691127"/>
              <a:gd name="connsiteY10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1127" h="2852928">
                <a:moveTo>
                  <a:pt x="1783079" y="0"/>
                </a:moveTo>
                <a:cubicBezTo>
                  <a:pt x="2836865" y="0"/>
                  <a:pt x="3691127" y="638650"/>
                  <a:pt x="3691127" y="1426464"/>
                </a:cubicBezTo>
                <a:cubicBezTo>
                  <a:pt x="3691127" y="2214278"/>
                  <a:pt x="2836865" y="2852928"/>
                  <a:pt x="1783079" y="2852928"/>
                </a:cubicBezTo>
                <a:cubicBezTo>
                  <a:pt x="992740" y="2852928"/>
                  <a:pt x="314632" y="2493688"/>
                  <a:pt x="24975" y="1981708"/>
                </a:cubicBezTo>
                <a:lnTo>
                  <a:pt x="0" y="1930694"/>
                </a:lnTo>
                <a:lnTo>
                  <a:pt x="29409" y="1910711"/>
                </a:lnTo>
                <a:cubicBezTo>
                  <a:pt x="374698" y="1652572"/>
                  <a:pt x="588263" y="1295956"/>
                  <a:pt x="588263" y="902049"/>
                </a:cubicBezTo>
                <a:cubicBezTo>
                  <a:pt x="588263" y="754334"/>
                  <a:pt x="558230" y="611863"/>
                  <a:pt x="502481" y="477862"/>
                </a:cubicBezTo>
                <a:lnTo>
                  <a:pt x="463294" y="397820"/>
                </a:lnTo>
                <a:lnTo>
                  <a:pt x="569383" y="325735"/>
                </a:lnTo>
                <a:cubicBezTo>
                  <a:pt x="899207" y="122242"/>
                  <a:pt x="1322048" y="0"/>
                  <a:pt x="1783079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17962" y="3182927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Majority of acceptors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56242" y="3707342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Majority of acceptors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84113" y="4559646"/>
            <a:ext cx="154689" cy="678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7861" y="5284749"/>
            <a:ext cx="3296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Non-empty intersection</a:t>
            </a:r>
          </a:p>
          <a:p>
            <a:pPr algn="ctr"/>
            <a:r>
              <a:rPr lang="en-US" sz="2400" dirty="0" smtClean="0"/>
              <a:t>enforces unique decision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627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13" grpId="0" animBg="1"/>
      <p:bldP spid="12" grpId="0" animBg="1"/>
      <p:bldP spid="12" grpId="1" animBg="1"/>
      <p:bldP spid="11" grpId="0" animBg="1"/>
      <p:bldP spid="11" grpId="1" animBg="1"/>
      <p:bldP spid="14" grpId="0"/>
      <p:bldP spid="15" grpId="0"/>
      <p:bldP spid="15" grpId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Verification:  partial invariant for </a:t>
            </a:r>
            <a:r>
              <a:rPr lang="en-US" dirty="0" err="1" smtClean="0"/>
              <a:t>Paxos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55904" y="2017063"/>
                <a:ext cx="4740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𝑟𝑒𝑎𝑑𝑦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904" y="2017063"/>
                <a:ext cx="47404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𝑡𝑠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11849" y="3159763"/>
                <a:ext cx="33403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3159763"/>
                <a:ext cx="334033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11849" y="3768051"/>
                <a:ext cx="4254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3768051"/>
                <a:ext cx="425475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11849" y="4376339"/>
                <a:ext cx="64763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𝑣𝑜𝑡𝑒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4376339"/>
                <a:ext cx="647632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15992" y="4986526"/>
                <a:ext cx="11672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992" y="4986526"/>
                <a:ext cx="116724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05590" y="5592915"/>
                <a:ext cx="6381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𝑐𝑜𝑜𝑟𝑑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590" y="5592915"/>
                <a:ext cx="638142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14372" y="5007608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5007608"/>
                <a:ext cx="478016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14372" y="5592206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5592206"/>
                <a:ext cx="478016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6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dirty="0"/>
              <a:t>Given </a:t>
            </a:r>
            <a:r>
              <a:rPr lang="en-US" sz="2800" b="1" dirty="0"/>
              <a:t>a specification S closed under </a:t>
            </a:r>
            <a:r>
              <a:rPr lang="en-US" sz="2800" b="1" dirty="0" smtClean="0"/>
              <a:t>indistinguishability</a:t>
            </a:r>
            <a:r>
              <a:rPr lang="en-US" sz="2800" dirty="0" smtClean="0"/>
              <a:t>,</a:t>
            </a:r>
          </a:p>
          <a:p>
            <a:pPr marL="457200" lvl="1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a </a:t>
            </a:r>
            <a:r>
              <a:rPr lang="en-US" sz="2800" dirty="0" err="1" smtClean="0"/>
              <a:t>PSync</a:t>
            </a:r>
            <a:r>
              <a:rPr lang="en-US" sz="2800" dirty="0" smtClean="0"/>
              <a:t> </a:t>
            </a:r>
            <a:r>
              <a:rPr lang="en-US" sz="2800" dirty="0"/>
              <a:t>program </a:t>
            </a:r>
            <a:r>
              <a:rPr lang="en-US" sz="2800" dirty="0" smtClean="0"/>
              <a:t>P satisfies </a:t>
            </a:r>
            <a:r>
              <a:rPr lang="en-US" sz="2800" dirty="0"/>
              <a:t>S </a:t>
            </a:r>
            <a:r>
              <a:rPr lang="en-US" sz="2800" dirty="0" smtClean="0"/>
              <a:t>then </a:t>
            </a:r>
          </a:p>
          <a:p>
            <a:pPr marL="457200" lvl="1" indent="0">
              <a:buNone/>
            </a:pPr>
            <a:r>
              <a:rPr lang="en-US" sz="2800" dirty="0" smtClean="0"/>
              <a:t>the asynchronous semantics of P refines 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Consensus </a:t>
            </a:r>
            <a:r>
              <a:rPr lang="en-US" sz="3200" dirty="0"/>
              <a:t>is closed under indistinguishability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://github.com/dzufferey/psync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Implemented in Scala, Apache 2.0 license</a:t>
            </a:r>
          </a:p>
          <a:p>
            <a:pPr lvl="1"/>
            <a:r>
              <a:rPr lang="en-US" dirty="0" smtClean="0"/>
              <a:t>Runtime is stable</a:t>
            </a:r>
          </a:p>
          <a:p>
            <a:pPr lvl="1"/>
            <a:r>
              <a:rPr lang="en-US" dirty="0" smtClean="0"/>
              <a:t>Verification is still proof of concept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878" y="3914850"/>
            <a:ext cx="1828649" cy="1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do algorithms use rounds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03" y="1923010"/>
            <a:ext cx="8963827" cy="41920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code size (easy to implement)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16962" cy="41249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performance and verification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91" y="1509183"/>
            <a:ext cx="7277818" cy="3234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76" y="5026139"/>
            <a:ext cx="7550333" cy="1723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and consistency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68" y="4204699"/>
            <a:ext cx="674507" cy="1040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72" y="2878466"/>
            <a:ext cx="674507" cy="1040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68" y="2273083"/>
            <a:ext cx="674507" cy="10401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7584" y="3319282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-13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72902" y="3920036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17584" y="5244827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4408686" y="3306594"/>
            <a:ext cx="3052293" cy="14181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Consensus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90" y="4204699"/>
            <a:ext cx="674507" cy="1040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94" y="2878466"/>
            <a:ext cx="674507" cy="1040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90" y="2273083"/>
            <a:ext cx="674507" cy="10401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57906" y="3319282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313224" y="3920036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57906" y="5244827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42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463" y="4439618"/>
            <a:ext cx="1221160" cy="1121727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Building fault-tolerant distributed systems is hard and important</a:t>
            </a:r>
          </a:p>
          <a:p>
            <a:endParaRPr lang="en-US" dirty="0" smtClean="0"/>
          </a:p>
          <a:p>
            <a:r>
              <a:rPr lang="en-US" dirty="0" err="1" smtClean="0"/>
              <a:t>PSync</a:t>
            </a:r>
            <a:r>
              <a:rPr lang="en-US" dirty="0" smtClean="0"/>
              <a:t> uses a simple programming abstraction: the HO-model</a:t>
            </a:r>
          </a:p>
          <a:p>
            <a:pPr lvl="1"/>
            <a:r>
              <a:rPr lang="en-US" dirty="0" smtClean="0"/>
              <a:t>Lockstep semantics</a:t>
            </a:r>
          </a:p>
          <a:p>
            <a:pPr lvl="2"/>
            <a:r>
              <a:rPr lang="en-US" dirty="0" smtClean="0"/>
              <a:t>Communication-closed rounds</a:t>
            </a:r>
          </a:p>
          <a:p>
            <a:pPr lvl="2"/>
            <a:r>
              <a:rPr lang="en-US" dirty="0" smtClean="0"/>
              <a:t>Asynchrony and faults as an adversary that drops messages</a:t>
            </a:r>
          </a:p>
          <a:p>
            <a:pPr lvl="1"/>
            <a:r>
              <a:rPr lang="en-US" dirty="0"/>
              <a:t>Automated reasoning/verification becomes </a:t>
            </a:r>
            <a:r>
              <a:rPr lang="en-US" dirty="0" smtClean="0"/>
              <a:t>possible</a:t>
            </a:r>
          </a:p>
          <a:p>
            <a:endParaRPr lang="en-US" dirty="0" smtClean="0"/>
          </a:p>
          <a:p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Asynchronous semantics which is indistinguishable from </a:t>
            </a:r>
            <a:r>
              <a:rPr lang="en-US" dirty="0"/>
              <a:t>the </a:t>
            </a:r>
            <a:r>
              <a:rPr lang="en-US" dirty="0" smtClean="0"/>
              <a:t>lockstep semantics</a:t>
            </a:r>
          </a:p>
          <a:p>
            <a:pPr lvl="1"/>
            <a:r>
              <a:rPr lang="en-US" dirty="0" smtClean="0"/>
              <a:t>Can be implemented efficiently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46" y="365125"/>
            <a:ext cx="11173216" cy="1325563"/>
          </a:xfrm>
        </p:spPr>
        <p:txBody>
          <a:bodyPr/>
          <a:lstStyle/>
          <a:p>
            <a:r>
              <a:rPr lang="en-US" dirty="0" smtClean="0"/>
              <a:t>The Heard-Of model [</a:t>
            </a:r>
            <a:r>
              <a:rPr lang="en-US" dirty="0" err="1"/>
              <a:t>Charron-Bost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Schiper</a:t>
            </a:r>
            <a:r>
              <a:rPr lang="en-US" dirty="0"/>
              <a:t> </a:t>
            </a:r>
            <a:r>
              <a:rPr lang="en-US" dirty="0" smtClean="0"/>
              <a:t>09]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Intuitive model: </a:t>
            </a:r>
          </a:p>
          <a:p>
            <a:pPr lvl="1"/>
            <a:r>
              <a:rPr lang="en-US" b="0" dirty="0" smtClean="0"/>
              <a:t>communication-closed rounds</a:t>
            </a:r>
          </a:p>
          <a:p>
            <a:pPr marL="914400" lvl="2" indent="0">
              <a:buNone/>
            </a:pPr>
            <a:r>
              <a:rPr lang="en-US" dirty="0"/>
              <a:t>s</a:t>
            </a:r>
            <a:r>
              <a:rPr lang="en-US" dirty="0" smtClean="0"/>
              <a:t>end and update operations</a:t>
            </a:r>
            <a:endParaRPr lang="en-US" b="0" dirty="0" smtClean="0"/>
          </a:p>
          <a:p>
            <a:pPr lvl="1"/>
            <a:r>
              <a:rPr lang="en-US" dirty="0" smtClean="0"/>
              <a:t>Illusion of synchrony</a:t>
            </a:r>
          </a:p>
          <a:p>
            <a:pPr marL="914400" lvl="2" indent="0">
              <a:buNone/>
            </a:pPr>
            <a:r>
              <a:rPr lang="en-US" dirty="0" smtClean="0"/>
              <a:t>a single process cannot distinguish between a synchronous and an asynchronous execution</a:t>
            </a:r>
            <a:endParaRPr lang="en-US" b="0" dirty="0" smtClean="0"/>
          </a:p>
          <a:p>
            <a:pPr marL="0" indent="0">
              <a:buNone/>
            </a:pPr>
            <a:endParaRPr lang="en-US" sz="800" i="1" dirty="0" smtClean="0"/>
          </a:p>
          <a:p>
            <a:r>
              <a:rPr lang="en-US" dirty="0" smtClean="0"/>
              <a:t>Maps every faults to message faults</a:t>
            </a:r>
          </a:p>
          <a:p>
            <a:pPr lvl="1"/>
            <a:r>
              <a:rPr lang="en-US" dirty="0" smtClean="0"/>
              <a:t>A crashed process is the same as a process whose messages are dropped.</a:t>
            </a:r>
          </a:p>
          <a:p>
            <a:pPr lvl="1"/>
            <a:r>
              <a:rPr lang="en-US" dirty="0" smtClean="0"/>
              <a:t>Byzantine faults can be simulated altering messages</a:t>
            </a:r>
          </a:p>
          <a:p>
            <a:pPr lvl="1"/>
            <a:r>
              <a:rPr lang="en-US" dirty="0" smtClean="0"/>
              <a:t>Simplify the proofs: does not need to case split on (in)correct processes</a:t>
            </a:r>
          </a:p>
          <a:p>
            <a:pPr lvl="1"/>
            <a:r>
              <a:rPr lang="en-US" dirty="0" smtClean="0"/>
              <a:t>Handling transient/permanent </a:t>
            </a:r>
            <a:r>
              <a:rPr lang="en-US" dirty="0"/>
              <a:t>faults </a:t>
            </a:r>
            <a:r>
              <a:rPr lang="en-US" dirty="0" smtClean="0"/>
              <a:t>is transparent </a:t>
            </a:r>
            <a:r>
              <a:rPr lang="en-US" dirty="0"/>
              <a:t>at the algorithm </a:t>
            </a:r>
            <a:r>
              <a:rPr lang="en-US" dirty="0" smtClean="0"/>
              <a:t>level</a:t>
            </a:r>
          </a:p>
          <a:p>
            <a:endParaRPr lang="en-US" sz="800" dirty="0"/>
          </a:p>
          <a:p>
            <a:r>
              <a:rPr lang="en-US" dirty="0" smtClean="0"/>
              <a:t>Developed for theoretical simplicity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Voting Algorithm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28012" y="337088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28012" y="392032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16995" y="449784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96867" y="337088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96867" y="337088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12611" y="337088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191827" y="338492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39177" y="337780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39177" y="337780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66298" y="337780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45514" y="339184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9840" y="3186217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Coordinator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995668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94532" y="316214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78622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35628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49" y="1300848"/>
            <a:ext cx="3486617" cy="17953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2" y="4950170"/>
            <a:ext cx="3512748" cy="15371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61" y="1257544"/>
            <a:ext cx="3733881" cy="19513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152" y="4716437"/>
            <a:ext cx="3265530" cy="20318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3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370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Agreement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Every </a:t>
            </a:r>
            <a:r>
              <a:rPr lang="en-US" dirty="0"/>
              <a:t>correct process must </a:t>
            </a:r>
            <a:r>
              <a:rPr lang="en-US" b="1" dirty="0"/>
              <a:t>agree on the same value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Irrevocability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Every </a:t>
            </a:r>
            <a:r>
              <a:rPr lang="en-US" dirty="0"/>
              <a:t>correct process </a:t>
            </a:r>
            <a:r>
              <a:rPr lang="en-US" b="1" dirty="0"/>
              <a:t>decides at most one value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 smtClean="0"/>
              <a:t>Validity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If all processes propose the same value v, then all correct processes decide v.</a:t>
            </a:r>
          </a:p>
          <a:p>
            <a:r>
              <a:rPr lang="en-US" i="1" dirty="0" smtClean="0"/>
              <a:t>Integrity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If value v is a decision, then v must have been proposed by some process.</a:t>
            </a:r>
          </a:p>
          <a:p>
            <a:r>
              <a:rPr lang="en-US" i="1" dirty="0" smtClean="0"/>
              <a:t>Termination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Every </a:t>
            </a:r>
            <a:r>
              <a:rPr lang="en-US" dirty="0"/>
              <a:t>correct </a:t>
            </a:r>
            <a:r>
              <a:rPr lang="en-US" b="1" dirty="0"/>
              <a:t>process decides </a:t>
            </a:r>
            <a:r>
              <a:rPr lang="en-US" dirty="0"/>
              <a:t>some value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journey starts on </a:t>
            </a:r>
            <a:r>
              <a:rPr lang="en-US" dirty="0"/>
              <a:t>the island of </a:t>
            </a:r>
            <a:r>
              <a:rPr lang="en-US" dirty="0" err="1" smtClean="0"/>
              <a:t>Paxos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7" y="2208487"/>
            <a:ext cx="5872582" cy="39051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655055" y="1463986"/>
            <a:ext cx="10469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 where archeologists made an interesting discovery about a parliament system …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71" y="2397402"/>
            <a:ext cx="3248890" cy="35273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2863" y="6459782"/>
            <a:ext cx="7289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CC-BY-SA-NC  Matt Taylor                                                                                                                                 Copyright ACM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Algorithm [</a:t>
            </a:r>
            <a:r>
              <a:rPr lang="en-US" dirty="0" err="1" smtClean="0"/>
              <a:t>Lamport</a:t>
            </a:r>
            <a:r>
              <a:rPr lang="en-US" dirty="0" smtClean="0"/>
              <a:t> 98]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9078" y="5215037"/>
            <a:ext cx="6446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Used at Google (Chubby), Microsoft (Autopilot), …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95214" y="2758950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5214" y="330839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95214" y="3885908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6453" y="2758950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6453" y="2758950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72197" y="2758950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51413" y="2772987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98763" y="276587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98763" y="2765876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49590" y="2765876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28806" y="2779913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05110" y="2574284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9078" y="3123727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9078" y="3659810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95556" y="2179574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29733" y="21924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3412" y="2196996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39560" y="2195287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in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part-time </a:t>
            </a:r>
            <a:r>
              <a:rPr lang="en-US" sz="2400" dirty="0"/>
              <a:t>p</a:t>
            </a:r>
            <a:r>
              <a:rPr lang="en-US" sz="2400" dirty="0" smtClean="0"/>
              <a:t>arliament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98]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simple [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01]</a:t>
            </a:r>
          </a:p>
          <a:p>
            <a:r>
              <a:rPr lang="en-US" sz="2400" dirty="0" err="1"/>
              <a:t>Paxos</a:t>
            </a:r>
            <a:r>
              <a:rPr lang="en-US" sz="2400" dirty="0"/>
              <a:t> made live: An </a:t>
            </a:r>
            <a:r>
              <a:rPr lang="en-US" sz="2400" dirty="0" smtClean="0"/>
              <a:t>engineering perspective [Chandra et al. 07]</a:t>
            </a:r>
          </a:p>
          <a:p>
            <a:r>
              <a:rPr lang="en-US" sz="2400" dirty="0"/>
              <a:t>In search of an understandable </a:t>
            </a:r>
            <a:r>
              <a:rPr lang="en-US" sz="2400"/>
              <a:t>consensus </a:t>
            </a:r>
            <a:r>
              <a:rPr lang="en-US" sz="2400" smtClean="0"/>
              <a:t>algorithm </a:t>
            </a:r>
            <a:r>
              <a:rPr lang="en-US" sz="2400" dirty="0" smtClean="0"/>
              <a:t>[</a:t>
            </a:r>
            <a:r>
              <a:rPr lang="en-US" sz="2400" dirty="0" err="1" smtClean="0"/>
              <a:t>Ongaro</a:t>
            </a:r>
            <a:r>
              <a:rPr lang="en-US" sz="2400" dirty="0" smtClean="0"/>
              <a:t> and </a:t>
            </a:r>
            <a:r>
              <a:rPr lang="en-US" sz="2400" dirty="0" err="1" smtClean="0"/>
              <a:t>Ousterhout</a:t>
            </a:r>
            <a:r>
              <a:rPr lang="en-US" sz="2400" dirty="0" smtClean="0"/>
              <a:t> 14]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moderately complex [van </a:t>
            </a:r>
            <a:r>
              <a:rPr lang="en-US" sz="2400" dirty="0" err="1" smtClean="0"/>
              <a:t>Renesse</a:t>
            </a:r>
            <a:r>
              <a:rPr lang="en-US" sz="2400" dirty="0" smtClean="0"/>
              <a:t> and </a:t>
            </a:r>
            <a:r>
              <a:rPr lang="en-US" sz="2400" dirty="0" err="1" smtClean="0"/>
              <a:t>Altinbuken</a:t>
            </a:r>
            <a:r>
              <a:rPr lang="en-US" sz="2400" dirty="0" smtClean="0"/>
              <a:t> 15]</a:t>
            </a:r>
          </a:p>
          <a:p>
            <a:r>
              <a:rPr lang="en-US" sz="2400" dirty="0" err="1" smtClean="0"/>
              <a:t>Paxos</a:t>
            </a:r>
            <a:r>
              <a:rPr lang="en-US" sz="2400" dirty="0" smtClean="0"/>
              <a:t> made transparent [Cui et al. 15]</a:t>
            </a:r>
          </a:p>
          <a:p>
            <a:r>
              <a:rPr lang="en-US" sz="24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7855" y="4586377"/>
            <a:ext cx="8360366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Claim: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 it is hard, more of the same is not going to help.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Changing the way we think about it might.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PL community concerned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Quotes from </a:t>
            </a:r>
            <a:r>
              <a:rPr lang="en-US" dirty="0" err="1" smtClean="0"/>
              <a:t>Paxos</a:t>
            </a:r>
            <a:r>
              <a:rPr lang="en-US" dirty="0" smtClean="0"/>
              <a:t> made live [Chandra et al. 07]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The fault-tolerance computing community has not developed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tools to make it easy to implement</a:t>
            </a:r>
            <a:r>
              <a:rPr lang="en-US" dirty="0"/>
              <a:t> their algorithms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The fault-tolerance computing community has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 paid enough attention to testing</a:t>
            </a:r>
            <a:r>
              <a:rPr lang="en-US" dirty="0"/>
              <a:t>, a key </a:t>
            </a:r>
            <a:r>
              <a:rPr lang="en-US" dirty="0" smtClean="0"/>
              <a:t>ingredient for </a:t>
            </a:r>
            <a:r>
              <a:rPr lang="en-US" dirty="0"/>
              <a:t>building fault-tolerant systems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“In </a:t>
            </a:r>
            <a:r>
              <a:rPr lang="en-US" dirty="0"/>
              <a:t>order to build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real-world system</a:t>
            </a:r>
            <a:r>
              <a:rPr lang="en-US" dirty="0"/>
              <a:t>, an expert needs to use numerous ideas scattered </a:t>
            </a:r>
            <a:r>
              <a:rPr lang="en-US" dirty="0" smtClean="0"/>
              <a:t>in the </a:t>
            </a:r>
            <a:r>
              <a:rPr lang="en-US" dirty="0"/>
              <a:t>literature and make several relatively small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protocol extensions</a:t>
            </a:r>
            <a:r>
              <a:rPr lang="en-US" dirty="0"/>
              <a:t>. The cumulative effort will </a:t>
            </a:r>
            <a:r>
              <a:rPr lang="en-US" dirty="0" smtClean="0"/>
              <a:t>be substantial </a:t>
            </a:r>
            <a:r>
              <a:rPr lang="en-US" dirty="0"/>
              <a:t>and the final system will </a:t>
            </a:r>
            <a:r>
              <a:rPr lang="en-US" dirty="0">
                <a:solidFill>
                  <a:sysClr val="windowText" lastClr="000000"/>
                </a:solidFill>
              </a:rPr>
              <a:t>be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based on an unproven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protocol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appropriate programming abstraction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4471792" y="1777114"/>
            <a:ext cx="2267210" cy="1340285"/>
          </a:xfrm>
          <a:prstGeom prst="snip1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ource code + specifications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56813" y="3544932"/>
            <a:ext cx="2116898" cy="124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verifier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19838" y="3544932"/>
            <a:ext cx="2104373" cy="124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runtime</a:t>
            </a:r>
            <a:endParaRPr lang="en-US" sz="2400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6776581" y="2288870"/>
            <a:ext cx="1014608" cy="8768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16200000" flipH="1">
            <a:off x="3419605" y="2288871"/>
            <a:ext cx="1014608" cy="8768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7289793" y="4869887"/>
            <a:ext cx="450937" cy="701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484970" y="4869886"/>
            <a:ext cx="450937" cy="701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11753" y="5712119"/>
            <a:ext cx="2207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proof  or </a:t>
            </a:r>
          </a:p>
          <a:p>
            <a:pPr algn="ctr"/>
            <a:r>
              <a:rPr lang="en-US" sz="2400" dirty="0" smtClean="0"/>
              <a:t>counterexample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003512" y="5712119"/>
            <a:ext cx="153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executable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07A6-57A9-4894-B883-7BD8B58F19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1387</Words>
  <Application>Microsoft Office PowerPoint</Application>
  <PresentationFormat>Widescreen</PresentationFormat>
  <Paragraphs>317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Office Theme</vt:lpstr>
      <vt:lpstr>PSync : A partially synchronous language for fault-tolerant distributed algorithms</vt:lpstr>
      <vt:lpstr>Motivation</vt:lpstr>
      <vt:lpstr>Replication and consistency</vt:lpstr>
      <vt:lpstr>Consensus</vt:lpstr>
      <vt:lpstr>Our journey starts on the island of Paxos …</vt:lpstr>
      <vt:lpstr>The Paxos Algorithm [Lamport 98]</vt:lpstr>
      <vt:lpstr>Paxos in the Literature</vt:lpstr>
      <vt:lpstr>Why is the PL community concerned ?</vt:lpstr>
      <vt:lpstr>Goal: appropriate programming abstraction</vt:lpstr>
      <vt:lpstr>Challenges to understanding what is going on</vt:lpstr>
      <vt:lpstr>Programming Models &amp; Languages</vt:lpstr>
      <vt:lpstr>Structure of distributed algorithms:   Communication-closed Rounds</vt:lpstr>
      <vt:lpstr>Faults: the environment as an adversary.</vt:lpstr>
      <vt:lpstr>PSync example: OTR</vt:lpstr>
      <vt:lpstr>PSync Lockstep Semantics</vt:lpstr>
      <vt:lpstr>Partial Synchrony [Dwork et al. 88]</vt:lpstr>
      <vt:lpstr>Runtime Algorithm</vt:lpstr>
      <vt:lpstr>Synchronizing</vt:lpstr>
      <vt:lpstr>Result (1)</vt:lpstr>
      <vt:lpstr>Result (2)</vt:lpstr>
      <vt:lpstr>Verification</vt:lpstr>
      <vt:lpstr>Benefits</vt:lpstr>
      <vt:lpstr>Correctness of Fault-tolerant Algorithms</vt:lpstr>
      <vt:lpstr>Verification:  partial invariant for Paxos</vt:lpstr>
      <vt:lpstr>Result (3)</vt:lpstr>
      <vt:lpstr>Implementation</vt:lpstr>
      <vt:lpstr>Result: do algorithms use rounds ?</vt:lpstr>
      <vt:lpstr>Result: code size (easy to implement)</vt:lpstr>
      <vt:lpstr>Result: performance and verification </vt:lpstr>
      <vt:lpstr>Conclusion</vt:lpstr>
      <vt:lpstr>The Heard-Of model [Charron-Bost &amp; Schiper 09]</vt:lpstr>
      <vt:lpstr>Example: Last Voting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Need for Language Support for Fault-Tolerant Distributed Systems</dc:title>
  <dc:creator>Damien Zufferey</dc:creator>
  <cp:lastModifiedBy>Damien Zufferey</cp:lastModifiedBy>
  <cp:revision>50</cp:revision>
  <dcterms:created xsi:type="dcterms:W3CDTF">2015-04-28T20:31:56Z</dcterms:created>
  <dcterms:modified xsi:type="dcterms:W3CDTF">2015-11-04T21:07:47Z</dcterms:modified>
</cp:coreProperties>
</file>