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90" r:id="rId4"/>
    <p:sldId id="257" r:id="rId5"/>
    <p:sldId id="274" r:id="rId6"/>
    <p:sldId id="259" r:id="rId7"/>
    <p:sldId id="275" r:id="rId8"/>
    <p:sldId id="260" r:id="rId9"/>
    <p:sldId id="261" r:id="rId10"/>
    <p:sldId id="262" r:id="rId11"/>
    <p:sldId id="276" r:id="rId12"/>
    <p:sldId id="263" r:id="rId13"/>
    <p:sldId id="284" r:id="rId14"/>
    <p:sldId id="282" r:id="rId15"/>
    <p:sldId id="287" r:id="rId16"/>
    <p:sldId id="280" r:id="rId17"/>
    <p:sldId id="292" r:id="rId18"/>
    <p:sldId id="279" r:id="rId19"/>
    <p:sldId id="285" r:id="rId20"/>
    <p:sldId id="288" r:id="rId21"/>
    <p:sldId id="286" r:id="rId22"/>
    <p:sldId id="277" r:id="rId23"/>
    <p:sldId id="281" r:id="rId24"/>
    <p:sldId id="291" r:id="rId25"/>
    <p:sldId id="289" r:id="rId26"/>
    <p:sldId id="283" r:id="rId27"/>
    <p:sldId id="270" r:id="rId28"/>
    <p:sldId id="271" r:id="rId29"/>
    <p:sldId id="272" r:id="rId30"/>
    <p:sldId id="273" r:id="rId31"/>
    <p:sldId id="265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Cloud,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Replication:</a:t>
            </a:r>
          </a:p>
          <a:p>
            <a:r>
              <a:rPr lang="en-US" baseline="0" dirty="0" smtClean="0"/>
              <a:t>	-copies to resists crashes</a:t>
            </a:r>
          </a:p>
          <a:p>
            <a:r>
              <a:rPr lang="en-US" baseline="0" dirty="0" smtClean="0"/>
              <a:t>	-consensus to maintain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We</a:t>
            </a:r>
            <a:r>
              <a:rPr lang="en-US" baseline="0" dirty="0" smtClean="0"/>
              <a:t> formalize the correspondence between the two worlds in terms of observational refinement.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Alternation between good and bad period:</a:t>
            </a:r>
          </a:p>
          <a:p>
            <a:r>
              <a:rPr lang="en-US" dirty="0" smtClean="0"/>
              <a:t>	the duration of good period is dependent on</a:t>
            </a:r>
            <a:r>
              <a:rPr lang="en-US" baseline="0" dirty="0" smtClean="0"/>
              <a:t> each algorithm</a:t>
            </a:r>
          </a:p>
          <a:p>
            <a:r>
              <a:rPr lang="en-US" baseline="0" dirty="0" smtClean="0"/>
              <a:t>	this definition takes the supremum of all sufficiently long good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parts:</a:t>
            </a:r>
          </a:p>
          <a:p>
            <a:r>
              <a:rPr lang="en-US" dirty="0" smtClean="0"/>
              <a:t>	bad period</a:t>
            </a:r>
            <a:endParaRPr lang="en-US" baseline="0" dirty="0" smtClean="0"/>
          </a:p>
          <a:p>
            <a:r>
              <a:rPr lang="en-US" baseline="0" dirty="0" smtClean="0"/>
              <a:t>		free to pick the HO</a:t>
            </a:r>
          </a:p>
          <a:p>
            <a:r>
              <a:rPr lang="en-US" baseline="0" dirty="0" smtClean="0"/>
              <a:t>	good period</a:t>
            </a:r>
          </a:p>
          <a:p>
            <a:r>
              <a:rPr lang="en-US" baseline="0" dirty="0" smtClean="0"/>
              <a:t>		deliver all the messages sent after a finite prefix of the good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7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to the HO-model</a:t>
            </a:r>
            <a:r>
              <a:rPr lang="en-US" baseline="0" dirty="0" smtClean="0"/>
              <a:t> into a DSL.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 goal</a:t>
            </a:r>
            <a:r>
              <a:rPr lang="en-US" baseline="0" dirty="0" smtClean="0"/>
              <a:t> was just the verification of implementation of existing algorithms.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defines a *scope* for the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DAA9-895C-44EA-8861-C0E30F2DFE8C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355-D81A-4C4B-85BC-E8C7982AEDD9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3D5-25E4-455B-8DDB-D0FCE03FB633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75F-5273-4955-A970-E8C3EED4CB85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4A65-D049-431F-937A-82B219438491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88D-541A-48F9-9FC8-A7FF3F4DFD51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1FC-CAAA-4C8C-B440-ACD275FCAF51}" type="datetime1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533-895A-4AB1-AC25-6F791BE0264E}" type="datetime1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0A1-C548-430F-9850-8401F4330EAA}" type="datetime1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DF4-7A03-46E0-BC36-FE091E8B78B4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A2-AE2E-4A87-94A9-52BC11878806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A53D-18E0-46E6-8A32-DCE489D0F179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zufferey/psync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PSync</a:t>
            </a:r>
            <a:r>
              <a:rPr lang="en-US" dirty="0"/>
              <a:t> : A </a:t>
            </a:r>
            <a:r>
              <a:rPr lang="en-US" dirty="0" smtClean="0"/>
              <a:t>Partially </a:t>
            </a:r>
            <a:r>
              <a:rPr lang="en-US" dirty="0"/>
              <a:t>S</a:t>
            </a:r>
            <a:r>
              <a:rPr lang="en-US" dirty="0" smtClean="0"/>
              <a:t>ynchronous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for </a:t>
            </a:r>
            <a:r>
              <a:rPr lang="en-US" dirty="0" smtClean="0"/>
              <a:t>Fault-tolerant Distributed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NYU, </a:t>
            </a:r>
            <a:r>
              <a:rPr lang="en-US" dirty="0" smtClean="0">
                <a:solidFill>
                  <a:srgbClr val="000000"/>
                </a:solidFill>
              </a:rPr>
              <a:t>2015.12.03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understanding what is going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&amp;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4421013"/>
            <a:ext cx="190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Consensus is not solvable with asynchrony and faults ([FLP 85]).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569" y="1970097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10943" y="1970098"/>
            <a:ext cx="321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Synchronous (timed)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24569" y="264530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model, CSP,</a:t>
            </a:r>
          </a:p>
          <a:p>
            <a:r>
              <a:rPr lang="en-US" dirty="0" smtClean="0"/>
              <a:t>CCS, pi-calculus,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55" y="4585833"/>
            <a:ext cx="192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realistic for distributed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392194"/>
            <a:ext cx="216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PL based on or implementing those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209" y="2640375"/>
            <a:ext cx="21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Timed-automata, timed process calculi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09" y="3530694"/>
            <a:ext cx="23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, </a:t>
            </a:r>
            <a:r>
              <a:rPr lang="en-US" dirty="0" err="1" smtClean="0"/>
              <a:t>Esterel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Giotto, LabVIEW</a:t>
            </a:r>
            <a:endParaRPr lang="en-US" dirty="0"/>
          </a:p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681" y="3985669"/>
            <a:ext cx="29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Partial synchrony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Failure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Crash-stop, crash-recovery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Benign, Byzantine faults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4968" y="1970097"/>
            <a:ext cx="2795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Faults introduce a middle ground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34968" y="3102400"/>
            <a:ext cx="334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Alternation between synchronous and asynchronous period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65190" y="2057261"/>
            <a:ext cx="9188067" cy="25823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We don’t want a model/language for each variation.</a:t>
            </a:r>
          </a:p>
          <a:p>
            <a:r>
              <a:rPr lang="en-US" sz="3200" dirty="0"/>
              <a:t>We want a simple model that unifies all of them.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14666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5574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contention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84447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19412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" grpId="0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distributed algorithms: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1" y="4703696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0392" y="5585980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0391" y="4216387"/>
            <a:ext cx="553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round defines the </a:t>
            </a:r>
            <a:r>
              <a:rPr lang="en-US" sz="2400" b="1" dirty="0" smtClean="0"/>
              <a:t>scope of its messages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Faults: the environment as an adversary.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87" y="277564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Semantics: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793" y="5252627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63056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318000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75752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247412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248643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63970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63056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321721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61652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61652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61652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319404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73269" y="498392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53336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11087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85540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87546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983718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986131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849069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406986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85574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533161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986131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40277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528945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979502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976490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988341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3192" y="263148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4218055" y="3930838"/>
            <a:ext cx="473725" cy="9010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0638" y="413811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Our contribution: DSL + runtime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44924" y="3439675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3192" y="3434994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1592305"/>
            <a:ext cx="8922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C-c rounds + adversary = Heard-Of </a:t>
            </a:r>
            <a:r>
              <a:rPr lang="en-US" sz="2400" dirty="0"/>
              <a:t>model [</a:t>
            </a:r>
            <a:r>
              <a:rPr lang="en-US" sz="2400" dirty="0" err="1"/>
              <a:t>Charron-Bost</a:t>
            </a:r>
            <a:r>
              <a:rPr lang="en-US" sz="2400" dirty="0"/>
              <a:t> &amp; </a:t>
            </a:r>
            <a:r>
              <a:rPr lang="en-US" sz="2400" dirty="0" err="1"/>
              <a:t>Schiper</a:t>
            </a:r>
            <a:r>
              <a:rPr lang="en-US" sz="2400" dirty="0"/>
              <a:t> 09]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r>
              <a:rPr lang="en-US" dirty="0" smtClean="0"/>
              <a:t> example: OTR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913" y="1690688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]{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ProcessID,Int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broadcast(x)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ProcessID,Int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2*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/3)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mmor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//min most often received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 _._2 == x }.size &gt; 2*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/3)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decide(x)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terminate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r>
              <a:rPr lang="en-US" dirty="0" smtClean="0"/>
              <a:t> Lockstep Semantics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68888" cy="1286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55" y="3118547"/>
            <a:ext cx="6912284" cy="1641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4" y="4617429"/>
            <a:ext cx="7504090" cy="19726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Synchrony [</a:t>
            </a:r>
            <a:r>
              <a:rPr lang="en-US" dirty="0" err="1" smtClean="0"/>
              <a:t>Dwork</a:t>
            </a:r>
            <a:r>
              <a:rPr lang="en-US" dirty="0"/>
              <a:t> </a:t>
            </a:r>
            <a:r>
              <a:rPr lang="en-US" dirty="0" smtClean="0"/>
              <a:t>et al. 88]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A network is </a:t>
                </a:r>
                <a:r>
                  <a:rPr lang="en-US" b="1" dirty="0" smtClean="0"/>
                  <a:t>synchronous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minimal time </a:t>
                </a:r>
                <a:r>
                  <a:rPr lang="en-US" dirty="0" smtClean="0"/>
                  <a:t>in </a:t>
                </a:r>
                <a:r>
                  <a:rPr lang="en-US" dirty="0"/>
                  <a:t>which any process is </a:t>
                </a:r>
                <a:r>
                  <a:rPr lang="en-US" dirty="0" smtClean="0"/>
                  <a:t>guaranteed to </a:t>
                </a:r>
                <a:r>
                  <a:rPr lang="en-US" dirty="0"/>
                  <a:t>take a step</a:t>
                </a:r>
                <a:r>
                  <a:rPr lang="en-US" dirty="0" smtClean="0"/>
                  <a:t>;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(Process synchrony)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maximal transmission delay </a:t>
                </a:r>
                <a:r>
                  <a:rPr lang="en-US" dirty="0" smtClean="0"/>
                  <a:t>between </a:t>
                </a:r>
                <a:r>
                  <a:rPr lang="en-US" dirty="0"/>
                  <a:t>any processes</a:t>
                </a:r>
                <a:r>
                  <a:rPr lang="en-US" dirty="0" smtClean="0"/>
                  <a:t>.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(Network synchrony)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 network is </a:t>
                </a:r>
                <a:r>
                  <a:rPr lang="en-US" b="1" dirty="0" smtClean="0"/>
                  <a:t>partially synchronous</a:t>
                </a:r>
                <a:r>
                  <a:rPr lang="en-US" dirty="0" smtClean="0"/>
                  <a:t> if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exist, are known, </a:t>
                </a:r>
                <a:r>
                  <a:rPr lang="en-US" dirty="0" smtClean="0"/>
                  <a:t>and</a:t>
                </a:r>
              </a:p>
              <a:p>
                <a:pPr lvl="1"/>
                <a:r>
                  <a:rPr lang="en-US" dirty="0" smtClean="0"/>
                  <a:t>hold </a:t>
                </a:r>
                <a:r>
                  <a:rPr lang="en-US" dirty="0"/>
                  <a:t>after a time </a:t>
                </a:r>
                <a:r>
                  <a:rPr lang="en-US" dirty="0" smtClean="0"/>
                  <a:t>GTS, </a:t>
                </a:r>
                <a:r>
                  <a:rPr lang="en-US" dirty="0"/>
                  <a:t>called the global stabilization time.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Indistinguishability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every process, the transitions and states of the </a:t>
            </a:r>
            <a:r>
              <a:rPr lang="en-US" b="1" dirty="0" smtClean="0"/>
              <a:t>projection</a:t>
            </a:r>
            <a:r>
              <a:rPr lang="en-US" dirty="0" smtClean="0"/>
              <a:t> of 	the traces on that process agree up to finite </a:t>
            </a:r>
            <a:r>
              <a:rPr lang="en-US" b="1" dirty="0" smtClean="0"/>
              <a:t>stuttering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3675" y="3733187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Lockstep: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43675" y="5209046"/>
            <a:ext cx="233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Asynchronous: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979494" y="3502883"/>
            <a:ext cx="4631106" cy="2330313"/>
            <a:chOff x="3032437" y="2909555"/>
            <a:chExt cx="7227437" cy="36367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32437" y="3065992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32437" y="3615435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32437" y="41929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9141" y="290955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51068" y="2921859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99141" y="307513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99140" y="3065992"/>
              <a:ext cx="794956" cy="55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99140" y="3652648"/>
              <a:ext cx="576369" cy="54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73002" y="3051955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25529" y="3051955"/>
              <a:ext cx="852591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80613" y="3051955"/>
              <a:ext cx="709089" cy="5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80613" y="3629470"/>
              <a:ext cx="447871" cy="549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0926" y="54193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0926" y="59687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0926" y="6546308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589983" y="3290829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4516889" y="331089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689137" y="5419147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5436" y="5421560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7565" y="5284498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54294" y="5842415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48367" y="529116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82668" y="5968590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77467" y="5421560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29267" y="583819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7641" y="5964374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952440" y="5414931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56033" y="5411919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74069" y="5423770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0849" y="3066913"/>
              <a:ext cx="728853" cy="55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>
              <a:off x="4885712" y="4366267"/>
              <a:ext cx="473725" cy="9010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12581" y="3875104"/>
              <a:ext cx="294132" cy="307274"/>
              <a:chOff x="4628964" y="1591540"/>
              <a:chExt cx="294132" cy="307274"/>
            </a:xfrm>
          </p:grpSpPr>
          <p:cxnSp>
            <p:nvCxnSpPr>
              <p:cNvPr id="41" name="Straight Connector 40"/>
              <p:cNvCxnSpPr>
                <a:endCxn id="44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ultiply 43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60849" y="3870423"/>
              <a:ext cx="294132" cy="307274"/>
              <a:chOff x="4628964" y="1591540"/>
              <a:chExt cx="294132" cy="307274"/>
            </a:xfrm>
          </p:grpSpPr>
          <p:cxnSp>
            <p:nvCxnSpPr>
              <p:cNvPr id="46" name="Straight Connector 45"/>
              <p:cNvCxnSpPr>
                <a:endCxn id="49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ply 47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4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251392"/>
            <a:ext cx="6911662" cy="6606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9730" y="2121247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730" y="5331854"/>
            <a:ext cx="244698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9730" y="3304441"/>
            <a:ext cx="244698" cy="4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9730" y="4415813"/>
            <a:ext cx="244698" cy="916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9730" y="3735000"/>
            <a:ext cx="244698" cy="68081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9730" y="2503929"/>
            <a:ext cx="244698" cy="80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851" y="2487369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47" y="3304441"/>
            <a:ext cx="244702" cy="395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847" y="4142463"/>
            <a:ext cx="250067" cy="36612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5847" y="4951150"/>
            <a:ext cx="244702" cy="360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6459" y="2414386"/>
            <a:ext cx="277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Round operations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6459" y="3240559"/>
            <a:ext cx="3391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Accumulate messages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6459" y="4063914"/>
            <a:ext cx="33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Discard late messages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6459" y="4873833"/>
            <a:ext cx="190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Catching up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048518" y="3300141"/>
            <a:ext cx="115910" cy="4251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GTS,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holds. But, the processes are not be synchronized.</a:t>
                </a:r>
              </a:p>
              <a:p>
                <a:r>
                  <a:rPr lang="en-US" dirty="0" smtClean="0"/>
                  <a:t>The runtime eventually catches up if the timeout is large enough: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0" y="3167830"/>
            <a:ext cx="10740980" cy="28674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51" y="1690688"/>
            <a:ext cx="1210378" cy="186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3" y="4536991"/>
            <a:ext cx="1673541" cy="1673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04" y="4833903"/>
            <a:ext cx="374847" cy="3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8" y="1550227"/>
            <a:ext cx="2337743" cy="2147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2" y="2695101"/>
            <a:ext cx="674507" cy="104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83" y="2017214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1" y="1512619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94" y="1456350"/>
            <a:ext cx="1221160" cy="1121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57" y="4519775"/>
            <a:ext cx="1673541" cy="1673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5" y="4829580"/>
            <a:ext cx="468779" cy="36808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97101" y="3144183"/>
            <a:ext cx="2343955" cy="11068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Theorem:    Runs(Client || Runtime(P</a:t>
            </a:r>
            <a:r>
              <a:rPr lang="en-US" dirty="0"/>
              <a:t>)) ⊆ </a:t>
            </a:r>
            <a:r>
              <a:rPr lang="en-US" dirty="0" smtClean="0"/>
              <a:t>Runs(Client || P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47" y="1646238"/>
            <a:ext cx="5670753" cy="33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38262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66186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681103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Lock-step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63567" y="5531143"/>
            <a:ext cx="774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68504" y="4832280"/>
            <a:ext cx="223284" cy="68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210350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379343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Fault-tolerant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50592" y="1987296"/>
            <a:ext cx="3816096" cy="28529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3456" y="2511711"/>
            <a:ext cx="3816096" cy="28529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53455" y="2909531"/>
            <a:ext cx="713232" cy="1532874"/>
          </a:xfrm>
          <a:custGeom>
            <a:avLst/>
            <a:gdLst>
              <a:gd name="connsiteX0" fmla="*/ 588263 w 713232"/>
              <a:gd name="connsiteY0" fmla="*/ 0 h 1532874"/>
              <a:gd name="connsiteX1" fmla="*/ 627450 w 713232"/>
              <a:gd name="connsiteY1" fmla="*/ 80042 h 1532874"/>
              <a:gd name="connsiteX2" fmla="*/ 713232 w 713232"/>
              <a:gd name="connsiteY2" fmla="*/ 504229 h 1532874"/>
              <a:gd name="connsiteX3" fmla="*/ 154378 w 713232"/>
              <a:gd name="connsiteY3" fmla="*/ 1512891 h 1532874"/>
              <a:gd name="connsiteX4" fmla="*/ 124969 w 713232"/>
              <a:gd name="connsiteY4" fmla="*/ 1532874 h 1532874"/>
              <a:gd name="connsiteX5" fmla="*/ 85782 w 713232"/>
              <a:gd name="connsiteY5" fmla="*/ 1452831 h 1532874"/>
              <a:gd name="connsiteX6" fmla="*/ 0 w 713232"/>
              <a:gd name="connsiteY6" fmla="*/ 1028644 h 1532874"/>
              <a:gd name="connsiteX7" fmla="*/ 558854 w 713232"/>
              <a:gd name="connsiteY7" fmla="*/ 19982 h 1532874"/>
              <a:gd name="connsiteX8" fmla="*/ 588263 w 713232"/>
              <a:gd name="connsiteY8" fmla="*/ 0 h 15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" h="1532874">
                <a:moveTo>
                  <a:pt x="588263" y="0"/>
                </a:moveTo>
                <a:lnTo>
                  <a:pt x="627450" y="80042"/>
                </a:lnTo>
                <a:cubicBezTo>
                  <a:pt x="683199" y="214043"/>
                  <a:pt x="713232" y="356514"/>
                  <a:pt x="713232" y="504229"/>
                </a:cubicBezTo>
                <a:cubicBezTo>
                  <a:pt x="713232" y="898136"/>
                  <a:pt x="499667" y="1254752"/>
                  <a:pt x="154378" y="1512891"/>
                </a:cubicBezTo>
                <a:lnTo>
                  <a:pt x="124969" y="1532874"/>
                </a:lnTo>
                <a:lnTo>
                  <a:pt x="85782" y="1452831"/>
                </a:lnTo>
                <a:cubicBezTo>
                  <a:pt x="30033" y="1318830"/>
                  <a:pt x="0" y="1176359"/>
                  <a:pt x="0" y="1028644"/>
                </a:cubicBezTo>
                <a:cubicBezTo>
                  <a:pt x="0" y="634737"/>
                  <a:pt x="213566" y="278121"/>
                  <a:pt x="558854" y="19982"/>
                </a:cubicBezTo>
                <a:lnTo>
                  <a:pt x="588263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50592" y="1987296"/>
            <a:ext cx="3691127" cy="2852928"/>
          </a:xfrm>
          <a:custGeom>
            <a:avLst/>
            <a:gdLst>
              <a:gd name="connsiteX0" fmla="*/ 1908048 w 3691127"/>
              <a:gd name="connsiteY0" fmla="*/ 0 h 2852928"/>
              <a:gd name="connsiteX1" fmla="*/ 3666152 w 3691127"/>
              <a:gd name="connsiteY1" fmla="*/ 871220 h 2852928"/>
              <a:gd name="connsiteX2" fmla="*/ 3691127 w 3691127"/>
              <a:gd name="connsiteY2" fmla="*/ 922235 h 2852928"/>
              <a:gd name="connsiteX3" fmla="*/ 3661718 w 3691127"/>
              <a:gd name="connsiteY3" fmla="*/ 942217 h 2852928"/>
              <a:gd name="connsiteX4" fmla="*/ 3102864 w 3691127"/>
              <a:gd name="connsiteY4" fmla="*/ 1950879 h 2852928"/>
              <a:gd name="connsiteX5" fmla="*/ 3188646 w 3691127"/>
              <a:gd name="connsiteY5" fmla="*/ 2375066 h 2852928"/>
              <a:gd name="connsiteX6" fmla="*/ 3227833 w 3691127"/>
              <a:gd name="connsiteY6" fmla="*/ 2455109 h 2852928"/>
              <a:gd name="connsiteX7" fmla="*/ 3121744 w 3691127"/>
              <a:gd name="connsiteY7" fmla="*/ 2527193 h 2852928"/>
              <a:gd name="connsiteX8" fmla="*/ 1908048 w 3691127"/>
              <a:gd name="connsiteY8" fmla="*/ 2852928 h 2852928"/>
              <a:gd name="connsiteX9" fmla="*/ 0 w 3691127"/>
              <a:gd name="connsiteY9" fmla="*/ 1426464 h 2852928"/>
              <a:gd name="connsiteX10" fmla="*/ 1908048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908048" y="0"/>
                </a:moveTo>
                <a:cubicBezTo>
                  <a:pt x="2698388" y="0"/>
                  <a:pt x="3376495" y="359241"/>
                  <a:pt x="3666152" y="871220"/>
                </a:cubicBezTo>
                <a:lnTo>
                  <a:pt x="3691127" y="922235"/>
                </a:lnTo>
                <a:lnTo>
                  <a:pt x="3661718" y="942217"/>
                </a:lnTo>
                <a:cubicBezTo>
                  <a:pt x="3316430" y="1200356"/>
                  <a:pt x="3102864" y="1556972"/>
                  <a:pt x="3102864" y="1950879"/>
                </a:cubicBezTo>
                <a:cubicBezTo>
                  <a:pt x="3102864" y="2098594"/>
                  <a:pt x="3132897" y="2241065"/>
                  <a:pt x="3188646" y="2375066"/>
                </a:cubicBezTo>
                <a:lnTo>
                  <a:pt x="3227833" y="2455109"/>
                </a:lnTo>
                <a:lnTo>
                  <a:pt x="3121744" y="2527193"/>
                </a:lnTo>
                <a:cubicBezTo>
                  <a:pt x="2791921" y="2730687"/>
                  <a:pt x="2369080" y="2852928"/>
                  <a:pt x="1908048" y="2852928"/>
                </a:cubicBezTo>
                <a:cubicBezTo>
                  <a:pt x="854262" y="2852928"/>
                  <a:pt x="0" y="2214278"/>
                  <a:pt x="0" y="1426464"/>
                </a:cubicBezTo>
                <a:cubicBezTo>
                  <a:pt x="0" y="638650"/>
                  <a:pt x="854262" y="0"/>
                  <a:pt x="1908048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678425" y="2511711"/>
            <a:ext cx="3691127" cy="2852928"/>
          </a:xfrm>
          <a:custGeom>
            <a:avLst/>
            <a:gdLst>
              <a:gd name="connsiteX0" fmla="*/ 1783079 w 3691127"/>
              <a:gd name="connsiteY0" fmla="*/ 0 h 2852928"/>
              <a:gd name="connsiteX1" fmla="*/ 3691127 w 3691127"/>
              <a:gd name="connsiteY1" fmla="*/ 1426464 h 2852928"/>
              <a:gd name="connsiteX2" fmla="*/ 1783079 w 3691127"/>
              <a:gd name="connsiteY2" fmla="*/ 2852928 h 2852928"/>
              <a:gd name="connsiteX3" fmla="*/ 24975 w 3691127"/>
              <a:gd name="connsiteY3" fmla="*/ 1981708 h 2852928"/>
              <a:gd name="connsiteX4" fmla="*/ 0 w 3691127"/>
              <a:gd name="connsiteY4" fmla="*/ 1930694 h 2852928"/>
              <a:gd name="connsiteX5" fmla="*/ 29409 w 3691127"/>
              <a:gd name="connsiteY5" fmla="*/ 1910711 h 2852928"/>
              <a:gd name="connsiteX6" fmla="*/ 588263 w 3691127"/>
              <a:gd name="connsiteY6" fmla="*/ 902049 h 2852928"/>
              <a:gd name="connsiteX7" fmla="*/ 502481 w 3691127"/>
              <a:gd name="connsiteY7" fmla="*/ 477862 h 2852928"/>
              <a:gd name="connsiteX8" fmla="*/ 463294 w 3691127"/>
              <a:gd name="connsiteY8" fmla="*/ 397820 h 2852928"/>
              <a:gd name="connsiteX9" fmla="*/ 569383 w 3691127"/>
              <a:gd name="connsiteY9" fmla="*/ 325735 h 2852928"/>
              <a:gd name="connsiteX10" fmla="*/ 1783079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783079" y="0"/>
                </a:moveTo>
                <a:cubicBezTo>
                  <a:pt x="2836865" y="0"/>
                  <a:pt x="3691127" y="638650"/>
                  <a:pt x="3691127" y="1426464"/>
                </a:cubicBezTo>
                <a:cubicBezTo>
                  <a:pt x="3691127" y="2214278"/>
                  <a:pt x="2836865" y="2852928"/>
                  <a:pt x="1783079" y="2852928"/>
                </a:cubicBezTo>
                <a:cubicBezTo>
                  <a:pt x="992740" y="2852928"/>
                  <a:pt x="314632" y="2493688"/>
                  <a:pt x="24975" y="1981708"/>
                </a:cubicBezTo>
                <a:lnTo>
                  <a:pt x="0" y="1930694"/>
                </a:lnTo>
                <a:lnTo>
                  <a:pt x="29409" y="1910711"/>
                </a:lnTo>
                <a:cubicBezTo>
                  <a:pt x="374698" y="1652572"/>
                  <a:pt x="588263" y="1295956"/>
                  <a:pt x="588263" y="902049"/>
                </a:cubicBezTo>
                <a:cubicBezTo>
                  <a:pt x="588263" y="754334"/>
                  <a:pt x="558230" y="611863"/>
                  <a:pt x="502481" y="477862"/>
                </a:cubicBezTo>
                <a:lnTo>
                  <a:pt x="463294" y="397820"/>
                </a:lnTo>
                <a:lnTo>
                  <a:pt x="569383" y="325735"/>
                </a:lnTo>
                <a:cubicBezTo>
                  <a:pt x="899207" y="122242"/>
                  <a:pt x="1322048" y="0"/>
                  <a:pt x="1783079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7962" y="318292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6242" y="3707342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4113" y="4559646"/>
            <a:ext cx="154689" cy="6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7861" y="5284749"/>
            <a:ext cx="329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Non-empty intersection</a:t>
            </a:r>
          </a:p>
          <a:p>
            <a:pPr algn="ctr"/>
            <a:r>
              <a:rPr lang="en-US" sz="2400" dirty="0" smtClean="0"/>
              <a:t>enforces unique decision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2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13" grpId="0" animBg="1"/>
      <p:bldP spid="12" grpId="0" animBg="1"/>
      <p:bldP spid="12" grpId="1" animBg="1"/>
      <p:bldP spid="11" grpId="0" animBg="1"/>
      <p:bldP spid="11" grpId="1" animBg="1"/>
      <p:bldP spid="14" grpId="0"/>
      <p:bldP spid="15" grpId="0"/>
      <p:bldP spid="15" grpId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Verification:  partial invariant for </a:t>
            </a:r>
            <a:r>
              <a:rPr lang="en-US" dirty="0" err="1" smtClean="0"/>
              <a:t>Paxos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/>
              <a:t>Given </a:t>
            </a:r>
            <a:r>
              <a:rPr lang="en-US" sz="2800" b="1" dirty="0"/>
              <a:t>a specification S closed under </a:t>
            </a:r>
            <a:r>
              <a:rPr lang="en-US" sz="2800" b="1" dirty="0" smtClean="0"/>
              <a:t>indistinguishability</a:t>
            </a:r>
            <a:r>
              <a:rPr lang="en-US" sz="2800" dirty="0" smtClean="0"/>
              <a:t>,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</a:t>
            </a:r>
            <a:r>
              <a:rPr lang="en-US" sz="2800" dirty="0" err="1" smtClean="0"/>
              <a:t>PSync</a:t>
            </a:r>
            <a:r>
              <a:rPr lang="en-US" sz="2800" dirty="0" smtClean="0"/>
              <a:t> </a:t>
            </a:r>
            <a:r>
              <a:rPr lang="en-US" sz="2800" dirty="0"/>
              <a:t>program </a:t>
            </a:r>
            <a:r>
              <a:rPr lang="en-US" sz="2800" dirty="0" smtClean="0"/>
              <a:t>P satisfies </a:t>
            </a:r>
            <a:r>
              <a:rPr lang="en-US" sz="2800" dirty="0"/>
              <a:t>S </a:t>
            </a:r>
            <a:r>
              <a:rPr lang="en-US" sz="2800" dirty="0" smtClean="0"/>
              <a:t>then </a:t>
            </a:r>
          </a:p>
          <a:p>
            <a:pPr marL="457200" lvl="1" indent="0">
              <a:buNone/>
            </a:pPr>
            <a:r>
              <a:rPr lang="en-US" sz="2800" dirty="0" smtClean="0"/>
              <a:t>the asynchronous semantics of P refines 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Consensus </a:t>
            </a:r>
            <a:r>
              <a:rPr lang="en-US" sz="3200" dirty="0"/>
              <a:t>is closed under indistinguishability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://github.com/dzufferey/psync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Implemented in Scala, Apache 2.0 license</a:t>
            </a:r>
          </a:p>
          <a:p>
            <a:pPr lvl="1"/>
            <a:r>
              <a:rPr lang="en-US" dirty="0" smtClean="0"/>
              <a:t>Runtime is stable</a:t>
            </a:r>
          </a:p>
          <a:p>
            <a:pPr lvl="1"/>
            <a:r>
              <a:rPr lang="en-US" dirty="0" smtClean="0"/>
              <a:t>Verification is still proof of concept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78" y="3914850"/>
            <a:ext cx="1828649" cy="1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do algorithms use rounds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3" y="1923010"/>
            <a:ext cx="8963827" cy="41920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code size (easy to implement)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16962" cy="41249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performance and verification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91" y="1509183"/>
            <a:ext cx="7277818" cy="3234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76" y="5026139"/>
            <a:ext cx="7550333" cy="1723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4204699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878466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2273083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31928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920036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524482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3306594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4204699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878466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2273083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31928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92003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524482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63" y="4439618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fault-tolerant distributed systems is hard and important</a:t>
            </a:r>
          </a:p>
          <a:p>
            <a:endParaRPr lang="en-US" dirty="0" smtClean="0"/>
          </a:p>
          <a:p>
            <a:r>
              <a:rPr lang="en-US" dirty="0" err="1" smtClean="0"/>
              <a:t>PSync</a:t>
            </a:r>
            <a:r>
              <a:rPr lang="en-US" dirty="0" smtClean="0"/>
              <a:t> uses a simple programming abstraction: the HO-model</a:t>
            </a:r>
          </a:p>
          <a:p>
            <a:pPr lvl="1"/>
            <a:r>
              <a:rPr lang="en-US" dirty="0" smtClean="0"/>
              <a:t>Lockstep semantics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/>
              <a:t>Automated reasoning/verification becomes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Asynchronous semantics which is indistinguishable from </a:t>
            </a:r>
            <a:r>
              <a:rPr lang="en-US" dirty="0"/>
              <a:t>the </a:t>
            </a:r>
            <a:r>
              <a:rPr lang="en-US" dirty="0" smtClean="0"/>
              <a:t>lockstep semantics</a:t>
            </a:r>
          </a:p>
          <a:p>
            <a:pPr lvl="1"/>
            <a:r>
              <a:rPr lang="en-US" dirty="0" smtClean="0"/>
              <a:t>Can be implemented efficiently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Intuitive model: </a:t>
            </a:r>
          </a:p>
          <a:p>
            <a:pPr lvl="1"/>
            <a:r>
              <a:rPr lang="en-US" b="0" dirty="0" smtClean="0"/>
              <a:t>communication-closed rounds</a:t>
            </a:r>
          </a:p>
          <a:p>
            <a:pPr marL="914400" lvl="2" indent="0">
              <a:buNone/>
            </a:pPr>
            <a:r>
              <a:rPr lang="en-US" dirty="0"/>
              <a:t>s</a:t>
            </a:r>
            <a:r>
              <a:rPr lang="en-US" dirty="0" smtClean="0"/>
              <a:t>end and update operations</a:t>
            </a:r>
            <a:endParaRPr lang="en-US" b="0" dirty="0" smtClean="0"/>
          </a:p>
          <a:p>
            <a:pPr lvl="1"/>
            <a:r>
              <a:rPr lang="en-US" dirty="0" smtClean="0"/>
              <a:t>Illusion of synchrony</a:t>
            </a:r>
          </a:p>
          <a:p>
            <a:pPr marL="914400" lvl="2" indent="0">
              <a:buNone/>
            </a:pPr>
            <a:r>
              <a:rPr lang="en-US" dirty="0" smtClean="0"/>
              <a:t>a single process cannot distinguish between a synchronous and an asynchronous execution</a:t>
            </a:r>
            <a:endParaRPr lang="en-US" b="0" dirty="0" smtClean="0"/>
          </a:p>
          <a:p>
            <a:pPr marL="0" indent="0">
              <a:buNone/>
            </a:pPr>
            <a:endParaRPr lang="en-US" sz="800" i="1" dirty="0" smtClean="0"/>
          </a:p>
          <a:p>
            <a:r>
              <a:rPr lang="en-US" dirty="0" smtClean="0"/>
              <a:t>Maps every faults to message faults</a:t>
            </a:r>
          </a:p>
          <a:p>
            <a:pPr lvl="1"/>
            <a:r>
              <a:rPr lang="en-US" dirty="0" smtClean="0"/>
              <a:t>A crashed process is the same as a process whose messages are dropped.</a:t>
            </a:r>
          </a:p>
          <a:p>
            <a:pPr lvl="1"/>
            <a:r>
              <a:rPr lang="en-US" dirty="0" smtClean="0"/>
              <a:t>Byzantine faults can be simulated altering messages</a:t>
            </a:r>
          </a:p>
          <a:p>
            <a:pPr lvl="1"/>
            <a:r>
              <a:rPr lang="en-US" dirty="0" smtClean="0"/>
              <a:t>Simplify the proofs: does not need to case split on (in)correct processes</a:t>
            </a:r>
          </a:p>
          <a:p>
            <a:pPr lvl="1"/>
            <a:r>
              <a:rPr lang="en-US" dirty="0" smtClean="0"/>
              <a:t>Handling transient/permanent </a:t>
            </a:r>
            <a:r>
              <a:rPr lang="en-US" dirty="0"/>
              <a:t>faults </a:t>
            </a:r>
            <a:r>
              <a:rPr lang="en-US" dirty="0" smtClean="0"/>
              <a:t>is transparent </a:t>
            </a:r>
            <a:r>
              <a:rPr lang="en-US" dirty="0"/>
              <a:t>at the algorithm </a:t>
            </a:r>
            <a:r>
              <a:rPr lang="en-US" dirty="0" smtClean="0"/>
              <a:t>level</a:t>
            </a:r>
          </a:p>
          <a:p>
            <a:endParaRPr lang="en-US" sz="800" dirty="0"/>
          </a:p>
          <a:p>
            <a:r>
              <a:rPr lang="en-US" dirty="0" smtClean="0"/>
              <a:t>Developed for theoretical simplicity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Agreement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correct process must </a:t>
            </a:r>
            <a:r>
              <a:rPr lang="en-US" b="1" dirty="0"/>
              <a:t>agree on the same value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Irrevocability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correct process </a:t>
            </a:r>
            <a:r>
              <a:rPr lang="en-US" b="1" dirty="0"/>
              <a:t>decides at most one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/>
              <a:t>Validity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If all processes propose the same value v, then all correct processes decide v.</a:t>
            </a:r>
          </a:p>
          <a:p>
            <a:r>
              <a:rPr lang="en-US" i="1" dirty="0" smtClean="0"/>
              <a:t>Integrity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If value v is a decision, then v must have been proposed by some process.</a:t>
            </a:r>
          </a:p>
          <a:p>
            <a:r>
              <a:rPr lang="en-US" i="1" dirty="0" smtClean="0"/>
              <a:t>Termination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correct </a:t>
            </a:r>
            <a:r>
              <a:rPr lang="en-US" b="1" dirty="0"/>
              <a:t>process decides </a:t>
            </a:r>
            <a:r>
              <a:rPr lang="en-US" dirty="0"/>
              <a:t>some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7" y="2208487"/>
            <a:ext cx="5872582" cy="3905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463986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 …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1" y="2397402"/>
            <a:ext cx="3248890" cy="352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863" y="6459782"/>
            <a:ext cx="728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CC-BY-SA-NC  Matt Taylor                                                                                                                                 Copyright ACM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44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(Autopilot), …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</a:t>
            </a:r>
            <a:r>
              <a:rPr lang="en-US" sz="2400"/>
              <a:t>consensus </a:t>
            </a:r>
            <a:r>
              <a:rPr lang="en-US" sz="2400" smtClean="0"/>
              <a:t>algorithm </a:t>
            </a:r>
            <a:r>
              <a:rPr lang="en-US" sz="2400" dirty="0" smtClean="0"/>
              <a:t>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transparent [Cui et al.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855" y="4586377"/>
            <a:ext cx="836036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Claim: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 it is hard, more of the same is not going to help.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Changing the way we think about it might.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PL community concerned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Quotes from </a:t>
            </a:r>
            <a:r>
              <a:rPr lang="en-US" dirty="0" err="1" smtClean="0"/>
              <a:t>Paxos</a:t>
            </a:r>
            <a:r>
              <a:rPr lang="en-US" dirty="0" smtClean="0"/>
              <a:t> made live [Chandra et al. 07]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not developed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tools to make it easy to implement</a:t>
            </a:r>
            <a:r>
              <a:rPr lang="en-US" dirty="0"/>
              <a:t> their algorithms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paid enough attention to testing</a:t>
            </a:r>
            <a:r>
              <a:rPr lang="en-US" dirty="0"/>
              <a:t>, a key </a:t>
            </a:r>
            <a:r>
              <a:rPr lang="en-US" dirty="0" smtClean="0"/>
              <a:t>ingredient for </a:t>
            </a:r>
            <a:r>
              <a:rPr lang="en-US" dirty="0"/>
              <a:t>building fault-tolerant systems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“In </a:t>
            </a:r>
            <a:r>
              <a:rPr lang="en-US" dirty="0"/>
              <a:t>order to build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real-world system</a:t>
            </a:r>
            <a:r>
              <a:rPr lang="en-US" dirty="0"/>
              <a:t>, an expert needs to use numerous ideas scattered </a:t>
            </a:r>
            <a:r>
              <a:rPr lang="en-US" dirty="0" smtClean="0"/>
              <a:t>in the </a:t>
            </a:r>
            <a:r>
              <a:rPr lang="en-US" dirty="0"/>
              <a:t>literature and make several relatively small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protocol extensions</a:t>
            </a:r>
            <a:r>
              <a:rPr lang="en-US" dirty="0"/>
              <a:t>. The cumulative effort will </a:t>
            </a:r>
            <a:r>
              <a:rPr lang="en-US" dirty="0" smtClean="0"/>
              <a:t>be substantial </a:t>
            </a:r>
            <a:r>
              <a:rPr lang="en-US" dirty="0"/>
              <a:t>and the final system will </a:t>
            </a:r>
            <a:r>
              <a:rPr lang="en-US" dirty="0">
                <a:solidFill>
                  <a:sysClr val="windowText" lastClr="000000"/>
                </a:solidFill>
              </a:rPr>
              <a:t>be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based on an unproven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appropriate programming abstraction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471792" y="1777114"/>
            <a:ext cx="2267210" cy="1340285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ource code + specifications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56813" y="3544932"/>
            <a:ext cx="2116898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19838" y="3544932"/>
            <a:ext cx="2104373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6776581" y="2288870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419605" y="2288871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289793" y="4869887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484970" y="4869886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1753" y="5712119"/>
            <a:ext cx="220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proof  or </a:t>
            </a:r>
          </a:p>
          <a:p>
            <a:pPr algn="ctr"/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3512" y="5712119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1391</Words>
  <Application>Microsoft Office PowerPoint</Application>
  <PresentationFormat>Widescreen</PresentationFormat>
  <Paragraphs>323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 Theme</vt:lpstr>
      <vt:lpstr>PSync : A Partially Synchronous Language for Fault-tolerant Distributed Algorithms</vt:lpstr>
      <vt:lpstr>Motivation</vt:lpstr>
      <vt:lpstr>Replication and consistency</vt:lpstr>
      <vt:lpstr>Consensus</vt:lpstr>
      <vt:lpstr>Our journey starts on the island of Paxos …</vt:lpstr>
      <vt:lpstr>The Paxos Algorithm [Lamport 98]</vt:lpstr>
      <vt:lpstr>Paxos in the Literature</vt:lpstr>
      <vt:lpstr>Why is the PL community concerned ?</vt:lpstr>
      <vt:lpstr>Goal: appropriate programming abstraction</vt:lpstr>
      <vt:lpstr>Challenges to understanding what is going on</vt:lpstr>
      <vt:lpstr>Programming Models &amp; Languages</vt:lpstr>
      <vt:lpstr>Structure of distributed algorithms:   Communication-closed Rounds</vt:lpstr>
      <vt:lpstr>Faults: the environment as an adversary.</vt:lpstr>
      <vt:lpstr>PSync example: OTR</vt:lpstr>
      <vt:lpstr>PSync Lockstep Semantics</vt:lpstr>
      <vt:lpstr>Partial Synchrony [Dwork et al. 88]</vt:lpstr>
      <vt:lpstr>Result (1)</vt:lpstr>
      <vt:lpstr>Runtime Algorithm</vt:lpstr>
      <vt:lpstr>Synchronizing</vt:lpstr>
      <vt:lpstr>Result (2)</vt:lpstr>
      <vt:lpstr>Verification</vt:lpstr>
      <vt:lpstr>Benefits</vt:lpstr>
      <vt:lpstr>Correctness of Fault-tolerant Algorithms</vt:lpstr>
      <vt:lpstr>Verification:  partial invariant for Paxos</vt:lpstr>
      <vt:lpstr>Result (3)</vt:lpstr>
      <vt:lpstr>Implementation</vt:lpstr>
      <vt:lpstr>Result: do algorithms use rounds ?</vt:lpstr>
      <vt:lpstr>Result: code size (easy to implement)</vt:lpstr>
      <vt:lpstr>Result: performance and verification </vt:lpstr>
      <vt:lpstr>Conclusion</vt:lpstr>
      <vt:lpstr>The Heard-Of model [Charron-Bost &amp; Schiper 09]</vt:lpstr>
      <vt:lpstr>Example: Last Voting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54</cp:revision>
  <dcterms:created xsi:type="dcterms:W3CDTF">2015-04-28T20:31:56Z</dcterms:created>
  <dcterms:modified xsi:type="dcterms:W3CDTF">2015-12-03T15:15:10Z</dcterms:modified>
</cp:coreProperties>
</file>