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90" r:id="rId4"/>
    <p:sldId id="259" r:id="rId5"/>
    <p:sldId id="275" r:id="rId6"/>
    <p:sldId id="260" r:id="rId7"/>
    <p:sldId id="261" r:id="rId8"/>
    <p:sldId id="262" r:id="rId9"/>
    <p:sldId id="276" r:id="rId10"/>
    <p:sldId id="263" r:id="rId11"/>
    <p:sldId id="284" r:id="rId12"/>
    <p:sldId id="293" r:id="rId13"/>
    <p:sldId id="282" r:id="rId14"/>
    <p:sldId id="295" r:id="rId15"/>
    <p:sldId id="292" r:id="rId16"/>
    <p:sldId id="280" r:id="rId17"/>
    <p:sldId id="279" r:id="rId18"/>
    <p:sldId id="294" r:id="rId19"/>
    <p:sldId id="285" r:id="rId20"/>
    <p:sldId id="288" r:id="rId21"/>
    <p:sldId id="286" r:id="rId22"/>
    <p:sldId id="277" r:id="rId23"/>
    <p:sldId id="281" r:id="rId24"/>
    <p:sldId id="291" r:id="rId25"/>
    <p:sldId id="298" r:id="rId26"/>
    <p:sldId id="289" r:id="rId27"/>
    <p:sldId id="283" r:id="rId28"/>
    <p:sldId id="296" r:id="rId29"/>
    <p:sldId id="271" r:id="rId30"/>
    <p:sldId id="297" r:id="rId31"/>
    <p:sldId id="273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633" autoAdjust="0"/>
  </p:normalViewPr>
  <p:slideViewPr>
    <p:cSldViewPr snapToGrid="0">
      <p:cViewPr varScale="1">
        <p:scale>
          <a:sx n="69" d="100"/>
          <a:sy n="69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establish majority</a:t>
            </a:r>
          </a:p>
          <a:p>
            <a:r>
              <a:rPr lang="en-US" dirty="0" smtClean="0"/>
              <a:t>    witness majority</a:t>
            </a:r>
          </a:p>
          <a:p>
            <a:r>
              <a:rPr lang="en-US" dirty="0" smtClean="0"/>
              <a:t>    decision becomes effective</a:t>
            </a:r>
          </a:p>
          <a:p>
            <a:r>
              <a:rPr lang="en-US" dirty="0" smtClean="0"/>
              <a:t>Retry</a:t>
            </a:r>
            <a:r>
              <a:rPr lang="en-US" baseline="0" dirty="0" smtClean="0"/>
              <a:t> if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Importance:</a:t>
            </a:r>
          </a:p>
          <a:p>
            <a:r>
              <a:rPr lang="en-US" dirty="0" smtClean="0"/>
              <a:t>	if a process cannot distinguish between two executions</a:t>
            </a:r>
            <a:r>
              <a:rPr lang="en-US" baseline="0" dirty="0" smtClean="0"/>
              <a:t> then it produce the same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Alternation between good and bad period:</a:t>
            </a:r>
          </a:p>
          <a:p>
            <a:r>
              <a:rPr lang="en-US" dirty="0" smtClean="0"/>
              <a:t>	the duration of good period is dependent on</a:t>
            </a:r>
            <a:r>
              <a:rPr lang="en-US" baseline="0" dirty="0" smtClean="0"/>
              <a:t> each algorithm</a:t>
            </a:r>
          </a:p>
          <a:p>
            <a:r>
              <a:rPr lang="en-US" baseline="0" dirty="0" smtClean="0"/>
              <a:t>	this definition takes the supremum of all sufficiently long good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Crashed processes cannot distinguish!!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communicate only with one process</a:t>
            </a:r>
          </a:p>
          <a:p>
            <a:r>
              <a:rPr lang="en-US" baseline="0" dirty="0" smtClean="0"/>
              <a:t>Operation commutes across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7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defines a *scope* for the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We</a:t>
            </a:r>
            <a:r>
              <a:rPr lang="en-US" baseline="0" dirty="0" smtClean="0"/>
              <a:t> formalize the correspondence between the two worlds in terms of observational refinement.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crimson: local variable</a:t>
            </a:r>
          </a:p>
          <a:p>
            <a:r>
              <a:rPr lang="en-US" dirty="0" smtClean="0"/>
              <a:t>In purple:</a:t>
            </a:r>
            <a:r>
              <a:rPr lang="en-US" baseline="0" dirty="0" smtClean="0"/>
              <a:t>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DAA9-895C-44EA-8861-C0E30F2DFE8C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355-D81A-4C4B-85BC-E8C7982AEDD9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3D5-25E4-455B-8DDB-D0FCE03FB633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75F-5273-4955-A970-E8C3EED4CB85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4A65-D049-431F-937A-82B219438491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88D-541A-48F9-9FC8-A7FF3F4DFD5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1FC-CAAA-4C8C-B440-ACD275FCAF51}" type="datetime1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533-895A-4AB1-AC25-6F791BE0264E}" type="datetime1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0A1-C548-430F-9850-8401F4330EAA}" type="datetime1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DF4-7A03-46E0-BC36-FE091E8B78B4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A2-AE2E-4A87-94A9-52BC11878806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A53D-18E0-46E6-8A32-DCE489D0F179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dzufferey/psyn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PSync: </a:t>
            </a:r>
            <a:r>
              <a:rPr lang="en-US" dirty="0"/>
              <a:t>A </a:t>
            </a:r>
            <a:r>
              <a:rPr lang="en-US" dirty="0" smtClean="0"/>
              <a:t>Partially </a:t>
            </a:r>
            <a:r>
              <a:rPr lang="en-US" dirty="0"/>
              <a:t>S</a:t>
            </a:r>
            <a:r>
              <a:rPr lang="en-US" dirty="0" smtClean="0"/>
              <a:t>ynchronous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for </a:t>
            </a:r>
            <a:r>
              <a:rPr lang="en-US" dirty="0" smtClean="0"/>
              <a:t>Fault-tolerant Distributed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EPFL, 2015.12.22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distributed algorithms: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1" y="4703696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0392" y="5585980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0391" y="4216387"/>
            <a:ext cx="553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round defines the </a:t>
            </a:r>
            <a:r>
              <a:rPr lang="en-US" sz="2400" b="1" dirty="0" smtClean="0"/>
              <a:t>scope of its messages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Faults: the environment as an adversary.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87" y="277564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Semantics: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793" y="5252627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63056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318000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75752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247412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248643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63970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63056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321721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61652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61652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61652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319404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73269" y="498392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53336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11087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85540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87546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983718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986131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849069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406986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85574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533161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986131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40277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528945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979502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976490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988341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3192" y="263148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4218055" y="3930838"/>
            <a:ext cx="473725" cy="9010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0638" y="4138117"/>
            <a:ext cx="440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Contributions: </a:t>
            </a:r>
            <a:r>
              <a:rPr lang="en-US" sz="2800" dirty="0" smtClean="0"/>
              <a:t>DSL + runtime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44924" y="3439675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3192" y="3434994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1592305"/>
            <a:ext cx="8922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C-c rounds + adversary = Heard-Of </a:t>
            </a:r>
            <a:r>
              <a:rPr lang="en-US" sz="2400" dirty="0"/>
              <a:t>model [</a:t>
            </a:r>
            <a:r>
              <a:rPr lang="en-US" sz="2400" dirty="0" err="1"/>
              <a:t>Charron-Bost</a:t>
            </a:r>
            <a:r>
              <a:rPr lang="en-US" sz="2400" dirty="0"/>
              <a:t> &amp; </a:t>
            </a:r>
            <a:r>
              <a:rPr lang="en-US" sz="2400" dirty="0" err="1"/>
              <a:t>Schiper</a:t>
            </a:r>
            <a:r>
              <a:rPr lang="en-US" sz="2400" dirty="0"/>
              <a:t> 09]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PSync Program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Round</a:t>
            </a:r>
            <a:r>
              <a:rPr lang="en-US" i="1" baseline="-25000" dirty="0" err="1" smtClean="0"/>
              <a:t>T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3" y="2166308"/>
            <a:ext cx="8006097" cy="1195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1" y="4349403"/>
            <a:ext cx="6819005" cy="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PSync example: One Third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690688"/>
            <a:ext cx="10022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]{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Id,Int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broadcast(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Id,Int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2*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/3)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mmor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//min most often received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 _._2 ==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}.size &gt; 2*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decide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1874356" y="2850242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4356" y="3528475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PSync Lockstep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14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0667" y="2863941"/>
            <a:ext cx="1542422" cy="136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0669" y="2850242"/>
            <a:ext cx="1446945" cy="675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19180" y="2835869"/>
            <a:ext cx="656089" cy="31759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611941" y="30651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0668" y="3522018"/>
            <a:ext cx="1446946" cy="69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00523" y="2850242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00523" y="3528475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00523" y="4234780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74356" y="4234780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05062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05062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905062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59217" y="2850242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959217" y="3528475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9217" y="4234780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224496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11796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05446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09" idx="3"/>
          </p:cNvCxnSpPr>
          <p:nvPr/>
        </p:nvCxnSpPr>
        <p:spPr>
          <a:xfrm flipV="1">
            <a:off x="3040666" y="3703033"/>
            <a:ext cx="620414" cy="54041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027226" y="3922570"/>
            <a:ext cx="680218" cy="32015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0669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89504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4042" y="23297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057708" y="232543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47977" y="440349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</a:t>
            </a:r>
            <a:r>
              <a:rPr lang="en-US" dirty="0"/>
              <a:t> </a:t>
            </a:r>
            <a:r>
              <a:rPr lang="en-US" dirty="0" smtClean="0"/>
              <a:t>(HO)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141883" y="1917810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Init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79727" y="1923028"/>
            <a:ext cx="1144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Round[0]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110644" y="1928073"/>
            <a:ext cx="155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Round[1]    …</a:t>
            </a:r>
            <a:endParaRPr lang="en-US" sz="2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87612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613162" y="2610242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82512" y="1934008"/>
            <a:ext cx="1461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 </a:t>
            </a:r>
            <a:r>
              <a:rPr lang="en-US" sz="2000" dirty="0" err="1" smtClean="0"/>
              <a:t>i%r</a:t>
            </a:r>
            <a:r>
              <a:rPr lang="en-US" sz="2000" dirty="0" smtClean="0"/>
              <a:t> ]</a:t>
            </a:r>
            <a:endParaRPr lang="en-US" sz="2000" dirty="0"/>
          </a:p>
        </p:txBody>
      </p:sp>
      <p:sp>
        <p:nvSpPr>
          <p:cNvPr id="108" name="Multiply 107"/>
          <p:cNvSpPr/>
          <p:nvPr/>
        </p:nvSpPr>
        <p:spPr>
          <a:xfrm>
            <a:off x="3628134" y="38523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3622983" y="3580099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033804" y="2849909"/>
            <a:ext cx="647925" cy="1397048"/>
            <a:chOff x="1990475" y="4983002"/>
            <a:chExt cx="647925" cy="1397048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003916" y="5000540"/>
              <a:ext cx="634484" cy="56746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2003918" y="5375719"/>
              <a:ext cx="593433" cy="2864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010781" y="4983002"/>
              <a:ext cx="532273" cy="26531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003917" y="5658617"/>
              <a:ext cx="593434" cy="2860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003915" y="5874984"/>
              <a:ext cx="579042" cy="5050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1990475" y="6101170"/>
              <a:ext cx="575301" cy="2781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>
            <a:endCxn id="173" idx="0"/>
          </p:cNvCxnSpPr>
          <p:nvPr/>
        </p:nvCxnSpPr>
        <p:spPr>
          <a:xfrm>
            <a:off x="7396578" y="2857841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7410021" y="2863941"/>
            <a:ext cx="1060063" cy="661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88532" y="2835869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410020" y="3522018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410018" y="2863941"/>
            <a:ext cx="1118376" cy="137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396578" y="3528475"/>
            <a:ext cx="1073506" cy="71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Multiply 172"/>
          <p:cNvSpPr/>
          <p:nvPr/>
        </p:nvSpPr>
        <p:spPr>
          <a:xfrm>
            <a:off x="7772036" y="3305993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endCxn id="182" idx="0"/>
          </p:cNvCxnSpPr>
          <p:nvPr/>
        </p:nvCxnSpPr>
        <p:spPr>
          <a:xfrm>
            <a:off x="5101807" y="2871718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115250" y="2863778"/>
            <a:ext cx="903325" cy="6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93761" y="2849746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115249" y="3535895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095347" y="2871718"/>
            <a:ext cx="962876" cy="1398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83" idx="3"/>
          </p:cNvCxnSpPr>
          <p:nvPr/>
        </p:nvCxnSpPr>
        <p:spPr>
          <a:xfrm flipV="1">
            <a:off x="5101807" y="3824344"/>
            <a:ext cx="647652" cy="43225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Multiply 181"/>
          <p:cNvSpPr/>
          <p:nvPr/>
        </p:nvSpPr>
        <p:spPr>
          <a:xfrm>
            <a:off x="5477265" y="331987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y 182"/>
          <p:cNvSpPr/>
          <p:nvPr/>
        </p:nvSpPr>
        <p:spPr>
          <a:xfrm>
            <a:off x="5711362" y="370141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81042" y="4969672"/>
            <a:ext cx="9370325" cy="10337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Challenge:</a:t>
            </a:r>
          </a:p>
          <a:p>
            <a:r>
              <a:rPr lang="en-US" sz="2400" i="1" dirty="0" smtClean="0"/>
              <a:t>		Executing</a:t>
            </a:r>
            <a:r>
              <a:rPr lang="en-US" sz="2400" dirty="0" smtClean="0"/>
              <a:t> the lockstep semantics on a system which</a:t>
            </a:r>
          </a:p>
          <a:p>
            <a:r>
              <a:rPr lang="en-US" sz="2400" dirty="0" smtClean="0"/>
              <a:t>		is </a:t>
            </a:r>
            <a:r>
              <a:rPr lang="en-US" sz="2400" b="1" dirty="0" smtClean="0"/>
              <a:t>not </a:t>
            </a:r>
            <a:r>
              <a:rPr lang="en-US" sz="2400" dirty="0" smtClean="0"/>
              <a:t>synchronous and still guaranteeing liveness.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4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9" grpId="0"/>
      <p:bldP spid="80" grpId="0"/>
      <p:bldP spid="81" grpId="0"/>
      <p:bldP spid="88" grpId="0"/>
      <p:bldP spid="89" grpId="0"/>
      <p:bldP spid="90" grpId="0"/>
      <p:bldP spid="93" grpId="0"/>
      <p:bldP spid="108" grpId="0" animBg="1"/>
      <p:bldP spid="109" grpId="0" animBg="1"/>
      <p:bldP spid="173" grpId="0" animBg="1"/>
      <p:bldP spid="182" grpId="0" animBg="1"/>
      <p:bldP spid="183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Indistinguishability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every process </a:t>
            </a:r>
            <a:r>
              <a:rPr lang="en-US" i="1" dirty="0" smtClean="0"/>
              <a:t>p</a:t>
            </a:r>
            <a:r>
              <a:rPr lang="en-US" dirty="0" smtClean="0"/>
              <a:t>, the transitions and states of the </a:t>
            </a:r>
            <a:r>
              <a:rPr lang="en-US" b="1" dirty="0" smtClean="0"/>
              <a:t>projection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of the traces on </a:t>
            </a:r>
            <a:r>
              <a:rPr lang="en-US" i="1" dirty="0" smtClean="0"/>
              <a:t>p</a:t>
            </a:r>
            <a:r>
              <a:rPr lang="en-US" dirty="0" smtClean="0"/>
              <a:t> agree up to finite </a:t>
            </a:r>
            <a:r>
              <a:rPr lang="en-US" b="1" dirty="0" smtClean="0"/>
              <a:t>stuttering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3675" y="3883315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Lockstep: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43675" y="5359174"/>
            <a:ext cx="233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Asynchronous: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979494" y="3653011"/>
            <a:ext cx="4631106" cy="2330313"/>
            <a:chOff x="3032437" y="2909555"/>
            <a:chExt cx="7227437" cy="36367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32437" y="3065992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32437" y="3615435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32437" y="41929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9141" y="290955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51068" y="2921859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99141" y="307513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99140" y="3065992"/>
              <a:ext cx="794956" cy="55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99140" y="3652648"/>
              <a:ext cx="576369" cy="54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4" idx="2"/>
            </p:cNvCxnSpPr>
            <p:nvPr/>
          </p:nvCxnSpPr>
          <p:spPr>
            <a:xfrm>
              <a:off x="4073002" y="3051955"/>
              <a:ext cx="564411" cy="38187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25529" y="3051955"/>
              <a:ext cx="852591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80613" y="3051955"/>
              <a:ext cx="709089" cy="5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80613" y="3629470"/>
              <a:ext cx="447871" cy="549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0926" y="54193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0926" y="59687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0926" y="6546308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4516889" y="331089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689137" y="5419147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5436" y="5421560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7565" y="5284498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54294" y="5842415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48367" y="529116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82668" y="5968590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77467" y="5421560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29267" y="583819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7641" y="5964374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952440" y="5414931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56033" y="5411919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74069" y="5423770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0849" y="3066913"/>
              <a:ext cx="728853" cy="55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>
              <a:off x="5861791" y="4354499"/>
              <a:ext cx="473726" cy="9010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12581" y="3875104"/>
              <a:ext cx="294132" cy="307274"/>
              <a:chOff x="4628964" y="1591540"/>
              <a:chExt cx="294132" cy="307274"/>
            </a:xfrm>
          </p:grpSpPr>
          <p:cxnSp>
            <p:nvCxnSpPr>
              <p:cNvPr id="41" name="Straight Connector 40"/>
              <p:cNvCxnSpPr>
                <a:endCxn id="44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ultiply 43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60849" y="3870423"/>
              <a:ext cx="294132" cy="307274"/>
              <a:chOff x="4628964" y="1591540"/>
              <a:chExt cx="294132" cy="307274"/>
            </a:xfrm>
          </p:grpSpPr>
          <p:cxnSp>
            <p:nvCxnSpPr>
              <p:cNvPr id="46" name="Straight Connector 45"/>
              <p:cNvCxnSpPr>
                <a:endCxn id="49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ply 47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4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Synchrony [</a:t>
            </a:r>
            <a:r>
              <a:rPr lang="en-US" dirty="0" err="1" smtClean="0"/>
              <a:t>Dwork</a:t>
            </a:r>
            <a:r>
              <a:rPr lang="en-US" dirty="0"/>
              <a:t> </a:t>
            </a:r>
            <a:r>
              <a:rPr lang="en-US" dirty="0" smtClean="0"/>
              <a:t>et al. 88]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A network is </a:t>
                </a:r>
                <a:r>
                  <a:rPr lang="en-US" b="1" dirty="0" smtClean="0"/>
                  <a:t>synchronous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minimal time </a:t>
                </a:r>
                <a:r>
                  <a:rPr lang="en-US" dirty="0" smtClean="0"/>
                  <a:t>in </a:t>
                </a:r>
                <a:r>
                  <a:rPr lang="en-US" dirty="0"/>
                  <a:t>which any process is </a:t>
                </a:r>
                <a:r>
                  <a:rPr lang="en-US" dirty="0" smtClean="0"/>
                  <a:t>guaranteed to </a:t>
                </a:r>
                <a:r>
                  <a:rPr lang="en-US" dirty="0"/>
                  <a:t>take a step</a:t>
                </a:r>
                <a:r>
                  <a:rPr lang="en-US" dirty="0" smtClean="0"/>
                  <a:t>;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(Process synchrony)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maximal transmission delay </a:t>
                </a:r>
                <a:r>
                  <a:rPr lang="en-US" dirty="0" smtClean="0"/>
                  <a:t>between </a:t>
                </a:r>
                <a:r>
                  <a:rPr lang="en-US" dirty="0"/>
                  <a:t>any processes</a:t>
                </a:r>
                <a:r>
                  <a:rPr lang="en-US" dirty="0" smtClean="0"/>
                  <a:t>.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(Network synchrony)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 network is </a:t>
                </a:r>
                <a:r>
                  <a:rPr lang="en-US" b="1" dirty="0" smtClean="0"/>
                  <a:t>partially synchronous</a:t>
                </a:r>
                <a:r>
                  <a:rPr lang="en-US" dirty="0" smtClean="0"/>
                  <a:t> if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exist, are known, </a:t>
                </a:r>
                <a:r>
                  <a:rPr lang="en-US" dirty="0" smtClean="0"/>
                  <a:t>and</a:t>
                </a:r>
              </a:p>
              <a:p>
                <a:pPr lvl="1"/>
                <a:r>
                  <a:rPr lang="en-US" dirty="0" smtClean="0"/>
                  <a:t>hold </a:t>
                </a:r>
                <a:r>
                  <a:rPr lang="en-US" dirty="0"/>
                  <a:t>after a time </a:t>
                </a:r>
                <a:r>
                  <a:rPr lang="en-US" dirty="0" smtClean="0"/>
                  <a:t>GST, </a:t>
                </a:r>
                <a:r>
                  <a:rPr lang="en-US" dirty="0"/>
                  <a:t>called the global stabilization time.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251392"/>
            <a:ext cx="6911662" cy="6606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9730" y="2121247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730" y="5331854"/>
            <a:ext cx="244698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9730" y="3304441"/>
            <a:ext cx="244698" cy="4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9730" y="4415813"/>
            <a:ext cx="244698" cy="916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9730" y="3735000"/>
            <a:ext cx="244698" cy="68081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9730" y="2503929"/>
            <a:ext cx="244698" cy="80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851" y="2487369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47" y="3304441"/>
            <a:ext cx="244702" cy="395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847" y="4142463"/>
            <a:ext cx="250067" cy="36612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5847" y="4951150"/>
            <a:ext cx="244702" cy="360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6459" y="2414386"/>
            <a:ext cx="277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Round operations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6459" y="3240559"/>
            <a:ext cx="3391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Accumulate messages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6459" y="4063914"/>
            <a:ext cx="33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Discard late messages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6459" y="4873833"/>
            <a:ext cx="190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Catching up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048518" y="3303539"/>
            <a:ext cx="115910" cy="421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Synchronizing:   Lockstep trace from exec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137" y="5001772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715757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Lockstep: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32516"/>
            <a:ext cx="1540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Network: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890796" y="5001772"/>
            <a:ext cx="5502455" cy="2704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52137" y="3439747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0796" y="3439746"/>
            <a:ext cx="2030183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20979" y="3439746"/>
            <a:ext cx="3472272" cy="2704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90796" y="2853989"/>
            <a:ext cx="0" cy="2851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0979" y="3142448"/>
            <a:ext cx="0" cy="1094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6666" y="5861405"/>
            <a:ext cx="6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61292" y="533601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61291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9972" y="5368134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926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6125" y="3765382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Respect liveness assumptions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5887" y="2735764"/>
            <a:ext cx="226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Runtime synchronized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1674385"/>
            <a:ext cx="994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every runtime execution, we build an indistinguishable lockstep execution.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2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Synchronizing:    choosing the timeout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GST,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holds and the processes synchronize.</a:t>
                </a:r>
              </a:p>
              <a:p>
                <a:r>
                  <a:rPr lang="en-US" dirty="0" smtClean="0"/>
                  <a:t>The runtime eventually catches up if the timeout is large enough: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0" y="3167830"/>
            <a:ext cx="10740980" cy="28674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51" y="1690688"/>
            <a:ext cx="1210378" cy="186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3" y="4536991"/>
            <a:ext cx="1673541" cy="1673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04" y="4833903"/>
            <a:ext cx="374847" cy="3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8" y="1550227"/>
            <a:ext cx="2337743" cy="2147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2" y="2695101"/>
            <a:ext cx="674507" cy="104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83" y="2017214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1" y="1512619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94" y="1456350"/>
            <a:ext cx="1221160" cy="1121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57" y="4519775"/>
            <a:ext cx="1673541" cy="1673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5" y="4829580"/>
            <a:ext cx="468779" cy="36808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97101" y="3144183"/>
            <a:ext cx="2343955" cy="11068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nip Same Side Corner Rectangle 36"/>
          <p:cNvSpPr/>
          <p:nvPr/>
        </p:nvSpPr>
        <p:spPr>
          <a:xfrm flipV="1">
            <a:off x="3723560" y="1760100"/>
            <a:ext cx="4744876" cy="307760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8691"/>
            <a:ext cx="10515600" cy="1228076"/>
          </a:xfrm>
        </p:spPr>
        <p:txBody>
          <a:bodyPr>
            <a:normAutofit/>
          </a:bodyPr>
          <a:lstStyle/>
          <a:p>
            <a:r>
              <a:rPr lang="en-US" dirty="0" smtClean="0"/>
              <a:t>Theorem:   Observational refinement</a:t>
            </a:r>
          </a:p>
          <a:p>
            <a:pPr marL="0" indent="0" algn="ctr">
              <a:buNone/>
            </a:pPr>
            <a:r>
              <a:rPr lang="en-US" dirty="0" smtClean="0"/>
              <a:t>Clients </a:t>
            </a:r>
            <a:r>
              <a:rPr lang="en-US" dirty="0"/>
              <a:t>∥</a:t>
            </a:r>
            <a:r>
              <a:rPr lang="en-US" dirty="0" smtClean="0"/>
              <a:t> Runtime(</a:t>
            </a:r>
            <a:r>
              <a:rPr lang="en-US" i="1" dirty="0" smtClean="0"/>
              <a:t>P</a:t>
            </a:r>
            <a:r>
              <a:rPr lang="en-US" dirty="0" smtClean="0"/>
              <a:t>)   ⊆    Clients </a:t>
            </a:r>
            <a:r>
              <a:rPr lang="en-US" dirty="0"/>
              <a:t>∥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30722" y="1992568"/>
            <a:ext cx="3930555" cy="2554631"/>
            <a:chOff x="3833830" y="2019864"/>
            <a:chExt cx="3930555" cy="2554631"/>
          </a:xfrm>
        </p:grpSpPr>
        <p:sp>
          <p:nvSpPr>
            <p:cNvPr id="6" name="Rounded Rectangle 5"/>
            <p:cNvSpPr/>
            <p:nvPr/>
          </p:nvSpPr>
          <p:spPr>
            <a:xfrm>
              <a:off x="383383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5420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44015" y="3509970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144014" y="242757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144014" y="263456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44014" y="3023903"/>
              <a:ext cx="209267" cy="48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916552" y="3096511"/>
              <a:ext cx="227462" cy="53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281328" y="3023903"/>
              <a:ext cx="172871" cy="48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454199" y="3117699"/>
              <a:ext cx="209267" cy="5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1431982" y="2004496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7" name="Right Arrow 26"/>
          <p:cNvSpPr/>
          <p:nvPr/>
        </p:nvSpPr>
        <p:spPr>
          <a:xfrm>
            <a:off x="3029802" y="1992568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3029805" y="2607267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371462" y="2004495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2106667" y="3494601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32" name="Right Arrow 31"/>
          <p:cNvSpPr/>
          <p:nvPr/>
        </p:nvSpPr>
        <p:spPr>
          <a:xfrm>
            <a:off x="3922853" y="3482673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flipH="1">
            <a:off x="3922856" y="4097372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184105" y="1949819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8184108" y="2564518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38262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66186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681103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Lock-step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63567" y="5531143"/>
            <a:ext cx="774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68504" y="4832280"/>
            <a:ext cx="223284" cy="68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210350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379343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</a:t>
            </a:r>
            <a:r>
              <a:rPr lang="en-US" dirty="0" err="1" smtClean="0"/>
              <a:t>Paxos</a:t>
            </a:r>
            <a:r>
              <a:rPr lang="en-US" dirty="0" smtClean="0"/>
              <a:t>-like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50592" y="1987296"/>
            <a:ext cx="3816096" cy="28529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3456" y="2511711"/>
            <a:ext cx="3816096" cy="28529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53455" y="2909531"/>
            <a:ext cx="713232" cy="1532874"/>
          </a:xfrm>
          <a:custGeom>
            <a:avLst/>
            <a:gdLst>
              <a:gd name="connsiteX0" fmla="*/ 588263 w 713232"/>
              <a:gd name="connsiteY0" fmla="*/ 0 h 1532874"/>
              <a:gd name="connsiteX1" fmla="*/ 627450 w 713232"/>
              <a:gd name="connsiteY1" fmla="*/ 80042 h 1532874"/>
              <a:gd name="connsiteX2" fmla="*/ 713232 w 713232"/>
              <a:gd name="connsiteY2" fmla="*/ 504229 h 1532874"/>
              <a:gd name="connsiteX3" fmla="*/ 154378 w 713232"/>
              <a:gd name="connsiteY3" fmla="*/ 1512891 h 1532874"/>
              <a:gd name="connsiteX4" fmla="*/ 124969 w 713232"/>
              <a:gd name="connsiteY4" fmla="*/ 1532874 h 1532874"/>
              <a:gd name="connsiteX5" fmla="*/ 85782 w 713232"/>
              <a:gd name="connsiteY5" fmla="*/ 1452831 h 1532874"/>
              <a:gd name="connsiteX6" fmla="*/ 0 w 713232"/>
              <a:gd name="connsiteY6" fmla="*/ 1028644 h 1532874"/>
              <a:gd name="connsiteX7" fmla="*/ 558854 w 713232"/>
              <a:gd name="connsiteY7" fmla="*/ 19982 h 1532874"/>
              <a:gd name="connsiteX8" fmla="*/ 588263 w 713232"/>
              <a:gd name="connsiteY8" fmla="*/ 0 h 15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" h="1532874">
                <a:moveTo>
                  <a:pt x="588263" y="0"/>
                </a:moveTo>
                <a:lnTo>
                  <a:pt x="627450" y="80042"/>
                </a:lnTo>
                <a:cubicBezTo>
                  <a:pt x="683199" y="214043"/>
                  <a:pt x="713232" y="356514"/>
                  <a:pt x="713232" y="504229"/>
                </a:cubicBezTo>
                <a:cubicBezTo>
                  <a:pt x="713232" y="898136"/>
                  <a:pt x="499667" y="1254752"/>
                  <a:pt x="154378" y="1512891"/>
                </a:cubicBezTo>
                <a:lnTo>
                  <a:pt x="124969" y="1532874"/>
                </a:lnTo>
                <a:lnTo>
                  <a:pt x="85782" y="1452831"/>
                </a:lnTo>
                <a:cubicBezTo>
                  <a:pt x="30033" y="1318830"/>
                  <a:pt x="0" y="1176359"/>
                  <a:pt x="0" y="1028644"/>
                </a:cubicBezTo>
                <a:cubicBezTo>
                  <a:pt x="0" y="634737"/>
                  <a:pt x="213566" y="278121"/>
                  <a:pt x="558854" y="19982"/>
                </a:cubicBezTo>
                <a:lnTo>
                  <a:pt x="588263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50592" y="1987296"/>
            <a:ext cx="3691127" cy="2852928"/>
          </a:xfrm>
          <a:custGeom>
            <a:avLst/>
            <a:gdLst>
              <a:gd name="connsiteX0" fmla="*/ 1908048 w 3691127"/>
              <a:gd name="connsiteY0" fmla="*/ 0 h 2852928"/>
              <a:gd name="connsiteX1" fmla="*/ 3666152 w 3691127"/>
              <a:gd name="connsiteY1" fmla="*/ 871220 h 2852928"/>
              <a:gd name="connsiteX2" fmla="*/ 3691127 w 3691127"/>
              <a:gd name="connsiteY2" fmla="*/ 922235 h 2852928"/>
              <a:gd name="connsiteX3" fmla="*/ 3661718 w 3691127"/>
              <a:gd name="connsiteY3" fmla="*/ 942217 h 2852928"/>
              <a:gd name="connsiteX4" fmla="*/ 3102864 w 3691127"/>
              <a:gd name="connsiteY4" fmla="*/ 1950879 h 2852928"/>
              <a:gd name="connsiteX5" fmla="*/ 3188646 w 3691127"/>
              <a:gd name="connsiteY5" fmla="*/ 2375066 h 2852928"/>
              <a:gd name="connsiteX6" fmla="*/ 3227833 w 3691127"/>
              <a:gd name="connsiteY6" fmla="*/ 2455109 h 2852928"/>
              <a:gd name="connsiteX7" fmla="*/ 3121744 w 3691127"/>
              <a:gd name="connsiteY7" fmla="*/ 2527193 h 2852928"/>
              <a:gd name="connsiteX8" fmla="*/ 1908048 w 3691127"/>
              <a:gd name="connsiteY8" fmla="*/ 2852928 h 2852928"/>
              <a:gd name="connsiteX9" fmla="*/ 0 w 3691127"/>
              <a:gd name="connsiteY9" fmla="*/ 1426464 h 2852928"/>
              <a:gd name="connsiteX10" fmla="*/ 1908048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908048" y="0"/>
                </a:moveTo>
                <a:cubicBezTo>
                  <a:pt x="2698388" y="0"/>
                  <a:pt x="3376495" y="359241"/>
                  <a:pt x="3666152" y="871220"/>
                </a:cubicBezTo>
                <a:lnTo>
                  <a:pt x="3691127" y="922235"/>
                </a:lnTo>
                <a:lnTo>
                  <a:pt x="3661718" y="942217"/>
                </a:lnTo>
                <a:cubicBezTo>
                  <a:pt x="3316430" y="1200356"/>
                  <a:pt x="3102864" y="1556972"/>
                  <a:pt x="3102864" y="1950879"/>
                </a:cubicBezTo>
                <a:cubicBezTo>
                  <a:pt x="3102864" y="2098594"/>
                  <a:pt x="3132897" y="2241065"/>
                  <a:pt x="3188646" y="2375066"/>
                </a:cubicBezTo>
                <a:lnTo>
                  <a:pt x="3227833" y="2455109"/>
                </a:lnTo>
                <a:lnTo>
                  <a:pt x="3121744" y="2527193"/>
                </a:lnTo>
                <a:cubicBezTo>
                  <a:pt x="2791921" y="2730687"/>
                  <a:pt x="2369080" y="2852928"/>
                  <a:pt x="1908048" y="2852928"/>
                </a:cubicBezTo>
                <a:cubicBezTo>
                  <a:pt x="854262" y="2852928"/>
                  <a:pt x="0" y="2214278"/>
                  <a:pt x="0" y="1426464"/>
                </a:cubicBezTo>
                <a:cubicBezTo>
                  <a:pt x="0" y="638650"/>
                  <a:pt x="854262" y="0"/>
                  <a:pt x="1908048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678425" y="2511711"/>
            <a:ext cx="3691127" cy="2852928"/>
          </a:xfrm>
          <a:custGeom>
            <a:avLst/>
            <a:gdLst>
              <a:gd name="connsiteX0" fmla="*/ 1783079 w 3691127"/>
              <a:gd name="connsiteY0" fmla="*/ 0 h 2852928"/>
              <a:gd name="connsiteX1" fmla="*/ 3691127 w 3691127"/>
              <a:gd name="connsiteY1" fmla="*/ 1426464 h 2852928"/>
              <a:gd name="connsiteX2" fmla="*/ 1783079 w 3691127"/>
              <a:gd name="connsiteY2" fmla="*/ 2852928 h 2852928"/>
              <a:gd name="connsiteX3" fmla="*/ 24975 w 3691127"/>
              <a:gd name="connsiteY3" fmla="*/ 1981708 h 2852928"/>
              <a:gd name="connsiteX4" fmla="*/ 0 w 3691127"/>
              <a:gd name="connsiteY4" fmla="*/ 1930694 h 2852928"/>
              <a:gd name="connsiteX5" fmla="*/ 29409 w 3691127"/>
              <a:gd name="connsiteY5" fmla="*/ 1910711 h 2852928"/>
              <a:gd name="connsiteX6" fmla="*/ 588263 w 3691127"/>
              <a:gd name="connsiteY6" fmla="*/ 902049 h 2852928"/>
              <a:gd name="connsiteX7" fmla="*/ 502481 w 3691127"/>
              <a:gd name="connsiteY7" fmla="*/ 477862 h 2852928"/>
              <a:gd name="connsiteX8" fmla="*/ 463294 w 3691127"/>
              <a:gd name="connsiteY8" fmla="*/ 397820 h 2852928"/>
              <a:gd name="connsiteX9" fmla="*/ 569383 w 3691127"/>
              <a:gd name="connsiteY9" fmla="*/ 325735 h 2852928"/>
              <a:gd name="connsiteX10" fmla="*/ 1783079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783079" y="0"/>
                </a:moveTo>
                <a:cubicBezTo>
                  <a:pt x="2836865" y="0"/>
                  <a:pt x="3691127" y="638650"/>
                  <a:pt x="3691127" y="1426464"/>
                </a:cubicBezTo>
                <a:cubicBezTo>
                  <a:pt x="3691127" y="2214278"/>
                  <a:pt x="2836865" y="2852928"/>
                  <a:pt x="1783079" y="2852928"/>
                </a:cubicBezTo>
                <a:cubicBezTo>
                  <a:pt x="992740" y="2852928"/>
                  <a:pt x="314632" y="2493688"/>
                  <a:pt x="24975" y="1981708"/>
                </a:cubicBezTo>
                <a:lnTo>
                  <a:pt x="0" y="1930694"/>
                </a:lnTo>
                <a:lnTo>
                  <a:pt x="29409" y="1910711"/>
                </a:lnTo>
                <a:cubicBezTo>
                  <a:pt x="374698" y="1652572"/>
                  <a:pt x="588263" y="1295956"/>
                  <a:pt x="588263" y="902049"/>
                </a:cubicBezTo>
                <a:cubicBezTo>
                  <a:pt x="588263" y="754334"/>
                  <a:pt x="558230" y="611863"/>
                  <a:pt x="502481" y="477862"/>
                </a:cubicBezTo>
                <a:lnTo>
                  <a:pt x="463294" y="397820"/>
                </a:lnTo>
                <a:lnTo>
                  <a:pt x="569383" y="325735"/>
                </a:lnTo>
                <a:cubicBezTo>
                  <a:pt x="899207" y="122242"/>
                  <a:pt x="1322048" y="0"/>
                  <a:pt x="1783079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7962" y="318292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6242" y="3707342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4113" y="4559646"/>
            <a:ext cx="154689" cy="6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7861" y="5284749"/>
            <a:ext cx="329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Non-empty intersection</a:t>
            </a:r>
          </a:p>
          <a:p>
            <a:pPr algn="ctr"/>
            <a:r>
              <a:rPr lang="en-US" sz="2400" dirty="0" smtClean="0"/>
              <a:t>enforces unique decision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2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13" grpId="0" animBg="1"/>
      <p:bldP spid="12" grpId="0" animBg="1"/>
      <p:bldP spid="12" grpId="1" animBg="1"/>
      <p:bldP spid="11" grpId="0" animBg="1"/>
      <p:bldP spid="11" grpId="1" animBg="1"/>
      <p:bldP spid="14" grpId="0"/>
      <p:bldP spid="15" grpId="0"/>
      <p:bldP spid="15" grpId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Verification:  partial invariant for </a:t>
            </a:r>
            <a:r>
              <a:rPr lang="en-US" dirty="0" err="1" smtClean="0"/>
              <a:t>Paxos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Semi-decision </a:t>
            </a:r>
            <a:r>
              <a:rPr lang="en-US" dirty="0" smtClean="0"/>
              <a:t>procedure  [VMCAI 14]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97878" y="1636096"/>
            <a:ext cx="3505729" cy="1711247"/>
            <a:chOff x="2450592" y="1987296"/>
            <a:chExt cx="6918960" cy="3377343"/>
          </a:xfrm>
        </p:grpSpPr>
        <p:sp>
          <p:nvSpPr>
            <p:cNvPr id="4" name="Freeform 3"/>
            <p:cNvSpPr/>
            <p:nvPr/>
          </p:nvSpPr>
          <p:spPr>
            <a:xfrm>
              <a:off x="5553455" y="2909531"/>
              <a:ext cx="713233" cy="1532873"/>
            </a:xfrm>
            <a:custGeom>
              <a:avLst/>
              <a:gdLst>
                <a:gd name="connsiteX0" fmla="*/ 588263 w 713232"/>
                <a:gd name="connsiteY0" fmla="*/ 0 h 1532874"/>
                <a:gd name="connsiteX1" fmla="*/ 627450 w 713232"/>
                <a:gd name="connsiteY1" fmla="*/ 80042 h 1532874"/>
                <a:gd name="connsiteX2" fmla="*/ 713232 w 713232"/>
                <a:gd name="connsiteY2" fmla="*/ 504229 h 1532874"/>
                <a:gd name="connsiteX3" fmla="*/ 154378 w 713232"/>
                <a:gd name="connsiteY3" fmla="*/ 1512891 h 1532874"/>
                <a:gd name="connsiteX4" fmla="*/ 124969 w 713232"/>
                <a:gd name="connsiteY4" fmla="*/ 1532874 h 1532874"/>
                <a:gd name="connsiteX5" fmla="*/ 85782 w 713232"/>
                <a:gd name="connsiteY5" fmla="*/ 1452831 h 1532874"/>
                <a:gd name="connsiteX6" fmla="*/ 0 w 713232"/>
                <a:gd name="connsiteY6" fmla="*/ 1028644 h 1532874"/>
                <a:gd name="connsiteX7" fmla="*/ 558854 w 713232"/>
                <a:gd name="connsiteY7" fmla="*/ 19982 h 1532874"/>
                <a:gd name="connsiteX8" fmla="*/ 588263 w 713232"/>
                <a:gd name="connsiteY8" fmla="*/ 0 h 15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232" h="1532874">
                  <a:moveTo>
                    <a:pt x="588263" y="0"/>
                  </a:moveTo>
                  <a:lnTo>
                    <a:pt x="627450" y="80042"/>
                  </a:lnTo>
                  <a:cubicBezTo>
                    <a:pt x="683199" y="214043"/>
                    <a:pt x="713232" y="356514"/>
                    <a:pt x="713232" y="504229"/>
                  </a:cubicBezTo>
                  <a:cubicBezTo>
                    <a:pt x="713232" y="898136"/>
                    <a:pt x="499667" y="1254752"/>
                    <a:pt x="154378" y="1512891"/>
                  </a:cubicBezTo>
                  <a:lnTo>
                    <a:pt x="124969" y="1532874"/>
                  </a:lnTo>
                  <a:lnTo>
                    <a:pt x="85782" y="1452831"/>
                  </a:lnTo>
                  <a:cubicBezTo>
                    <a:pt x="30033" y="1318830"/>
                    <a:pt x="0" y="1176359"/>
                    <a:pt x="0" y="1028644"/>
                  </a:cubicBezTo>
                  <a:cubicBezTo>
                    <a:pt x="0" y="634737"/>
                    <a:pt x="213566" y="278121"/>
                    <a:pt x="558854" y="19982"/>
                  </a:cubicBezTo>
                  <a:lnTo>
                    <a:pt x="588263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2450592" y="1987296"/>
              <a:ext cx="3691127" cy="2852928"/>
            </a:xfrm>
            <a:custGeom>
              <a:avLst/>
              <a:gdLst>
                <a:gd name="connsiteX0" fmla="*/ 1908048 w 3691127"/>
                <a:gd name="connsiteY0" fmla="*/ 0 h 2852928"/>
                <a:gd name="connsiteX1" fmla="*/ 3666152 w 3691127"/>
                <a:gd name="connsiteY1" fmla="*/ 871220 h 2852928"/>
                <a:gd name="connsiteX2" fmla="*/ 3691127 w 3691127"/>
                <a:gd name="connsiteY2" fmla="*/ 922235 h 2852928"/>
                <a:gd name="connsiteX3" fmla="*/ 3661718 w 3691127"/>
                <a:gd name="connsiteY3" fmla="*/ 942217 h 2852928"/>
                <a:gd name="connsiteX4" fmla="*/ 3102864 w 3691127"/>
                <a:gd name="connsiteY4" fmla="*/ 1950879 h 2852928"/>
                <a:gd name="connsiteX5" fmla="*/ 3188646 w 3691127"/>
                <a:gd name="connsiteY5" fmla="*/ 2375066 h 2852928"/>
                <a:gd name="connsiteX6" fmla="*/ 3227833 w 3691127"/>
                <a:gd name="connsiteY6" fmla="*/ 2455109 h 2852928"/>
                <a:gd name="connsiteX7" fmla="*/ 3121744 w 3691127"/>
                <a:gd name="connsiteY7" fmla="*/ 2527193 h 2852928"/>
                <a:gd name="connsiteX8" fmla="*/ 1908048 w 3691127"/>
                <a:gd name="connsiteY8" fmla="*/ 2852928 h 2852928"/>
                <a:gd name="connsiteX9" fmla="*/ 0 w 3691127"/>
                <a:gd name="connsiteY9" fmla="*/ 1426464 h 2852928"/>
                <a:gd name="connsiteX10" fmla="*/ 1908048 w 3691127"/>
                <a:gd name="connsiteY10" fmla="*/ 0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127" h="2852928">
                  <a:moveTo>
                    <a:pt x="1908048" y="0"/>
                  </a:moveTo>
                  <a:cubicBezTo>
                    <a:pt x="2698388" y="0"/>
                    <a:pt x="3376495" y="359241"/>
                    <a:pt x="3666152" y="871220"/>
                  </a:cubicBezTo>
                  <a:lnTo>
                    <a:pt x="3691127" y="922235"/>
                  </a:lnTo>
                  <a:lnTo>
                    <a:pt x="3661718" y="942217"/>
                  </a:lnTo>
                  <a:cubicBezTo>
                    <a:pt x="3316430" y="1200356"/>
                    <a:pt x="3102864" y="1556972"/>
                    <a:pt x="3102864" y="1950879"/>
                  </a:cubicBezTo>
                  <a:cubicBezTo>
                    <a:pt x="3102864" y="2098594"/>
                    <a:pt x="3132897" y="2241065"/>
                    <a:pt x="3188646" y="2375066"/>
                  </a:cubicBezTo>
                  <a:lnTo>
                    <a:pt x="3227833" y="2455109"/>
                  </a:lnTo>
                  <a:lnTo>
                    <a:pt x="3121744" y="2527193"/>
                  </a:lnTo>
                  <a:cubicBezTo>
                    <a:pt x="2791921" y="2730687"/>
                    <a:pt x="2369080" y="2852928"/>
                    <a:pt x="1908048" y="2852928"/>
                  </a:cubicBezTo>
                  <a:cubicBezTo>
                    <a:pt x="854262" y="2852928"/>
                    <a:pt x="0" y="2214278"/>
                    <a:pt x="0" y="1426464"/>
                  </a:cubicBezTo>
                  <a:cubicBezTo>
                    <a:pt x="0" y="638650"/>
                    <a:pt x="854262" y="0"/>
                    <a:pt x="1908048" y="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</a:t>
              </a:r>
              <a:endParaRPr lang="en-US" sz="36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678425" y="2511711"/>
              <a:ext cx="3691127" cy="2852928"/>
            </a:xfrm>
            <a:custGeom>
              <a:avLst/>
              <a:gdLst>
                <a:gd name="connsiteX0" fmla="*/ 1783079 w 3691127"/>
                <a:gd name="connsiteY0" fmla="*/ 0 h 2852928"/>
                <a:gd name="connsiteX1" fmla="*/ 3691127 w 3691127"/>
                <a:gd name="connsiteY1" fmla="*/ 1426464 h 2852928"/>
                <a:gd name="connsiteX2" fmla="*/ 1783079 w 3691127"/>
                <a:gd name="connsiteY2" fmla="*/ 2852928 h 2852928"/>
                <a:gd name="connsiteX3" fmla="*/ 24975 w 3691127"/>
                <a:gd name="connsiteY3" fmla="*/ 1981708 h 2852928"/>
                <a:gd name="connsiteX4" fmla="*/ 0 w 3691127"/>
                <a:gd name="connsiteY4" fmla="*/ 1930694 h 2852928"/>
                <a:gd name="connsiteX5" fmla="*/ 29409 w 3691127"/>
                <a:gd name="connsiteY5" fmla="*/ 1910711 h 2852928"/>
                <a:gd name="connsiteX6" fmla="*/ 588263 w 3691127"/>
                <a:gd name="connsiteY6" fmla="*/ 902049 h 2852928"/>
                <a:gd name="connsiteX7" fmla="*/ 502481 w 3691127"/>
                <a:gd name="connsiteY7" fmla="*/ 477862 h 2852928"/>
                <a:gd name="connsiteX8" fmla="*/ 463294 w 3691127"/>
                <a:gd name="connsiteY8" fmla="*/ 397820 h 2852928"/>
                <a:gd name="connsiteX9" fmla="*/ 569383 w 3691127"/>
                <a:gd name="connsiteY9" fmla="*/ 325735 h 2852928"/>
                <a:gd name="connsiteX10" fmla="*/ 1783079 w 3691127"/>
                <a:gd name="connsiteY10" fmla="*/ 0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127" h="2852928">
                  <a:moveTo>
                    <a:pt x="1783079" y="0"/>
                  </a:moveTo>
                  <a:cubicBezTo>
                    <a:pt x="2836865" y="0"/>
                    <a:pt x="3691127" y="638650"/>
                    <a:pt x="3691127" y="1426464"/>
                  </a:cubicBezTo>
                  <a:cubicBezTo>
                    <a:pt x="3691127" y="2214278"/>
                    <a:pt x="2836865" y="2852928"/>
                    <a:pt x="1783079" y="2852928"/>
                  </a:cubicBezTo>
                  <a:cubicBezTo>
                    <a:pt x="992740" y="2852928"/>
                    <a:pt x="314632" y="2493688"/>
                    <a:pt x="24975" y="1981708"/>
                  </a:cubicBezTo>
                  <a:lnTo>
                    <a:pt x="0" y="1930694"/>
                  </a:lnTo>
                  <a:lnTo>
                    <a:pt x="29409" y="1910711"/>
                  </a:lnTo>
                  <a:cubicBezTo>
                    <a:pt x="374698" y="1652572"/>
                    <a:pt x="588263" y="1295956"/>
                    <a:pt x="588263" y="902049"/>
                  </a:cubicBezTo>
                  <a:cubicBezTo>
                    <a:pt x="588263" y="754334"/>
                    <a:pt x="558230" y="611863"/>
                    <a:pt x="502481" y="477862"/>
                  </a:cubicBezTo>
                  <a:lnTo>
                    <a:pt x="463294" y="397820"/>
                  </a:lnTo>
                  <a:lnTo>
                    <a:pt x="569383" y="325735"/>
                  </a:lnTo>
                  <a:cubicBezTo>
                    <a:pt x="899207" y="122242"/>
                    <a:pt x="1322048" y="0"/>
                    <a:pt x="178307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B</a:t>
              </a:r>
              <a:endParaRPr lang="en-US" sz="36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62784" y="2395914"/>
            <a:ext cx="669606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</a:rPr>
              <a:t>A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p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.  x(p)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v1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}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latin typeface="Cambria Math" panose="02040503050406030204" pitchFamily="18" charset="0"/>
              </a:rPr>
              <a:t>  B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p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.  x(p)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v2 }</a:t>
            </a:r>
            <a:r>
              <a:rPr lang="en-US" sz="2800" dirty="0" smtClean="0">
                <a:latin typeface="Cambria Math" panose="02040503050406030204" pitchFamily="18" charset="0"/>
              </a:rPr>
              <a:t> 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0084" y="1888539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A| &gt; n/2 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  |B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 &gt; n/2  </a:t>
            </a:r>
            <a:r>
              <a:rPr lang="en-US" sz="2800" dirty="0" smtClean="0">
                <a:latin typeface="Cambria Math" panose="02040503050406030204" pitchFamily="18" charset="0"/>
                <a:sym typeface="Symbol"/>
              </a:rPr>
              <a:t>  </a:t>
            </a:r>
            <a:r>
              <a:rPr lang="en-US" sz="2800" dirty="0">
                <a:latin typeface="Cambria Math" panose="02040503050406030204" pitchFamily="18" charset="0"/>
              </a:rPr>
              <a:t>v1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</a:t>
            </a:r>
            <a:r>
              <a:rPr lang="en-US" sz="2800" dirty="0">
                <a:latin typeface="Cambria Math" panose="02040503050406030204" pitchFamily="18" charset="0"/>
              </a:rPr>
              <a:t>  </a:t>
            </a:r>
            <a:r>
              <a:rPr lang="en-US" sz="2800" dirty="0" smtClean="0">
                <a:latin typeface="Cambria Math" panose="02040503050406030204" pitchFamily="18" charset="0"/>
              </a:rPr>
              <a:t>v2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040" y="4325305"/>
            <a:ext cx="27895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C1, C2 &gt; n/2</a:t>
            </a:r>
          </a:p>
          <a:p>
            <a:r>
              <a:rPr lang="en-US" sz="2400" dirty="0" smtClean="0"/>
              <a:t>C1 + C2 + C3 + C4 = n</a:t>
            </a:r>
          </a:p>
          <a:p>
            <a:r>
              <a:rPr lang="en-US" sz="2400" dirty="0" smtClean="0"/>
              <a:t>C1, C2, C3, </a:t>
            </a:r>
            <a:r>
              <a:rPr lang="en-US" sz="2400" dirty="0"/>
              <a:t>C4 </a:t>
            </a:r>
            <a:r>
              <a:rPr lang="en-US" sz="2400" dirty="0" smtClean="0"/>
              <a:t>≥ 0</a:t>
            </a:r>
          </a:p>
          <a:p>
            <a:r>
              <a:rPr lang="en-US" sz="2400" dirty="0"/>
              <a:t>n ≥ 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1709" y="3725299"/>
            <a:ext cx="2076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Venn regions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5304" y="4325305"/>
                <a:ext cx="50764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C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> &gt; 0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p.  x(p) = v1  </a:t>
                </a:r>
                <a:r>
                  <a:rPr lang="en-US" sz="2400" dirty="0" smtClean="0">
                    <a:latin typeface="Cambria Math" panose="02040503050406030204" pitchFamily="18" charset="0"/>
                    <a:sym typeface="Symbol"/>
                  </a:rPr>
                  <a:t>  </a:t>
                </a:r>
                <a:r>
                  <a:rPr lang="en-US" sz="2400" dirty="0" smtClean="0"/>
                  <a:t>x(p) = </a:t>
                </a:r>
                <a:r>
                  <a:rPr lang="en-US" sz="2400" dirty="0"/>
                  <a:t>v</a:t>
                </a:r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04" y="4325305"/>
                <a:ext cx="507642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921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057777" y="3731752"/>
            <a:ext cx="416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Linking cardinality and data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58848" y="24830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6541" y="282333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39718" y="22747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7492" y="30352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8063" y="5291949"/>
            <a:ext cx="4954137" cy="9416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Decision procedure requires constructing the complete model. (Small model property)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28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</a:t>
            </a:r>
            <a:r>
              <a:rPr lang="en-US" dirty="0" smtClean="0"/>
              <a:t>:</a:t>
            </a:r>
          </a:p>
          <a:p>
            <a:pPr lvl="3"/>
            <a:endParaRPr lang="en-US" dirty="0"/>
          </a:p>
          <a:p>
            <a:pPr marL="457200" lvl="1" indent="0">
              <a:buNone/>
            </a:pPr>
            <a:r>
              <a:rPr lang="en-US" sz="2800" dirty="0"/>
              <a:t>Given </a:t>
            </a:r>
            <a:r>
              <a:rPr lang="en-US" sz="2800" b="1" dirty="0"/>
              <a:t>a specification S closed under </a:t>
            </a:r>
            <a:r>
              <a:rPr lang="en-US" sz="2800" b="1" dirty="0" smtClean="0"/>
              <a:t>indistinguishability</a:t>
            </a:r>
            <a:r>
              <a:rPr lang="en-US" sz="2800" dirty="0" smtClean="0"/>
              <a:t>,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</a:t>
            </a:r>
            <a:r>
              <a:rPr lang="en-US" sz="2800" dirty="0" smtClean="0"/>
              <a:t>PSync </a:t>
            </a:r>
            <a:r>
              <a:rPr lang="en-US" sz="2800" dirty="0"/>
              <a:t>program </a:t>
            </a:r>
            <a:r>
              <a:rPr lang="en-US" sz="2800" dirty="0" smtClean="0"/>
              <a:t>P satisfies </a:t>
            </a:r>
            <a:r>
              <a:rPr lang="en-US" sz="2800" dirty="0"/>
              <a:t>S </a:t>
            </a:r>
            <a:r>
              <a:rPr lang="en-US" sz="2800" dirty="0" smtClean="0"/>
              <a:t>then </a:t>
            </a:r>
          </a:p>
          <a:p>
            <a:pPr marL="457200" lvl="1" indent="0">
              <a:buNone/>
            </a:pPr>
            <a:r>
              <a:rPr lang="en-US" sz="2800" dirty="0" smtClean="0"/>
              <a:t>the asynchronous semantics of P refines 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Consensus </a:t>
            </a:r>
            <a:r>
              <a:rPr lang="en-US" sz="3200" dirty="0"/>
              <a:t>is closed under indistinguishability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://github.com/dzufferey/psync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Implemented in Scala, Apache 2.0 license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78" y="3914850"/>
            <a:ext cx="1828649" cy="1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do algorithms use rounds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2000" dirty="0" smtClean="0"/>
                            <a:t>-agreement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809231" r="-16390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code size (easy to implement)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492142"/>
              </p:ext>
            </p:extLst>
          </p:nvPr>
        </p:nvGraphicFramePr>
        <p:xfrm>
          <a:off x="1738383" y="2042319"/>
          <a:ext cx="8715233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1856"/>
                <a:gridCol w="1541628"/>
                <a:gridCol w="2347415"/>
                <a:gridCol w="1924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Executable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Verification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PSync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Semi-automated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DistAlgo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Overlog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TLA+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IO Automata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EventML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1729 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Verdi (Raft,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linearizability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520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Bloom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3890798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564565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1959182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005381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60613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493092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2992693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3890798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564565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1959182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00538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60613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493092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01" y="3836967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28384" y="4869370"/>
            <a:ext cx="157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Agreement</a:t>
            </a:r>
            <a:endParaRPr lang="en-US" sz="2400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9878096" y="4206584"/>
            <a:ext cx="229705" cy="585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905601" y="3604693"/>
            <a:ext cx="792166" cy="1326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043429" y="5161758"/>
            <a:ext cx="6383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81944" y="4824674"/>
            <a:ext cx="123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Integrity</a:t>
            </a:r>
            <a:endParaRPr lang="en-US" sz="2400" i="1" dirty="0"/>
          </a:p>
        </p:txBody>
      </p:sp>
      <p:cxnSp>
        <p:nvCxnSpPr>
          <p:cNvPr id="27" name="Straight Arrow Connector 26"/>
          <p:cNvCxnSpPr>
            <a:stCxn id="25" idx="3"/>
            <a:endCxn id="17" idx="1"/>
          </p:cNvCxnSpPr>
          <p:nvPr/>
        </p:nvCxnSpPr>
        <p:spPr>
          <a:xfrm>
            <a:off x="5219975" y="5055507"/>
            <a:ext cx="2737931" cy="10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2661313" y="5055507"/>
            <a:ext cx="1320631" cy="115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8230" y="5675540"/>
            <a:ext cx="815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Irrevocability</a:t>
            </a:r>
            <a:r>
              <a:rPr lang="en-US" sz="2400" dirty="0"/>
              <a:t>:	Every correct process </a:t>
            </a:r>
            <a:r>
              <a:rPr lang="en-US" sz="2400" b="1" dirty="0"/>
              <a:t>decides at most one value</a:t>
            </a:r>
            <a:r>
              <a:rPr lang="en-US" sz="2400" dirty="0"/>
              <a:t>.</a:t>
            </a:r>
          </a:p>
          <a:p>
            <a:r>
              <a:rPr lang="en-US" sz="2400" i="1" dirty="0"/>
              <a:t>Termination</a:t>
            </a:r>
            <a:r>
              <a:rPr lang="en-US" sz="2400" dirty="0"/>
              <a:t>:	Every correct </a:t>
            </a:r>
            <a:r>
              <a:rPr lang="en-US" sz="2400" dirty="0" smtClean="0"/>
              <a:t>process </a:t>
            </a:r>
            <a:r>
              <a:rPr lang="en-US" sz="2400" b="1" dirty="0" smtClean="0"/>
              <a:t>eventually decides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7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  <p:bldP spid="3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performance and verification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61427"/>
              </p:ext>
            </p:extLst>
          </p:nvPr>
        </p:nvGraphicFramePr>
        <p:xfrm>
          <a:off x="2032000" y="1798479"/>
          <a:ext cx="8127999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1727706"/>
                <a:gridCol w="3690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Implementation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Year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Throughput (x 1000 req./s)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Voting in</a:t>
                      </a:r>
                      <a:r>
                        <a:rPr lang="en-US" sz="2000" baseline="0" dirty="0" smtClean="0"/>
                        <a:t> PSync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2015*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Egalitarian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Paxos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baseline="0" dirty="0" smtClean="0"/>
                        <a:t> in 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JPaxos</a:t>
                      </a:r>
                      <a:r>
                        <a:rPr lang="en-US" sz="2000" dirty="0" smtClean="0"/>
                        <a:t> / </a:t>
                      </a:r>
                      <a:r>
                        <a:rPr lang="en-US" sz="2000" dirty="0" err="1" smtClean="0"/>
                        <a:t>SPaxos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 / 300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for</a:t>
                      </a:r>
                      <a:r>
                        <a:rPr lang="en-US" sz="2000" baseline="0" dirty="0" smtClean="0"/>
                        <a:t> system builder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83034"/>
              </p:ext>
            </p:extLst>
          </p:nvPr>
        </p:nvGraphicFramePr>
        <p:xfrm>
          <a:off x="2031999" y="4981432"/>
          <a:ext cx="8128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227619"/>
                <a:gridCol w="1836381"/>
                <a:gridCol w="2032000"/>
              </a:tblGrid>
              <a:tr h="2681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Verification of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Invariants</a:t>
                      </a:r>
                      <a:r>
                        <a:rPr lang="en-US" sz="2000" baseline="0" dirty="0" smtClean="0"/>
                        <a:t> (LOC)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VCs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Solving time in 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third rule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(23)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Voting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 (35)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fault-tolerant distributed systems is hard and important</a:t>
            </a:r>
          </a:p>
          <a:p>
            <a:endParaRPr lang="en-US" dirty="0" smtClean="0"/>
          </a:p>
          <a:p>
            <a:r>
              <a:rPr lang="en-US" dirty="0" smtClean="0"/>
              <a:t>PSync uses a simple programming abstraction: the HO-model</a:t>
            </a:r>
          </a:p>
          <a:p>
            <a:pPr lvl="1"/>
            <a:r>
              <a:rPr lang="en-US" dirty="0" smtClean="0"/>
              <a:t>Lockstep semantics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/>
              <a:t>Automated reasoning/verification becomes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Asynchronous semantics which is indistinguishable from </a:t>
            </a:r>
            <a:r>
              <a:rPr lang="en-US" dirty="0"/>
              <a:t>the </a:t>
            </a:r>
            <a:r>
              <a:rPr lang="en-US" dirty="0" smtClean="0"/>
              <a:t>lockstep semantics</a:t>
            </a:r>
          </a:p>
          <a:p>
            <a:pPr lvl="1"/>
            <a:r>
              <a:rPr lang="en-US" dirty="0" smtClean="0"/>
              <a:t>Can be implemented efficiently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44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(Autopilot), …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</a:t>
            </a:r>
            <a:r>
              <a:rPr lang="en-US" sz="2400"/>
              <a:t>consensus </a:t>
            </a:r>
            <a:r>
              <a:rPr lang="en-US" sz="2400" smtClean="0"/>
              <a:t>algorithm </a:t>
            </a:r>
            <a:r>
              <a:rPr lang="en-US" sz="2400" dirty="0" smtClean="0"/>
              <a:t>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transparent [Cui et al.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092" y="4736503"/>
            <a:ext cx="925381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Question: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Could the same problem be simpler in different model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PL community concerned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Quotes from </a:t>
            </a:r>
            <a:r>
              <a:rPr lang="en-US" dirty="0" err="1" smtClean="0"/>
              <a:t>Paxos</a:t>
            </a:r>
            <a:r>
              <a:rPr lang="en-US" dirty="0" smtClean="0"/>
              <a:t> made live [Chandra et al. 07]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not developed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tools to make it easy to implement</a:t>
            </a:r>
            <a:r>
              <a:rPr lang="en-US" dirty="0"/>
              <a:t> their algorithms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paid enough attention to testing</a:t>
            </a:r>
            <a:r>
              <a:rPr lang="en-US" dirty="0"/>
              <a:t>, a key </a:t>
            </a:r>
            <a:r>
              <a:rPr lang="en-US" dirty="0" smtClean="0"/>
              <a:t>ingredient for </a:t>
            </a:r>
            <a:r>
              <a:rPr lang="en-US" dirty="0"/>
              <a:t>building fault-tolerant systems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“In </a:t>
            </a:r>
            <a:r>
              <a:rPr lang="en-US" dirty="0"/>
              <a:t>order to build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real-world system</a:t>
            </a:r>
            <a:r>
              <a:rPr lang="en-US" dirty="0"/>
              <a:t>, an expert needs to use numerous ideas scattered </a:t>
            </a:r>
            <a:r>
              <a:rPr lang="en-US" dirty="0" smtClean="0"/>
              <a:t>in the </a:t>
            </a:r>
            <a:r>
              <a:rPr lang="en-US" dirty="0"/>
              <a:t>literature and make several relatively small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protocol extensions</a:t>
            </a:r>
            <a:r>
              <a:rPr lang="en-US" dirty="0"/>
              <a:t>. The cumulative effort will </a:t>
            </a:r>
            <a:r>
              <a:rPr lang="en-US" dirty="0" smtClean="0"/>
              <a:t>be substantial </a:t>
            </a:r>
            <a:r>
              <a:rPr lang="en-US" dirty="0"/>
              <a:t>and the final system will </a:t>
            </a:r>
            <a:r>
              <a:rPr lang="en-US" dirty="0">
                <a:solidFill>
                  <a:sysClr val="windowText" lastClr="000000"/>
                </a:solidFill>
              </a:rPr>
              <a:t>be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based on an unproven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appropriate programming abstraction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46535" y="1690688"/>
            <a:ext cx="5898930" cy="4766002"/>
            <a:chOff x="3088328" y="1690688"/>
            <a:chExt cx="5898930" cy="4766002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840282" y="1690688"/>
              <a:ext cx="2267210" cy="1340285"/>
            </a:xfrm>
            <a:prstGeom prst="snip1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</a:t>
              </a:r>
              <a:r>
                <a:rPr lang="en-US" sz="2400" dirty="0" smtClean="0"/>
                <a:t>ource code + specifications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5303" y="3458506"/>
              <a:ext cx="2116898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verifier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88328" y="3458506"/>
              <a:ext cx="2104373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runtime</a:t>
              </a:r>
              <a:endParaRPr lang="en-US" sz="2400" dirty="0"/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7145071" y="2202444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16200000" flipH="1">
              <a:off x="3788095" y="2202445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658283" y="4783461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853460" y="4783460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0243" y="5625693"/>
              <a:ext cx="22070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proof  or </a:t>
              </a:r>
            </a:p>
            <a:p>
              <a:pPr algn="ctr"/>
              <a:r>
                <a:rPr lang="en-US" sz="2400" dirty="0" smtClean="0"/>
                <a:t>counterexample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2002" y="5625693"/>
              <a:ext cx="1537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executable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understanding what is going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221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Programming Models, </a:t>
            </a:r>
            <a:r>
              <a:rPr lang="en-US" sz="4000" dirty="0"/>
              <a:t>D</a:t>
            </a:r>
            <a:r>
              <a:rPr lang="en-US" sz="4000" dirty="0" smtClean="0"/>
              <a:t>istributed Systems, and Faults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24569" y="4416084"/>
            <a:ext cx="190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Consensus is not solvable with asynchrony and faults [FLP 85].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569" y="1970097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143177" y="1970097"/>
            <a:ext cx="310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Synchronous/Timed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24569" y="264530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model, CSP,</a:t>
            </a:r>
          </a:p>
          <a:p>
            <a:r>
              <a:rPr lang="en-US" dirty="0" smtClean="0"/>
              <a:t>CCS, pi-calculus,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55" y="4585833"/>
            <a:ext cx="23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realistic for distributed systems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392194"/>
            <a:ext cx="216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PL based on or implementing those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209" y="2640375"/>
            <a:ext cx="21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Timed-automata, timed process calculi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09" y="3530694"/>
            <a:ext cx="23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, </a:t>
            </a:r>
            <a:r>
              <a:rPr lang="en-US" dirty="0" err="1" smtClean="0"/>
              <a:t>Esterel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Giotto, LabVIEW,</a:t>
            </a:r>
          </a:p>
          <a:p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03244" y="4332089"/>
            <a:ext cx="3036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Benign, Byzantine </a:t>
            </a:r>
            <a:r>
              <a:rPr lang="en-US" dirty="0" smtClean="0"/>
              <a:t>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Crash-stop, crash-recovery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Omission, delay, reordering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5271" y="2522727"/>
            <a:ext cx="39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Faults as a middle ground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65271" y="3226765"/>
            <a:ext cx="4087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Alternation between</a:t>
            </a:r>
          </a:p>
          <a:p>
            <a:r>
              <a:rPr lang="en-US" dirty="0"/>
              <a:t>	</a:t>
            </a:r>
            <a:r>
              <a:rPr lang="en-US" dirty="0" smtClean="0"/>
              <a:t>good (synchronous) and</a:t>
            </a:r>
          </a:p>
          <a:p>
            <a:r>
              <a:rPr lang="en-US" dirty="0"/>
              <a:t>	</a:t>
            </a:r>
            <a:r>
              <a:rPr lang="en-US" dirty="0" smtClean="0"/>
              <a:t>bad (asynchronous) periods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46670" y="2046682"/>
            <a:ext cx="9880722" cy="3084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We </a:t>
            </a:r>
            <a:r>
              <a:rPr lang="en-US" sz="3200" dirty="0"/>
              <a:t>want a </a:t>
            </a:r>
            <a:r>
              <a:rPr lang="en-US" sz="3200" dirty="0">
                <a:solidFill>
                  <a:schemeClr val="accent2"/>
                </a:solidFill>
              </a:rPr>
              <a:t>simple model </a:t>
            </a:r>
            <a:r>
              <a:rPr lang="en-US" sz="3200" dirty="0"/>
              <a:t>that </a:t>
            </a:r>
            <a:r>
              <a:rPr lang="en-US" sz="3200" dirty="0">
                <a:solidFill>
                  <a:schemeClr val="accent6"/>
                </a:solidFill>
              </a:rPr>
              <a:t>unifies </a:t>
            </a:r>
            <a:r>
              <a:rPr lang="en-US" sz="3200" dirty="0" smtClean="0">
                <a:solidFill>
                  <a:schemeClr val="accent6"/>
                </a:solidFill>
              </a:rPr>
              <a:t>the variations</a:t>
            </a:r>
            <a:r>
              <a:rPr lang="en-US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Communication-closed rounds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/>
                </a:solidFill>
              </a:rPr>
              <a:t>Environment as an adversary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4666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5574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contention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84447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19412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" grpId="0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1539</Words>
  <Application>Microsoft Office PowerPoint</Application>
  <PresentationFormat>Widescreen</PresentationFormat>
  <Paragraphs>459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PSync: A Partially Synchronous Language for Fault-tolerant Distributed Algorithms</vt:lpstr>
      <vt:lpstr>Motivation</vt:lpstr>
      <vt:lpstr>Replication and consistency</vt:lpstr>
      <vt:lpstr>The Paxos Algorithm [Lamport 98]</vt:lpstr>
      <vt:lpstr>Paxos in the Literature</vt:lpstr>
      <vt:lpstr>Why is the PL community concerned ?</vt:lpstr>
      <vt:lpstr>Goal: appropriate programming abstraction</vt:lpstr>
      <vt:lpstr>Challenges to understanding what is going on</vt:lpstr>
      <vt:lpstr>Programming Models, Distributed Systems, and Faults</vt:lpstr>
      <vt:lpstr>Structure of distributed algorithms:   Communication-closed Rounds</vt:lpstr>
      <vt:lpstr>Faults: the environment as an adversary.</vt:lpstr>
      <vt:lpstr>PSync Program Structure</vt:lpstr>
      <vt:lpstr>PSync example: One Third Rule</vt:lpstr>
      <vt:lpstr>PSync Lockstep Semantics</vt:lpstr>
      <vt:lpstr>Result (1)</vt:lpstr>
      <vt:lpstr>Partial Synchrony [Dwork et al. 88]</vt:lpstr>
      <vt:lpstr>Runtime Algorithm</vt:lpstr>
      <vt:lpstr>Synchronizing:   Lockstep trace from exec</vt:lpstr>
      <vt:lpstr>Synchronizing:    choosing the timeout</vt:lpstr>
      <vt:lpstr>Result (2)</vt:lpstr>
      <vt:lpstr>Verification</vt:lpstr>
      <vt:lpstr>Benefits</vt:lpstr>
      <vt:lpstr>Correctness of Paxos-like Algorithms</vt:lpstr>
      <vt:lpstr>Verification:  partial invariant for Paxos</vt:lpstr>
      <vt:lpstr>Semi-decision procedure  [VMCAI 14]</vt:lpstr>
      <vt:lpstr>Result (3)</vt:lpstr>
      <vt:lpstr>Implementation</vt:lpstr>
      <vt:lpstr>Evaluation: do algorithms use rounds ?</vt:lpstr>
      <vt:lpstr>Evaluation: code size (easy to implement)</vt:lpstr>
      <vt:lpstr>Evaluation: performance and verification </vt:lpstr>
      <vt:lpstr>Conclusion</vt:lpstr>
      <vt:lpstr>Example: Last Voting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107</cp:revision>
  <dcterms:created xsi:type="dcterms:W3CDTF">2015-04-28T20:31:56Z</dcterms:created>
  <dcterms:modified xsi:type="dcterms:W3CDTF">2015-12-22T22:32:33Z</dcterms:modified>
</cp:coreProperties>
</file>