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90" r:id="rId4"/>
    <p:sldId id="259" r:id="rId5"/>
    <p:sldId id="275" r:id="rId6"/>
    <p:sldId id="261" r:id="rId7"/>
    <p:sldId id="276" r:id="rId8"/>
    <p:sldId id="284" r:id="rId9"/>
    <p:sldId id="263" r:id="rId10"/>
    <p:sldId id="293" r:id="rId11"/>
    <p:sldId id="295" r:id="rId12"/>
    <p:sldId id="299" r:id="rId13"/>
    <p:sldId id="292" r:id="rId14"/>
    <p:sldId id="279" r:id="rId15"/>
    <p:sldId id="288" r:id="rId16"/>
    <p:sldId id="277" r:id="rId17"/>
    <p:sldId id="289" r:id="rId18"/>
    <p:sldId id="305" r:id="rId19"/>
    <p:sldId id="296" r:id="rId20"/>
    <p:sldId id="271" r:id="rId21"/>
    <p:sldId id="297" r:id="rId22"/>
    <p:sldId id="273" r:id="rId23"/>
    <p:sldId id="304" r:id="rId24"/>
    <p:sldId id="262" r:id="rId25"/>
    <p:sldId id="307" r:id="rId26"/>
    <p:sldId id="300" r:id="rId27"/>
    <p:sldId id="301" r:id="rId28"/>
    <p:sldId id="302" r:id="rId29"/>
    <p:sldId id="285" r:id="rId30"/>
    <p:sldId id="294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establish majority</a:t>
            </a:r>
          </a:p>
          <a:p>
            <a:r>
              <a:rPr lang="en-US" dirty="0" smtClean="0"/>
              <a:t>    witness majority</a:t>
            </a:r>
          </a:p>
          <a:p>
            <a:r>
              <a:rPr lang="en-US" dirty="0" smtClean="0"/>
              <a:t>    decision becomes effective</a:t>
            </a:r>
          </a:p>
          <a:p>
            <a:r>
              <a:rPr lang="en-US" dirty="0" smtClean="0"/>
              <a:t>Retry</a:t>
            </a:r>
            <a:r>
              <a:rPr lang="en-US" baseline="0" dirty="0" smtClean="0"/>
              <a:t> if fails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and bob, or in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communicate only with one process</a:t>
            </a:r>
          </a:p>
          <a:p>
            <a:r>
              <a:rPr lang="en-US" baseline="0" dirty="0" smtClean="0"/>
              <a:t>Operation commutes across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6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6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Crashed processes cannot distinguish!!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as an</a:t>
            </a:r>
            <a:r>
              <a:rPr lang="en-US" baseline="0" dirty="0" smtClean="0"/>
              <a:t>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Decouple</a:t>
            </a:r>
            <a:r>
              <a:rPr lang="en-US" baseline="0" dirty="0" smtClean="0"/>
              <a:t> network and timer code from the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not going to replace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but get you part of the way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Result: complex code, timer all over the place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</a:t>
            </a:r>
            <a:r>
              <a:rPr lang="en-US" baseline="0" dirty="0" smtClean="0"/>
              <a:t> formalize the correspondence between the two worlds in terms of observational refinement.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Says what r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Importance:</a:t>
            </a:r>
          </a:p>
          <a:p>
            <a:r>
              <a:rPr lang="en-US" dirty="0" smtClean="0"/>
              <a:t>	if a process cannot distinguish between two executions</a:t>
            </a:r>
            <a:r>
              <a:rPr lang="en-US" baseline="0" dirty="0" smtClean="0"/>
              <a:t> then it produce the same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Assumptions for safety</a:t>
            </a:r>
          </a:p>
          <a:p>
            <a:r>
              <a:rPr lang="en-US" baseline="0" dirty="0" smtClean="0"/>
              <a:t>Partial Synchrony for liveness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as an</a:t>
            </a:r>
            <a:r>
              <a:rPr lang="en-US" baseline="0" dirty="0" smtClean="0"/>
              <a:t>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DAA9-895C-44EA-8861-C0E30F2DFE8C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355-D81A-4C4B-85BC-E8C7982AEDD9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3D5-25E4-455B-8DDB-D0FCE03FB633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75F-5273-4955-A970-E8C3EED4CB85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4A65-D049-431F-937A-82B219438491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88D-541A-48F9-9FC8-A7FF3F4DFD51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1FC-CAAA-4C8C-B440-ACD275FCAF51}" type="datetime1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533-895A-4AB1-AC25-6F791BE0264E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0A1-C548-430F-9850-8401F4330EAA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DF4-7A03-46E0-BC36-FE091E8B78B4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A2-AE2E-4A87-94A9-52BC11878806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A53D-18E0-46E6-8A32-DCE489D0F179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zufferey/psync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PSync: </a:t>
            </a:r>
            <a:r>
              <a:rPr lang="en-US" dirty="0"/>
              <a:t>A </a:t>
            </a:r>
            <a:r>
              <a:rPr lang="en-US" dirty="0" smtClean="0"/>
              <a:t>Partially </a:t>
            </a:r>
            <a:r>
              <a:rPr lang="en-US" dirty="0"/>
              <a:t>S</a:t>
            </a:r>
            <a:r>
              <a:rPr lang="en-US" dirty="0" smtClean="0"/>
              <a:t>ynchronous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for </a:t>
            </a:r>
            <a:r>
              <a:rPr lang="en-US" dirty="0" smtClean="0"/>
              <a:t>Fault-tolerant Distributed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POPL, 2016.1.21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PSync Program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Round</a:t>
            </a:r>
            <a:r>
              <a:rPr lang="en-US" i="1" baseline="-25000" dirty="0" err="1" smtClean="0"/>
              <a:t>T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3" y="2166308"/>
            <a:ext cx="8006097" cy="1195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1" y="4349403"/>
            <a:ext cx="6819005" cy="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1874356" y="2850242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4356" y="3528475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PSync Lockstep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11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0667" y="2863941"/>
            <a:ext cx="1542422" cy="136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0669" y="2850242"/>
            <a:ext cx="1446945" cy="675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19180" y="2835869"/>
            <a:ext cx="656089" cy="31759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611941" y="30651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0668" y="3522018"/>
            <a:ext cx="1446946" cy="69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00523" y="2850242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00523" y="3528475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00523" y="4234780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74356" y="4234780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05062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05062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905062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59217" y="2850242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959217" y="3528475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9217" y="4234780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224496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11796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05446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09" idx="3"/>
          </p:cNvCxnSpPr>
          <p:nvPr/>
        </p:nvCxnSpPr>
        <p:spPr>
          <a:xfrm flipV="1">
            <a:off x="3040666" y="3703033"/>
            <a:ext cx="620414" cy="54041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027226" y="3922570"/>
            <a:ext cx="680218" cy="32015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0669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89504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4042" y="23297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057708" y="232543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47977" y="440349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HO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141883" y="1917810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Init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79727" y="1923028"/>
            <a:ext cx="1144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Round[0]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110644" y="1928073"/>
            <a:ext cx="155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Round[1]    …</a:t>
            </a:r>
            <a:endParaRPr lang="en-US" sz="2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87612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613162" y="2610242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30107" y="1934008"/>
            <a:ext cx="1873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 </a:t>
            </a:r>
            <a:r>
              <a:rPr lang="en-US" sz="2000" dirty="0"/>
              <a:t>i</a:t>
            </a:r>
            <a:r>
              <a:rPr lang="en-US" sz="2000" dirty="0" smtClean="0"/>
              <a:t> mod r ]</a:t>
            </a:r>
            <a:endParaRPr lang="en-US" sz="2000" dirty="0"/>
          </a:p>
        </p:txBody>
      </p:sp>
      <p:sp>
        <p:nvSpPr>
          <p:cNvPr id="108" name="Multiply 107"/>
          <p:cNvSpPr/>
          <p:nvPr/>
        </p:nvSpPr>
        <p:spPr>
          <a:xfrm>
            <a:off x="3628134" y="38523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3622983" y="3580099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033804" y="2849909"/>
            <a:ext cx="647925" cy="1397048"/>
            <a:chOff x="1990475" y="4983002"/>
            <a:chExt cx="647925" cy="1397048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003916" y="5000540"/>
              <a:ext cx="634484" cy="56746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2003918" y="5375719"/>
              <a:ext cx="593433" cy="2864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010781" y="4983002"/>
              <a:ext cx="532273" cy="26531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003917" y="5658617"/>
              <a:ext cx="593434" cy="2860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003915" y="5874984"/>
              <a:ext cx="579042" cy="5050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1990475" y="6101170"/>
              <a:ext cx="575301" cy="2781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>
            <a:endCxn id="173" idx="0"/>
          </p:cNvCxnSpPr>
          <p:nvPr/>
        </p:nvCxnSpPr>
        <p:spPr>
          <a:xfrm>
            <a:off x="7396578" y="2857841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7410021" y="2863941"/>
            <a:ext cx="1060063" cy="661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88532" y="2835869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410020" y="3522018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410018" y="2863941"/>
            <a:ext cx="1118376" cy="137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396578" y="3528475"/>
            <a:ext cx="1073506" cy="71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Multiply 172"/>
          <p:cNvSpPr/>
          <p:nvPr/>
        </p:nvSpPr>
        <p:spPr>
          <a:xfrm>
            <a:off x="7772036" y="3305993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endCxn id="182" idx="0"/>
          </p:cNvCxnSpPr>
          <p:nvPr/>
        </p:nvCxnSpPr>
        <p:spPr>
          <a:xfrm>
            <a:off x="5101807" y="2871718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115250" y="2863778"/>
            <a:ext cx="903325" cy="6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93761" y="2849746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115249" y="3535895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095347" y="2871718"/>
            <a:ext cx="962876" cy="1398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83" idx="3"/>
          </p:cNvCxnSpPr>
          <p:nvPr/>
        </p:nvCxnSpPr>
        <p:spPr>
          <a:xfrm flipV="1">
            <a:off x="5101807" y="3824344"/>
            <a:ext cx="647652" cy="43225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Multiply 181"/>
          <p:cNvSpPr/>
          <p:nvPr/>
        </p:nvSpPr>
        <p:spPr>
          <a:xfrm>
            <a:off x="5477265" y="331987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y 182"/>
          <p:cNvSpPr/>
          <p:nvPr/>
        </p:nvSpPr>
        <p:spPr>
          <a:xfrm>
            <a:off x="5711362" y="370141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81042" y="4969672"/>
            <a:ext cx="9370325" cy="10337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Challenge:</a:t>
            </a:r>
          </a:p>
          <a:p>
            <a:r>
              <a:rPr lang="en-US" sz="2400" i="1" dirty="0" smtClean="0"/>
              <a:t>		Executing</a:t>
            </a:r>
            <a:r>
              <a:rPr lang="en-US" sz="2400" dirty="0" smtClean="0"/>
              <a:t> the lockstep semantics on a system which</a:t>
            </a:r>
          </a:p>
          <a:p>
            <a:r>
              <a:rPr lang="en-US" sz="2400" dirty="0" smtClean="0"/>
              <a:t>		is </a:t>
            </a:r>
            <a:r>
              <a:rPr lang="en-US" sz="2400" b="1" dirty="0" smtClean="0"/>
              <a:t>not </a:t>
            </a:r>
            <a:r>
              <a:rPr lang="en-US" sz="2400" dirty="0" smtClean="0"/>
              <a:t>synchronous and provide liveness guarantees.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4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9" grpId="0"/>
      <p:bldP spid="80" grpId="0"/>
      <p:bldP spid="81" grpId="0"/>
      <p:bldP spid="88" grpId="0"/>
      <p:bldP spid="89" grpId="0"/>
      <p:bldP spid="90" grpId="0"/>
      <p:bldP spid="93" grpId="0"/>
      <p:bldP spid="108" grpId="0" animBg="1"/>
      <p:bldP spid="109" grpId="0" animBg="1"/>
      <p:bldP spid="173" grpId="0" animBg="1"/>
      <p:bldP spid="182" grpId="0" animBg="1"/>
      <p:bldP spid="183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Collect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728066"/>
            <a:ext cx="10863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Map(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-&gt; 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 smtClean="0">
                <a:latin typeface="Consolas" panose="020B0609020204030204" pitchFamily="49" charset="0"/>
              </a:rPr>
              <a:t>) )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 err="1">
                <a:latin typeface="Consolas" panose="020B0609020204030204" pitchFamily="49" charset="0"/>
              </a:rPr>
              <a:t>mailbox.size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/2)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</a:rPr>
              <a:t>mailbox.maxBy</a:t>
            </a:r>
            <a:r>
              <a:rPr lang="en-US" sz="2000" dirty="0">
                <a:latin typeface="Consolas" panose="020B0609020204030204" pitchFamily="49" charset="0"/>
              </a:rPr>
              <a:t>(_._2._2)._2._</a:t>
            </a:r>
            <a:r>
              <a:rPr lang="en-US" sz="2000" dirty="0" smtClean="0">
                <a:latin typeface="Consolas" panose="020B0609020204030204" pitchFamily="49" charset="0"/>
              </a:rPr>
              <a:t>1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// value with maximal </a:t>
            </a:r>
            <a:r>
              <a:rPr lang="en-US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ts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Local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1508"/>
            <a:ext cx="10515600" cy="1364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Indistinguishability</a:t>
            </a:r>
            <a:r>
              <a:rPr lang="en-US" sz="2000" b="1" dirty="0"/>
              <a:t> 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for every process </a:t>
            </a:r>
            <a:r>
              <a:rPr lang="en-US" sz="2000" i="1" dirty="0" smtClean="0"/>
              <a:t>p</a:t>
            </a:r>
            <a:r>
              <a:rPr lang="en-US" sz="2000" dirty="0" smtClean="0"/>
              <a:t>, the transitions and states of the </a:t>
            </a:r>
            <a:r>
              <a:rPr lang="en-US" sz="2000" b="1" dirty="0" smtClean="0"/>
              <a:t>projection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 smtClean="0"/>
              <a:t>of the traces on </a:t>
            </a:r>
            <a:r>
              <a:rPr lang="en-US" sz="2000" i="1" dirty="0" smtClean="0"/>
              <a:t>p</a:t>
            </a:r>
            <a:r>
              <a:rPr lang="en-US" sz="2000" dirty="0" smtClean="0"/>
              <a:t> agree up to finite </a:t>
            </a:r>
            <a:r>
              <a:rPr lang="en-US" sz="2000" b="1" dirty="0" smtClean="0"/>
              <a:t>stuttering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9326" y="216698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Lockstep: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29326" y="3848418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Runtime: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409968" y="1897858"/>
            <a:ext cx="5209134" cy="2621169"/>
            <a:chOff x="3032437" y="2909555"/>
            <a:chExt cx="7227437" cy="36367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32437" y="3065992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32437" y="3615435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32437" y="41929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9141" y="290955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51068" y="2921859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99141" y="307513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99140" y="3065992"/>
              <a:ext cx="794956" cy="55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99140" y="3652648"/>
              <a:ext cx="576369" cy="54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4" idx="2"/>
            </p:cNvCxnSpPr>
            <p:nvPr/>
          </p:nvCxnSpPr>
          <p:spPr>
            <a:xfrm>
              <a:off x="4073002" y="3051955"/>
              <a:ext cx="564411" cy="38187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25529" y="3051955"/>
              <a:ext cx="852591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80613" y="3051955"/>
              <a:ext cx="709089" cy="5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80613" y="3629470"/>
              <a:ext cx="447871" cy="549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0926" y="54193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0926" y="59687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0926" y="6546308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4516889" y="331089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689137" y="5419147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5436" y="5421560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7565" y="5284498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54294" y="5842415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48367" y="529116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82668" y="5968590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77467" y="5421560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29267" y="583819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7641" y="5964374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952440" y="5414931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56033" y="5411919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74069" y="5423770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0849" y="3066913"/>
              <a:ext cx="728853" cy="55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>
              <a:off x="4729732" y="4354499"/>
              <a:ext cx="473726" cy="9010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12581" y="3875104"/>
              <a:ext cx="294132" cy="307274"/>
              <a:chOff x="4628964" y="1591540"/>
              <a:chExt cx="294132" cy="307274"/>
            </a:xfrm>
          </p:grpSpPr>
          <p:cxnSp>
            <p:nvCxnSpPr>
              <p:cNvPr id="41" name="Straight Connector 40"/>
              <p:cNvCxnSpPr>
                <a:endCxn id="44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ultiply 43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60849" y="3870423"/>
              <a:ext cx="294132" cy="307274"/>
              <a:chOff x="4628964" y="1591540"/>
              <a:chExt cx="294132" cy="307274"/>
            </a:xfrm>
          </p:grpSpPr>
          <p:cxnSp>
            <p:nvCxnSpPr>
              <p:cNvPr id="46" name="Straight Connector 45"/>
              <p:cNvCxnSpPr>
                <a:endCxn id="49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ply 47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38200" y="1819379"/>
            <a:ext cx="133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7057" y="3058315"/>
            <a:ext cx="2300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37914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85524" y="3678512"/>
            <a:ext cx="164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Discard late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7561" y="3498611"/>
            <a:ext cx="165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Catching up</a:t>
            </a:r>
            <a:endParaRPr lang="en-US" sz="2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14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68522" y="3350041"/>
            <a:ext cx="2006221" cy="724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Accumulate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468522" y="1975094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468521" y="4724988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4" idx="4"/>
            <a:endCxn id="23" idx="0"/>
          </p:cNvCxnSpPr>
          <p:nvPr/>
        </p:nvCxnSpPr>
        <p:spPr>
          <a:xfrm>
            <a:off x="4471633" y="2699912"/>
            <a:ext cx="0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  <a:endCxn id="25" idx="0"/>
          </p:cNvCxnSpPr>
          <p:nvPr/>
        </p:nvCxnSpPr>
        <p:spPr>
          <a:xfrm flipH="1">
            <a:off x="4471632" y="4074859"/>
            <a:ext cx="1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2"/>
            <a:endCxn id="24" idx="2"/>
          </p:cNvCxnSpPr>
          <p:nvPr/>
        </p:nvCxnSpPr>
        <p:spPr>
          <a:xfrm rot="10800000" flipH="1">
            <a:off x="3468520" y="2337503"/>
            <a:ext cx="1" cy="274989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>
            <a:off x="4924677" y="3712450"/>
            <a:ext cx="512524" cy="12700"/>
          </a:xfrm>
          <a:prstGeom prst="curvedConnector5">
            <a:avLst>
              <a:gd name="adj1" fmla="val -44603"/>
              <a:gd name="adj2" fmla="val 4113417"/>
              <a:gd name="adj3" fmla="val 1446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2969" y="3267779"/>
            <a:ext cx="114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eceive</a:t>
            </a:r>
            <a:endParaRPr lang="en-US" sz="2400" dirty="0"/>
          </a:p>
        </p:txBody>
      </p:sp>
      <p:sp>
        <p:nvSpPr>
          <p:cNvPr id="56" name="Arc 55"/>
          <p:cNvSpPr/>
          <p:nvPr/>
        </p:nvSpPr>
        <p:spPr>
          <a:xfrm>
            <a:off x="3815304" y="1932849"/>
            <a:ext cx="4290334" cy="3675077"/>
          </a:xfrm>
          <a:prstGeom prst="arc">
            <a:avLst>
              <a:gd name="adj1" fmla="val 14717365"/>
              <a:gd name="adj2" fmla="val 71596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844961" y="2699912"/>
            <a:ext cx="4260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92675" y="4179650"/>
            <a:ext cx="53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</a:t>
            </a:r>
            <a:endParaRPr lang="en-US" sz="2400" dirty="0"/>
          </a:p>
        </p:txBody>
      </p:sp>
      <p:cxnSp>
        <p:nvCxnSpPr>
          <p:cNvPr id="64" name="Straight Arrow Connector 63"/>
          <p:cNvCxnSpPr>
            <a:stCxn id="24" idx="4"/>
            <a:endCxn id="25" idx="0"/>
          </p:cNvCxnSpPr>
          <p:nvPr/>
        </p:nvCxnSpPr>
        <p:spPr>
          <a:xfrm flipH="1">
            <a:off x="4471632" y="2699912"/>
            <a:ext cx="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85251" y="346253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round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44051" y="5858611"/>
            <a:ext cx="843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Preserve liveness assuming partial synchrony [</a:t>
            </a:r>
            <a:r>
              <a:rPr lang="en-US" sz="2400" dirty="0" err="1" smtClean="0"/>
              <a:t>Dwork</a:t>
            </a:r>
            <a:r>
              <a:rPr lang="en-US" sz="2400" dirty="0" smtClean="0"/>
              <a:t> et al. </a:t>
            </a:r>
            <a:r>
              <a:rPr lang="en-US" sz="2400" dirty="0" smtClean="0"/>
              <a:t>88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 animBg="1"/>
      <p:bldP spid="50" grpId="0"/>
      <p:bldP spid="56" grpId="0" animBg="1"/>
      <p:bldP spid="62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nip Same Side Corner Rectangle 36"/>
          <p:cNvSpPr/>
          <p:nvPr/>
        </p:nvSpPr>
        <p:spPr>
          <a:xfrm flipV="1">
            <a:off x="3723560" y="1760100"/>
            <a:ext cx="4744876" cy="307760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Indistinguishability to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8691"/>
            <a:ext cx="10515600" cy="1228076"/>
          </a:xfrm>
        </p:spPr>
        <p:txBody>
          <a:bodyPr>
            <a:normAutofit/>
          </a:bodyPr>
          <a:lstStyle/>
          <a:p>
            <a:r>
              <a:rPr lang="en-US" dirty="0" smtClean="0"/>
              <a:t>Theorem:   Observational refinement</a:t>
            </a:r>
          </a:p>
          <a:p>
            <a:pPr marL="0" indent="0" algn="ctr">
              <a:buNone/>
            </a:pPr>
            <a:r>
              <a:rPr lang="en-US" dirty="0" smtClean="0"/>
              <a:t>Clients </a:t>
            </a:r>
            <a:r>
              <a:rPr lang="en-US" dirty="0"/>
              <a:t>∥</a:t>
            </a:r>
            <a:r>
              <a:rPr lang="en-US" dirty="0" smtClean="0"/>
              <a:t> Runtime(</a:t>
            </a:r>
            <a:r>
              <a:rPr lang="en-US" i="1" dirty="0" smtClean="0"/>
              <a:t>P</a:t>
            </a:r>
            <a:r>
              <a:rPr lang="en-US" dirty="0" smtClean="0"/>
              <a:t>)   ⊆    Clients </a:t>
            </a:r>
            <a:r>
              <a:rPr lang="en-US" dirty="0"/>
              <a:t>∥</a:t>
            </a:r>
            <a:r>
              <a:rPr lang="en-US" dirty="0" smtClean="0"/>
              <a:t> Lockstep(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30722" y="1992568"/>
            <a:ext cx="3930555" cy="2554631"/>
            <a:chOff x="3833830" y="2019864"/>
            <a:chExt cx="3930555" cy="2554631"/>
          </a:xfrm>
        </p:grpSpPr>
        <p:sp>
          <p:nvSpPr>
            <p:cNvPr id="6" name="Rounded Rectangle 5"/>
            <p:cNvSpPr/>
            <p:nvPr/>
          </p:nvSpPr>
          <p:spPr>
            <a:xfrm>
              <a:off x="383383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5420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44015" y="3509970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144014" y="242757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144014" y="263456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44014" y="3023903"/>
              <a:ext cx="209267" cy="48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916552" y="3096511"/>
              <a:ext cx="227462" cy="53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281328" y="3023903"/>
              <a:ext cx="172871" cy="48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454199" y="3117699"/>
              <a:ext cx="209267" cy="5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1431982" y="2004496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7" name="Right Arrow 26"/>
          <p:cNvSpPr/>
          <p:nvPr/>
        </p:nvSpPr>
        <p:spPr>
          <a:xfrm>
            <a:off x="3029802" y="1992568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3029805" y="2607267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371462" y="2004495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2106667" y="3494601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32" name="Right Arrow 31"/>
          <p:cNvSpPr/>
          <p:nvPr/>
        </p:nvSpPr>
        <p:spPr>
          <a:xfrm>
            <a:off x="3922853" y="3482673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flipH="1">
            <a:off x="3922856" y="4097372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184105" y="1949819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8184108" y="2564518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Verification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729078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557002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571919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470727" y="5246680"/>
            <a:ext cx="9250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  <a:p>
            <a:r>
              <a:rPr lang="en-US" sz="2400" dirty="0" smtClean="0"/>
              <a:t>Previous work on a logic verification of consensus algorithms [VMCAI 14]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00296" y="4832280"/>
            <a:ext cx="182307" cy="339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101166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270159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Global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Theorem</a:t>
            </a:r>
            <a:r>
              <a:rPr lang="en-US" dirty="0" smtClean="0"/>
              <a:t>:</a:t>
            </a:r>
          </a:p>
          <a:p>
            <a:pPr lvl="3"/>
            <a:endParaRPr lang="en-US" dirty="0"/>
          </a:p>
          <a:p>
            <a:pPr marL="457200" lvl="1" indent="0">
              <a:buNone/>
            </a:pPr>
            <a:r>
              <a:rPr lang="en-US" sz="2800" dirty="0"/>
              <a:t>Given a specification S </a:t>
            </a:r>
            <a:r>
              <a:rPr lang="en-US" sz="2800" b="1" dirty="0"/>
              <a:t>closed under </a:t>
            </a:r>
            <a:r>
              <a:rPr lang="en-US" sz="2800" b="1" dirty="0" smtClean="0"/>
              <a:t>indistinguishability</a:t>
            </a:r>
            <a:r>
              <a:rPr lang="en-US" sz="2800" dirty="0" smtClean="0"/>
              <a:t>,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</a:t>
            </a:r>
            <a:r>
              <a:rPr lang="en-US" sz="2800" dirty="0" smtClean="0"/>
              <a:t>PSync </a:t>
            </a:r>
            <a:r>
              <a:rPr lang="en-US" sz="2800" dirty="0"/>
              <a:t>program </a:t>
            </a:r>
            <a:r>
              <a:rPr lang="en-US" sz="2800" dirty="0" smtClean="0"/>
              <a:t>P satisfies </a:t>
            </a:r>
            <a:r>
              <a:rPr lang="en-US" sz="2800" dirty="0"/>
              <a:t>S </a:t>
            </a:r>
            <a:r>
              <a:rPr lang="en-US" sz="2800" dirty="0" smtClean="0"/>
              <a:t>then </a:t>
            </a:r>
          </a:p>
          <a:p>
            <a:pPr marL="457200" lvl="1" indent="0">
              <a:buNone/>
            </a:pPr>
            <a:r>
              <a:rPr lang="en-US" sz="2800" dirty="0" smtClean="0"/>
              <a:t>the asynchronous semantics of P refines 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 smtClean="0"/>
              <a:t>Consensus </a:t>
            </a:r>
            <a:r>
              <a:rPr lang="en-US" dirty="0"/>
              <a:t>is closed under </a:t>
            </a:r>
            <a:r>
              <a:rPr lang="en-US" dirty="0" smtClean="0"/>
              <a:t>indistinguishability.</a:t>
            </a:r>
          </a:p>
          <a:p>
            <a:endParaRPr lang="en-US" dirty="0"/>
          </a:p>
          <a:p>
            <a:r>
              <a:rPr lang="en-US" dirty="0" smtClean="0"/>
              <a:t>Verification engine for safety and liveness properties based on SMT.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://github.com/dzufferey/psync</a:t>
            </a:r>
            <a:endParaRPr lang="en-US" sz="2800" dirty="0"/>
          </a:p>
          <a:p>
            <a:r>
              <a:rPr lang="en-US" sz="2800" dirty="0" smtClean="0"/>
              <a:t>Implemented in Scala, Apache 2.0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75138"/>
            <a:ext cx="1828649" cy="1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A</a:t>
            </a:r>
            <a:r>
              <a:rPr lang="en-US" dirty="0" smtClean="0"/>
              <a:t>lgorithms use </a:t>
            </a:r>
            <a:r>
              <a:rPr lang="en-US" dirty="0"/>
              <a:t>R</a:t>
            </a:r>
            <a:r>
              <a:rPr lang="en-US" dirty="0" smtClean="0"/>
              <a:t>ounds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2000" dirty="0" smtClean="0"/>
                            <a:t>-agreement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809231" r="-16390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51" y="1690688"/>
            <a:ext cx="1210378" cy="186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3" y="4536991"/>
            <a:ext cx="1673541" cy="1673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04" y="4833903"/>
            <a:ext cx="374847" cy="3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8" y="1550227"/>
            <a:ext cx="2337743" cy="2147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2" y="2695101"/>
            <a:ext cx="674507" cy="104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83" y="2017214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1" y="1512619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94" y="1456350"/>
            <a:ext cx="1221160" cy="1121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57" y="4519775"/>
            <a:ext cx="1673541" cy="1673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5" y="4829580"/>
            <a:ext cx="468779" cy="36808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97101" y="3144183"/>
            <a:ext cx="2343955" cy="11068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S</a:t>
            </a:r>
            <a:r>
              <a:rPr lang="en-US" dirty="0" smtClean="0"/>
              <a:t>ize (Easy to Implement)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522811"/>
              </p:ext>
            </p:extLst>
          </p:nvPr>
        </p:nvGraphicFramePr>
        <p:xfrm>
          <a:off x="1738383" y="2042319"/>
          <a:ext cx="8715233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1856"/>
                <a:gridCol w="1541628"/>
                <a:gridCol w="2347415"/>
                <a:gridCol w="1924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Executable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Verification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PSync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Semi-automated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DistAlgo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Overlog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TLA+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IO Automata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EventML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1729 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Verdi (</a:t>
                      </a:r>
                      <a:r>
                        <a:rPr lang="en-US" sz="2000" dirty="0" smtClean="0"/>
                        <a:t>Raft)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520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Bloom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Verification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97803"/>
              </p:ext>
            </p:extLst>
          </p:nvPr>
        </p:nvGraphicFramePr>
        <p:xfrm>
          <a:off x="1593275" y="1798479"/>
          <a:ext cx="906087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51440"/>
                <a:gridCol w="1129245"/>
                <a:gridCol w="1462888"/>
                <a:gridCol w="3517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Implementation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Year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Language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Throughput (x 1000 req./s)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Voting in</a:t>
                      </a:r>
                      <a:r>
                        <a:rPr lang="en-US" sz="2000" baseline="0" dirty="0" smtClean="0"/>
                        <a:t> PSync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Egalitarian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Paxos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baseline="0" dirty="0" smtClean="0"/>
                        <a:t> in 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JPaxos</a:t>
                      </a:r>
                      <a:r>
                        <a:rPr lang="en-US" sz="2000" dirty="0" smtClean="0"/>
                        <a:t> / </a:t>
                      </a:r>
                      <a:r>
                        <a:rPr lang="en-US" sz="2000" dirty="0" err="1" smtClean="0"/>
                        <a:t>SPaxos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Java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 / 300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for</a:t>
                      </a:r>
                      <a:r>
                        <a:rPr lang="en-US" sz="2000" baseline="0" dirty="0" smtClean="0"/>
                        <a:t> system builder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83034"/>
              </p:ext>
            </p:extLst>
          </p:nvPr>
        </p:nvGraphicFramePr>
        <p:xfrm>
          <a:off x="2031999" y="4981432"/>
          <a:ext cx="8128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227619"/>
                <a:gridCol w="1836381"/>
                <a:gridCol w="2032000"/>
              </a:tblGrid>
              <a:tr h="2681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Verification of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Invariants</a:t>
                      </a:r>
                      <a:r>
                        <a:rPr lang="en-US" sz="2000" baseline="0" dirty="0" smtClean="0"/>
                        <a:t> (LOC)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VCs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Solving time in 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third rule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(23)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Voting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 (35)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PSync uses a simple programming abstraction: the HO-model</a:t>
            </a:r>
          </a:p>
          <a:p>
            <a:pPr lvl="1"/>
            <a:r>
              <a:rPr lang="en-US" dirty="0" smtClean="0"/>
              <a:t>Lockstep semantics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/>
              <a:t>Automated </a:t>
            </a:r>
            <a:r>
              <a:rPr lang="en-US" dirty="0" smtClean="0"/>
              <a:t>verification </a:t>
            </a:r>
            <a:r>
              <a:rPr lang="en-US" dirty="0"/>
              <a:t>becomes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Asynchronous semantics indistinguishable from </a:t>
            </a:r>
            <a:r>
              <a:rPr lang="en-US" dirty="0"/>
              <a:t>the </a:t>
            </a:r>
            <a:r>
              <a:rPr lang="en-US" dirty="0" smtClean="0"/>
              <a:t>lockstep semantics</a:t>
            </a:r>
          </a:p>
          <a:p>
            <a:pPr lvl="1"/>
            <a:r>
              <a:rPr lang="en-US" dirty="0" smtClean="0"/>
              <a:t>Can be implemented efficiently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3890798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564565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1959182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005381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60613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493092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2992693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3890798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564565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1959182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00538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60613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493092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01" y="3836967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28384" y="4869370"/>
            <a:ext cx="157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Agreement</a:t>
            </a:r>
            <a:endParaRPr lang="en-US" sz="2400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9878096" y="4206584"/>
            <a:ext cx="229705" cy="585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905601" y="3604693"/>
            <a:ext cx="792166" cy="1326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043429" y="5161758"/>
            <a:ext cx="6383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81944" y="4824674"/>
            <a:ext cx="123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Integrity</a:t>
            </a:r>
            <a:endParaRPr lang="en-US" sz="2400" i="1" dirty="0"/>
          </a:p>
        </p:txBody>
      </p:sp>
      <p:cxnSp>
        <p:nvCxnSpPr>
          <p:cNvPr id="27" name="Straight Arrow Connector 26"/>
          <p:cNvCxnSpPr>
            <a:stCxn id="25" idx="3"/>
            <a:endCxn id="17" idx="1"/>
          </p:cNvCxnSpPr>
          <p:nvPr/>
        </p:nvCxnSpPr>
        <p:spPr>
          <a:xfrm>
            <a:off x="5219975" y="5055507"/>
            <a:ext cx="2737931" cy="10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2661313" y="5055507"/>
            <a:ext cx="1320631" cy="115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8230" y="5675540"/>
            <a:ext cx="815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Irrevocability</a:t>
            </a:r>
            <a:r>
              <a:rPr lang="en-US" sz="2400" dirty="0"/>
              <a:t>:	Every correct process </a:t>
            </a:r>
            <a:r>
              <a:rPr lang="en-US" sz="2400" b="1" dirty="0"/>
              <a:t>decides at most one value</a:t>
            </a:r>
            <a:r>
              <a:rPr lang="en-US" sz="2400" dirty="0"/>
              <a:t>.</a:t>
            </a:r>
          </a:p>
          <a:p>
            <a:r>
              <a:rPr lang="en-US" sz="2400" i="1" dirty="0"/>
              <a:t>Termination</a:t>
            </a:r>
            <a:r>
              <a:rPr lang="en-US" sz="2400" dirty="0"/>
              <a:t>:	Every correct </a:t>
            </a:r>
            <a:r>
              <a:rPr lang="en-US" sz="2400" dirty="0" smtClean="0"/>
              <a:t>process </a:t>
            </a:r>
            <a:r>
              <a:rPr lang="en-US" sz="2400" b="1" dirty="0" smtClean="0"/>
              <a:t>eventually decides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509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  <p:bldP spid="3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847539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221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Programming Models, </a:t>
            </a:r>
            <a:r>
              <a:rPr lang="en-US" sz="4000" dirty="0"/>
              <a:t>D</a:t>
            </a:r>
            <a:r>
              <a:rPr lang="en-US" sz="4000" dirty="0" smtClean="0"/>
              <a:t>istributed Systems, and Faults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24569" y="4416084"/>
            <a:ext cx="190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Consensus is not solvable with asynchrony and faults [FLP 85].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569" y="1970097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143177" y="1970097"/>
            <a:ext cx="310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Synchronous/Timed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24569" y="264530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model, CSP,</a:t>
            </a:r>
          </a:p>
          <a:p>
            <a:r>
              <a:rPr lang="en-US" dirty="0" smtClean="0"/>
              <a:t>CCS, pi-calculus,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55" y="4585833"/>
            <a:ext cx="23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realistic for distributed systems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392194"/>
            <a:ext cx="216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PL based on or implementing those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209" y="2640375"/>
            <a:ext cx="21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Timed-automata, timed process calculi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09" y="3530694"/>
            <a:ext cx="23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, </a:t>
            </a:r>
            <a:r>
              <a:rPr lang="en-US" dirty="0" err="1" smtClean="0"/>
              <a:t>Esterel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Giotto, LabVIEW,</a:t>
            </a:r>
          </a:p>
          <a:p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61846" y="2788716"/>
            <a:ext cx="39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Faults as a middle ground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61846" y="3492754"/>
            <a:ext cx="4087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Alternation between</a:t>
            </a:r>
          </a:p>
          <a:p>
            <a:r>
              <a:rPr lang="en-US" dirty="0"/>
              <a:t>	</a:t>
            </a:r>
            <a:r>
              <a:rPr lang="en-US" dirty="0" smtClean="0"/>
              <a:t>good (synchronous) and</a:t>
            </a:r>
          </a:p>
          <a:p>
            <a:r>
              <a:rPr lang="en-US" dirty="0"/>
              <a:t>	</a:t>
            </a:r>
            <a:r>
              <a:rPr lang="en-US" dirty="0" smtClean="0"/>
              <a:t>bad (asynchronous) periods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46669" y="2075062"/>
            <a:ext cx="9880722" cy="3084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We </a:t>
            </a:r>
            <a:r>
              <a:rPr lang="en-US" sz="3200" dirty="0"/>
              <a:t>want a </a:t>
            </a:r>
            <a:r>
              <a:rPr lang="en-US" sz="3200" dirty="0">
                <a:solidFill>
                  <a:schemeClr val="accent2"/>
                </a:solidFill>
              </a:rPr>
              <a:t>simple model </a:t>
            </a:r>
            <a:r>
              <a:rPr lang="en-US" sz="3200" dirty="0"/>
              <a:t>that </a:t>
            </a:r>
            <a:r>
              <a:rPr lang="en-US" sz="3200" dirty="0">
                <a:solidFill>
                  <a:schemeClr val="accent6"/>
                </a:solidFill>
              </a:rPr>
              <a:t>unifies </a:t>
            </a:r>
            <a:r>
              <a:rPr lang="en-US" sz="3200" dirty="0" smtClean="0">
                <a:solidFill>
                  <a:schemeClr val="accent6"/>
                </a:solidFill>
              </a:rPr>
              <a:t>the variations</a:t>
            </a:r>
            <a:r>
              <a:rPr lang="en-US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Communication-closed rounds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/>
                </a:solidFill>
              </a:rPr>
              <a:t>Environment as an adversary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4666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5574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contention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84447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19412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  <p:bldP spid="3" grpId="0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(2)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6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Candidate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>
                <a:latin typeface="Consolas" panose="020B0609020204030204" pitchFamily="49" charset="0"/>
              </a:rPr>
              <a:t>) broadcast(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else </a:t>
            </a:r>
            <a:r>
              <a:rPr lang="en-US" sz="2000" dirty="0" err="1" smtClean="0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if </a:t>
            </a:r>
            <a:r>
              <a:rPr lang="en-US" sz="2000" dirty="0">
                <a:latin typeface="Consolas" panose="020B0609020204030204" pitchFamily="49" charset="0"/>
              </a:rPr>
              <a:t>(mailbox </a:t>
            </a:r>
            <a:r>
              <a:rPr lang="en-US" sz="2000" dirty="0" smtClean="0">
                <a:latin typeface="Consolas" panose="020B0609020204030204" pitchFamily="49" charset="0"/>
              </a:rPr>
              <a:t>contains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</a:rPr>
              <a:t>mailbox.get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/4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   }   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(3)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Quorum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>
                <a:latin typeface="Consolas" panose="020B0609020204030204" pitchFamily="49" charset="0"/>
              </a:rPr>
              <a:t>if (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b="1" dirty="0" smtClean="0">
                <a:latin typeface="Consolas" panose="020B0609020204030204" pitchFamily="49" charset="0"/>
              </a:rPr>
              <a:t>r</a:t>
            </a:r>
            <a:r>
              <a:rPr lang="en-US" sz="2000" dirty="0" smtClean="0">
                <a:latin typeface="Consolas" panose="020B0609020204030204" pitchFamily="49" charset="0"/>
              </a:rPr>
              <a:t>/4 </a:t>
            </a:r>
            <a:r>
              <a:rPr lang="en-US" sz="2000" dirty="0">
                <a:latin typeface="Consolas" panose="020B0609020204030204" pitchFamily="49" charset="0"/>
              </a:rPr>
              <a:t>) Map(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else </a:t>
            </a:r>
            <a:r>
              <a:rPr lang="en-US" sz="2000" dirty="0" err="1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 err="1">
                <a:latin typeface="Consolas" panose="020B0609020204030204" pitchFamily="49" charset="0"/>
              </a:rPr>
              <a:t>mailbox.size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/2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  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(4)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Accept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>
                <a:latin typeface="Consolas" panose="020B0609020204030204" pitchFamily="49" charset="0"/>
              </a:rPr>
              <a:t>) broadcast(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else </a:t>
            </a:r>
            <a:r>
              <a:rPr lang="en-US" sz="2000" dirty="0" err="1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(mailbox contains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decide</a:t>
            </a:r>
            <a:r>
              <a:rPr lang="en-US" sz="2000" dirty="0" smtClean="0">
                <a:latin typeface="Consolas" panose="020B0609020204030204" pitchFamily="49" charset="0"/>
              </a:rPr>
              <a:t>( mailbox(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 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false;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false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   }</a:t>
            </a:r>
          </a:p>
        </p:txBody>
      </p:sp>
    </p:spTree>
    <p:extLst>
      <p:ext uri="{BB962C8B-B14F-4D97-AF65-F5344CB8AC3E}">
        <p14:creationId xmlns:p14="http://schemas.microsoft.com/office/powerpoint/2010/main" val="19160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Synchronizing:   Choosing the Timeout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: time needed for the slowest process to make a step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: network delay</a:t>
                </a:r>
              </a:p>
              <a:p>
                <a:r>
                  <a:rPr lang="en-US" dirty="0" smtClean="0"/>
                  <a:t>After GST,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holds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0" y="3317958"/>
            <a:ext cx="10740980" cy="28674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4195605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869372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2263989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31018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91094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3297500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4195605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869372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2263989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310188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91094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01" y="4141774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2523" cy="1325563"/>
          </a:xfrm>
        </p:spPr>
        <p:txBody>
          <a:bodyPr/>
          <a:lstStyle/>
          <a:p>
            <a:r>
              <a:rPr lang="en-US" dirty="0"/>
              <a:t>Partial </a:t>
            </a:r>
            <a:r>
              <a:rPr lang="en-US" dirty="0" smtClean="0"/>
              <a:t>Synchrony:  Lockstep Trace from an Exec.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137" y="5001772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71575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Execution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32516"/>
            <a:ext cx="144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890796" y="5001772"/>
            <a:ext cx="5502455" cy="2704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52137" y="3439747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0796" y="3439746"/>
            <a:ext cx="2030183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20979" y="3439746"/>
            <a:ext cx="3472272" cy="2704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90796" y="2853989"/>
            <a:ext cx="0" cy="2851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0979" y="3142448"/>
            <a:ext cx="0" cy="1094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6666" y="5861405"/>
            <a:ext cx="6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61292" y="533601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61291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9972" y="5368134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926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6125" y="3765382"/>
            <a:ext cx="30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Respects liveness assumptions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06135" y="272516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1674385"/>
            <a:ext cx="994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every runtime execution, we build an indistinguishable lockstep execution.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2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251392"/>
            <a:ext cx="6911662" cy="6606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9730" y="2121247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730" y="5331854"/>
            <a:ext cx="244698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9730" y="3304441"/>
            <a:ext cx="244698" cy="4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9730" y="4415813"/>
            <a:ext cx="244698" cy="916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9730" y="3735000"/>
            <a:ext cx="244698" cy="68081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9730" y="2503929"/>
            <a:ext cx="244698" cy="80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851" y="2487369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47" y="3304441"/>
            <a:ext cx="244702" cy="395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847" y="4142463"/>
            <a:ext cx="250067" cy="36612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5847" y="4951150"/>
            <a:ext cx="244702" cy="360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6459" y="2414386"/>
            <a:ext cx="277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Round operations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6459" y="3240559"/>
            <a:ext cx="3391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Accumulate messages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6459" y="4063914"/>
            <a:ext cx="33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Discard late messages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6459" y="4873833"/>
            <a:ext cx="190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Catching up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048518" y="3303539"/>
            <a:ext cx="115910" cy="421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61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</a:t>
            </a:r>
            <a:r>
              <a:rPr lang="en-US" sz="2400" dirty="0" smtClean="0"/>
              <a:t>(Autopilot</a:t>
            </a:r>
            <a:r>
              <a:rPr lang="en-US" sz="2400" dirty="0" smtClean="0"/>
              <a:t>), …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consensus </a:t>
            </a:r>
            <a:r>
              <a:rPr lang="en-US" sz="2400" dirty="0" smtClean="0"/>
              <a:t>algorithm 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transparent [Cui et al.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092" y="4736503"/>
            <a:ext cx="925381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Question: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Could the same problem be simpler in different model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67248" y="1979363"/>
            <a:ext cx="4945859" cy="3536404"/>
            <a:chOff x="3088328" y="1690688"/>
            <a:chExt cx="5969393" cy="4822387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840282" y="1690688"/>
              <a:ext cx="2267210" cy="1340285"/>
            </a:xfrm>
            <a:prstGeom prst="snip1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s</a:t>
              </a:r>
              <a:r>
                <a:rPr lang="en-US" sz="2200" dirty="0" smtClean="0"/>
                <a:t>ource code + specifications</a:t>
              </a:r>
              <a:endParaRPr lang="en-US" sz="2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5303" y="3458506"/>
              <a:ext cx="2116898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verifier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88328" y="3458506"/>
              <a:ext cx="2104373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runtime</a:t>
              </a:r>
              <a:endParaRPr lang="en-US" sz="2200" dirty="0"/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7145071" y="2202444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16200000" flipH="1">
              <a:off x="3788095" y="2202445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658283" y="4783461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853460" y="4783460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9781" y="5625693"/>
              <a:ext cx="2347940" cy="887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proof  or </a:t>
              </a:r>
            </a:p>
            <a:p>
              <a:pPr algn="ctr"/>
              <a:r>
                <a:rPr lang="en-US" sz="2200" dirty="0" smtClean="0"/>
                <a:t>counterexample</a:t>
              </a:r>
              <a:endParaRPr lang="en-US" sz="2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2002" y="5625693"/>
              <a:ext cx="1639291" cy="49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executable</a:t>
              </a:r>
              <a:endParaRPr lang="en-US" sz="2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970" y="1938326"/>
            <a:ext cx="5873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PSync</a:t>
            </a:r>
            <a:r>
              <a:rPr lang="en-US" sz="2800" dirty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a DSL to simplify the implementation and reasoning about fault-tolerant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 round-based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Efﬁcient runtime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utomated </a:t>
            </a:r>
            <a:r>
              <a:rPr lang="en-US" sz="2800" dirty="0"/>
              <a:t>veriﬁcation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73707" y="1690688"/>
            <a:ext cx="9485193" cy="4068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sz="4000" dirty="0" smtClean="0"/>
              <a:t>Main elements: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Communication-closed rounds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The environment as an adversary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221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Asynchronous </a:t>
            </a:r>
            <a:r>
              <a:rPr lang="en-US" sz="4000" dirty="0" smtClean="0"/>
              <a:t>Programming Model and Faults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24569" y="4416084"/>
            <a:ext cx="2346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Consensus is not solvable with asynchrony and faults [FLP 85].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569" y="1954303"/>
            <a:ext cx="2474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Actor model, CSP,</a:t>
            </a:r>
          </a:p>
          <a:p>
            <a:r>
              <a:rPr lang="en-US" sz="2400" dirty="0" smtClean="0"/>
              <a:t>CCS, pi-calculus, 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059259"/>
            <a:ext cx="2461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PL based on or implementing </a:t>
            </a:r>
            <a:r>
              <a:rPr lang="en-US" sz="2400" dirty="0" smtClean="0"/>
              <a:t>these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7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05533" y="3200594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05533" y="4124452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71916" y="3200594"/>
            <a:ext cx="675564" cy="631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47480" y="3947031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1849402">
            <a:off x="6939889" y="4312279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750598" flipV="1">
            <a:off x="6939888" y="2797952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70842" y="2355649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570842" y="3074787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71296" y="2369802"/>
            <a:ext cx="1064525" cy="6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495178" y="2897366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70842" y="4556658"/>
            <a:ext cx="964904" cy="125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0842" y="5262155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99648" y="5084734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Multiply 47"/>
          <p:cNvSpPr/>
          <p:nvPr/>
        </p:nvSpPr>
        <p:spPr>
          <a:xfrm>
            <a:off x="9333910" y="4410549"/>
            <a:ext cx="311020" cy="3172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18718" y="1672072"/>
            <a:ext cx="163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Asynchrony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497436" y="3893459"/>
            <a:ext cx="79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Fault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2849" y="4386574"/>
            <a:ext cx="225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for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8" grpId="0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08" y="352672"/>
            <a:ext cx="10726003" cy="1325563"/>
          </a:xfrm>
        </p:spPr>
        <p:txBody>
          <a:bodyPr/>
          <a:lstStyle/>
          <a:p>
            <a:r>
              <a:rPr lang="en-US" dirty="0" smtClean="0"/>
              <a:t>Faults as an adversarial </a:t>
            </a:r>
            <a:r>
              <a:rPr lang="en-US" dirty="0" smtClean="0"/>
              <a:t>Environment </a:t>
            </a:r>
            <a:r>
              <a:rPr lang="en-US" sz="2800" dirty="0" smtClean="0"/>
              <a:t>[</a:t>
            </a:r>
            <a:r>
              <a:rPr lang="en-US" sz="2800" dirty="0" err="1" smtClean="0"/>
              <a:t>Gafni</a:t>
            </a:r>
            <a:r>
              <a:rPr lang="en-US" sz="2800" dirty="0" smtClean="0"/>
              <a:t> 98]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1219" y="1962842"/>
            <a:ext cx="195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Abstraction: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6525" y="4357937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01512" y="181776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1512" y="236720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1512" y="294471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68216" y="1661324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20143" y="1673628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68216" y="1826902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68215" y="1817761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215" y="2404417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42077" y="1803724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94604" y="1803724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849688" y="1803724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49688" y="2381239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10001" y="408923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10001" y="463867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0001" y="521618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9058" y="2107688"/>
            <a:ext cx="470647" cy="2422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285964" y="206266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58212" y="4089028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94511" y="4091441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46640" y="3954379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23369" y="4512296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17442" y="396105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51743" y="4638471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46542" y="4091441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698342" y="450808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26716" y="4634255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721515" y="4084812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425108" y="4081800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443144" y="4093651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829924" y="1818682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5599702" y="3112316"/>
            <a:ext cx="393390" cy="812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81656" y="2626873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9924" y="2622192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Heard-Of </a:t>
                </a:r>
                <a:r>
                  <a:rPr lang="en-US" sz="2400" dirty="0"/>
                  <a:t>model [</a:t>
                </a:r>
                <a:r>
                  <a:rPr lang="en-US" sz="2400" dirty="0" err="1"/>
                  <a:t>Charron-Bost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Schiper</a:t>
                </a:r>
                <a:r>
                  <a:rPr lang="en-US" sz="2400" dirty="0"/>
                  <a:t> 09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/>
                  <a:t> receives the message sent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Communication-closed </a:t>
            </a:r>
            <a:r>
              <a:rPr lang="en-US" dirty="0"/>
              <a:t>Rounds </a:t>
            </a:r>
            <a:r>
              <a:rPr lang="en-US" sz="2800" dirty="0"/>
              <a:t>[</a:t>
            </a:r>
            <a:r>
              <a:rPr lang="en-US" sz="2800" dirty="0" err="1"/>
              <a:t>Elrad</a:t>
            </a:r>
            <a:r>
              <a:rPr lang="en-US" sz="2800" dirty="0"/>
              <a:t> &amp; </a:t>
            </a:r>
            <a:r>
              <a:rPr lang="en-US" sz="2800" dirty="0" err="1"/>
              <a:t>Francez</a:t>
            </a:r>
            <a:r>
              <a:rPr lang="en-US" sz="2800" dirty="0"/>
              <a:t> 82]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457317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00676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584275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45731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45731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45731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47135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46424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46424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46424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47828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272651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822094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35817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4268" y="1877941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1890849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1895363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1893654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24857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26018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74155" y="4314202"/>
            <a:ext cx="6160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round</a:t>
            </a:r>
            <a:r>
              <a:rPr lang="en-US" sz="2800" dirty="0" smtClean="0"/>
              <a:t> </a:t>
            </a:r>
            <a:r>
              <a:rPr lang="en-US" sz="2800" dirty="0" smtClean="0"/>
              <a:t>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 logical unit of time,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 smtClean="0"/>
              <a:t>scope </a:t>
            </a:r>
            <a:r>
              <a:rPr lang="en-US" sz="2800" dirty="0" smtClean="0"/>
              <a:t>for the messages,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granularity of messages reception.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1443</Words>
  <Application>Microsoft Office PowerPoint</Application>
  <PresentationFormat>Widescreen</PresentationFormat>
  <Paragraphs>498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PSync: A Partially Synchronous Language for Fault-tolerant Distributed Algorithms</vt:lpstr>
      <vt:lpstr>Motivation</vt:lpstr>
      <vt:lpstr>Replication and Consistency</vt:lpstr>
      <vt:lpstr>The Paxos Algorithm [Lamport 98]</vt:lpstr>
      <vt:lpstr>Paxos in the Literature</vt:lpstr>
      <vt:lpstr>Contributions</vt:lpstr>
      <vt:lpstr>Asynchronous Programming Model and Faults</vt:lpstr>
      <vt:lpstr>Faults as an adversarial Environment [Gafni 98]</vt:lpstr>
      <vt:lpstr>Communication-closed Rounds [Elrad &amp; Francez 82]</vt:lpstr>
      <vt:lpstr>PSync Program Structure</vt:lpstr>
      <vt:lpstr>PSync Lockstep Semantics</vt:lpstr>
      <vt:lpstr>Example: Last Voting Algorithm</vt:lpstr>
      <vt:lpstr>Preserving Local Views</vt:lpstr>
      <vt:lpstr>Runtime Algorithm</vt:lpstr>
      <vt:lpstr>From Indistinguishability to Refinement</vt:lpstr>
      <vt:lpstr>Benefits for Verification</vt:lpstr>
      <vt:lpstr>Preserving Global Properties</vt:lpstr>
      <vt:lpstr>Implementation</vt:lpstr>
      <vt:lpstr>Do Algorithms use Rounds ?</vt:lpstr>
      <vt:lpstr>Code Size (Easy to Implement)</vt:lpstr>
      <vt:lpstr>Performance and Verification </vt:lpstr>
      <vt:lpstr>Conclusion</vt:lpstr>
      <vt:lpstr>Replication and Consistency</vt:lpstr>
      <vt:lpstr>Challenges</vt:lpstr>
      <vt:lpstr>Programming Models, Distributed Systems, and Faults</vt:lpstr>
      <vt:lpstr>Example: Last Voting Algorithm (2)</vt:lpstr>
      <vt:lpstr>Example: Last Voting Algorithm (3)</vt:lpstr>
      <vt:lpstr>Example: Last Voting Algorithm (4)</vt:lpstr>
      <vt:lpstr>Synchronizing:   Choosing the Timeout</vt:lpstr>
      <vt:lpstr>Partial Synchrony:  Lockstep Trace from an Exec.</vt:lpstr>
      <vt:lpstr>Runtime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174</cp:revision>
  <dcterms:created xsi:type="dcterms:W3CDTF">2015-04-28T20:31:56Z</dcterms:created>
  <dcterms:modified xsi:type="dcterms:W3CDTF">2016-01-21T04:47:20Z</dcterms:modified>
</cp:coreProperties>
</file>