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90" r:id="rId4"/>
    <p:sldId id="259" r:id="rId5"/>
    <p:sldId id="275" r:id="rId6"/>
    <p:sldId id="261" r:id="rId7"/>
    <p:sldId id="276" r:id="rId8"/>
    <p:sldId id="284" r:id="rId9"/>
    <p:sldId id="263" r:id="rId10"/>
    <p:sldId id="293" r:id="rId11"/>
    <p:sldId id="295" r:id="rId12"/>
    <p:sldId id="299" r:id="rId13"/>
    <p:sldId id="292" r:id="rId14"/>
    <p:sldId id="279" r:id="rId15"/>
    <p:sldId id="288" r:id="rId16"/>
    <p:sldId id="277" r:id="rId17"/>
    <p:sldId id="289" r:id="rId18"/>
    <p:sldId id="305" r:id="rId19"/>
    <p:sldId id="296" r:id="rId20"/>
    <p:sldId id="271" r:id="rId21"/>
    <p:sldId id="29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6633" autoAdjust="0"/>
  </p:normalViewPr>
  <p:slideViewPr>
    <p:cSldViewPr snapToGrid="0">
      <p:cViewPr varScale="1">
        <p:scale>
          <a:sx n="70" d="100"/>
          <a:sy n="70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43216-D639-4479-B2B1-96441E260CE8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99BE-FA39-462C-8DB7-A9656421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</a:p>
          <a:p>
            <a:r>
              <a:rPr lang="en-US" baseline="0" dirty="0" smtClean="0"/>
              <a:t>    </a:t>
            </a:r>
            <a:r>
              <a:rPr lang="en-US" dirty="0" smtClean="0"/>
              <a:t>establish majority</a:t>
            </a:r>
          </a:p>
          <a:p>
            <a:r>
              <a:rPr lang="en-US" dirty="0" smtClean="0"/>
              <a:t>    witness majority</a:t>
            </a:r>
          </a:p>
          <a:p>
            <a:r>
              <a:rPr lang="en-US" dirty="0" smtClean="0"/>
              <a:t>    decision becomes effective</a:t>
            </a:r>
          </a:p>
          <a:p>
            <a:r>
              <a:rPr lang="en-US" dirty="0" smtClean="0"/>
              <a:t>Retry</a:t>
            </a:r>
            <a:r>
              <a:rPr lang="en-US" baseline="0" dirty="0" smtClean="0"/>
              <a:t> if fails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and bob, or in the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87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r>
              <a:rPr lang="en-US" baseline="0" dirty="0" smtClean="0"/>
              <a:t> communicate only with one process</a:t>
            </a:r>
          </a:p>
          <a:p>
            <a:r>
              <a:rPr lang="en-US" baseline="0" dirty="0" smtClean="0"/>
              <a:t>Operation commutes across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2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Reasoning in round-based model (partial synchrony):</a:t>
            </a:r>
          </a:p>
          <a:p>
            <a:pPr lvl="1"/>
            <a:r>
              <a:rPr lang="en-US" dirty="0" smtClean="0"/>
              <a:t>Communication-closed rounds (simple model for the channels)</a:t>
            </a:r>
          </a:p>
          <a:p>
            <a:pPr lvl="1"/>
            <a:r>
              <a:rPr lang="en-US" dirty="0" smtClean="0"/>
              <a:t>Lockstep semantics (no interleaving, mapping asynchrony to faults)</a:t>
            </a:r>
          </a:p>
          <a:p>
            <a:pPr lvl="1"/>
            <a:r>
              <a:rPr lang="en-US" dirty="0" smtClean="0"/>
              <a:t>Heard-of model: map process faults on communication faults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8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8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is also know</a:t>
            </a:r>
            <a:r>
              <a:rPr lang="en-US" baseline="0" dirty="0" smtClean="0"/>
              <a:t> to confuse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Decouple</a:t>
            </a:r>
            <a:r>
              <a:rPr lang="en-US" baseline="0" dirty="0" smtClean="0"/>
              <a:t> network and timer code from the 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not going to replace </a:t>
            </a:r>
            <a:r>
              <a:rPr lang="en-US" baseline="0" dirty="0" err="1" smtClean="0"/>
              <a:t>Paxos</a:t>
            </a:r>
            <a:r>
              <a:rPr lang="en-US" baseline="0" dirty="0" smtClean="0"/>
              <a:t> but get you part of the way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7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Fault: alternation between</a:t>
            </a:r>
            <a:r>
              <a:rPr lang="en-US" baseline="0" dirty="0" smtClean="0"/>
              <a:t> synch and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Result: complex code, timer all over the place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76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We</a:t>
            </a:r>
            <a:r>
              <a:rPr lang="en-US" baseline="0" dirty="0" smtClean="0"/>
              <a:t> formalize the correspondence between the two worlds in terms of observational refinement.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5CCB7-E3BA-42FA-A363-5894D3C38D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Says what r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9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Importance:</a:t>
            </a:r>
          </a:p>
          <a:p>
            <a:r>
              <a:rPr lang="en-US" dirty="0" smtClean="0"/>
              <a:t>	if a process cannot distinguish between two executions</a:t>
            </a:r>
            <a:r>
              <a:rPr lang="en-US" baseline="0" dirty="0" smtClean="0"/>
              <a:t> then it produce the same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Assumptions for safety</a:t>
            </a:r>
          </a:p>
          <a:p>
            <a:r>
              <a:rPr lang="en-US" baseline="0" dirty="0" smtClean="0"/>
              <a:t>Partial Synchrony for liveness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as an</a:t>
            </a:r>
            <a:r>
              <a:rPr lang="en-US" baseline="0" dirty="0" smtClean="0"/>
              <a:t> automaton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DAA9-895C-44EA-8861-C0E30F2DFE8C}" type="datetime1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355-D81A-4C4B-85BC-E8C7982AEDD9}" type="datetime1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3D5-25E4-455B-8DDB-D0FCE03FB633}" type="datetime1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7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75F-5273-4955-A970-E8C3EED4CB85}" type="datetime1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4A65-D049-431F-937A-82B219438491}" type="datetime1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C88D-541A-48F9-9FC8-A7FF3F4DFD51}" type="datetime1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1FC-CAAA-4C8C-B440-ACD275FCAF51}" type="datetime1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533-895A-4AB1-AC25-6F791BE0264E}" type="datetime1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0A1-C548-430F-9850-8401F4330EAA}" type="datetime1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CDF4-7A03-46E0-BC36-FE091E8B78B4}" type="datetime1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89A2-AE2E-4A87-94A9-52BC11878806}" type="datetime1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A53D-18E0-46E6-8A32-DCE489D0F179}" type="datetime1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zufferey/psync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9902537" cy="1766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PSync: </a:t>
            </a:r>
            <a:r>
              <a:rPr lang="en-US" dirty="0"/>
              <a:t>A </a:t>
            </a:r>
            <a:r>
              <a:rPr lang="en-US" dirty="0" smtClean="0"/>
              <a:t>Partially </a:t>
            </a:r>
            <a:r>
              <a:rPr lang="en-US" dirty="0"/>
              <a:t>S</a:t>
            </a:r>
            <a:r>
              <a:rPr lang="en-US" dirty="0" smtClean="0"/>
              <a:t>ynchronous </a:t>
            </a:r>
            <a:r>
              <a:rPr lang="en-US" dirty="0"/>
              <a:t>L</a:t>
            </a:r>
            <a:r>
              <a:rPr lang="en-US" dirty="0" smtClean="0"/>
              <a:t>anguage </a:t>
            </a:r>
            <a:r>
              <a:rPr lang="en-US" dirty="0"/>
              <a:t>for </a:t>
            </a:r>
            <a:r>
              <a:rPr lang="en-US" dirty="0" smtClean="0"/>
              <a:t>Fault-tolerant Distributed </a:t>
            </a:r>
            <a:r>
              <a:rPr lang="en-US" dirty="0"/>
              <a:t>A</a:t>
            </a:r>
            <a:r>
              <a:rPr lang="en-US" dirty="0" smtClean="0"/>
              <a:t>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2518"/>
            <a:ext cx="9144000" cy="196388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Cezara</a:t>
            </a:r>
            <a:r>
              <a:rPr lang="en-US" dirty="0" smtClean="0"/>
              <a:t> </a:t>
            </a:r>
            <a:r>
              <a:rPr lang="en-US" dirty="0" err="1" smtClean="0"/>
              <a:t>Drăgoi</a:t>
            </a:r>
            <a:r>
              <a:rPr lang="en-US" dirty="0" smtClean="0"/>
              <a:t>,    INRIA ENS CNRS</a:t>
            </a:r>
          </a:p>
          <a:p>
            <a:r>
              <a:rPr lang="en-US" dirty="0" smtClean="0"/>
              <a:t>Thomas A. </a:t>
            </a:r>
            <a:r>
              <a:rPr lang="en-US" dirty="0" err="1" smtClean="0"/>
              <a:t>Henzinger</a:t>
            </a:r>
            <a:r>
              <a:rPr lang="en-US" dirty="0" smtClean="0"/>
              <a:t>,    IST Austria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Damien Zufferey</a:t>
            </a:r>
            <a:r>
              <a:rPr lang="en-US" dirty="0" smtClean="0">
                <a:solidFill>
                  <a:srgbClr val="000000"/>
                </a:solidFill>
              </a:rPr>
              <a:t>,     MIT CSAIL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POPL, 2016.1.21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PSync Program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Round</a:t>
            </a:r>
            <a:r>
              <a:rPr lang="en-US" i="1" baseline="-25000" dirty="0" err="1" smtClean="0"/>
              <a:t>T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23" y="2166308"/>
            <a:ext cx="8006097" cy="11950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21" y="4349403"/>
            <a:ext cx="6819005" cy="7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/>
          <p:nvPr/>
        </p:nvCxnSpPr>
        <p:spPr>
          <a:xfrm>
            <a:off x="1874356" y="2850242"/>
            <a:ext cx="4226516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4356" y="3528475"/>
            <a:ext cx="4226516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PSync Lockstep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11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40667" y="2863941"/>
            <a:ext cx="1542422" cy="1367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40669" y="2850242"/>
            <a:ext cx="1446945" cy="675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19180" y="2835869"/>
            <a:ext cx="656089" cy="31759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Multiply 17"/>
          <p:cNvSpPr/>
          <p:nvPr/>
        </p:nvSpPr>
        <p:spPr>
          <a:xfrm>
            <a:off x="3611941" y="3065155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40668" y="3522018"/>
            <a:ext cx="1446946" cy="699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600523" y="2850242"/>
            <a:ext cx="612820" cy="0"/>
          </a:xfrm>
          <a:prstGeom prst="straightConnector1">
            <a:avLst/>
          </a:prstGeom>
          <a:ln w="28575">
            <a:solidFill>
              <a:schemeClr val="dk1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600523" y="3528475"/>
            <a:ext cx="612820" cy="0"/>
          </a:xfrm>
          <a:prstGeom prst="straightConnector1">
            <a:avLst/>
          </a:prstGeom>
          <a:ln w="28575">
            <a:solidFill>
              <a:schemeClr val="dk1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600523" y="4234780"/>
            <a:ext cx="612820" cy="0"/>
          </a:xfrm>
          <a:prstGeom prst="straightConnector1">
            <a:avLst/>
          </a:prstGeom>
          <a:ln w="28575">
            <a:solidFill>
              <a:schemeClr val="dk1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74356" y="4234780"/>
            <a:ext cx="4226516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905062" y="2850242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905062" y="3528475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905062" y="4234780"/>
            <a:ext cx="58859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959217" y="2850242"/>
            <a:ext cx="1820245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959217" y="3528475"/>
            <a:ext cx="1820245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959217" y="4234780"/>
            <a:ext cx="1820245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224496" y="2850242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211796" y="3528475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205446" y="4234780"/>
            <a:ext cx="58859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09" idx="3"/>
          </p:cNvCxnSpPr>
          <p:nvPr/>
        </p:nvCxnSpPr>
        <p:spPr>
          <a:xfrm flipV="1">
            <a:off x="3040666" y="3703033"/>
            <a:ext cx="620414" cy="54041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027226" y="3922570"/>
            <a:ext cx="680218" cy="32015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0669" y="2595160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89504" y="2595160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44042" y="232976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057708" y="2325433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347977" y="4403497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Env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HO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141883" y="1917810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Init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3379727" y="1923028"/>
            <a:ext cx="1144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Round[0]</a:t>
            </a:r>
            <a:endParaRPr 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5110644" y="1928073"/>
            <a:ext cx="155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Round[1]    …</a:t>
            </a:r>
            <a:endParaRPr lang="en-US" sz="20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7387612" y="2595160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613162" y="2610242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130107" y="1934008"/>
            <a:ext cx="1873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Round[ </a:t>
            </a:r>
            <a:r>
              <a:rPr lang="en-US" sz="2000" dirty="0"/>
              <a:t>i</a:t>
            </a:r>
            <a:r>
              <a:rPr lang="en-US" sz="2000" dirty="0" smtClean="0"/>
              <a:t> mod r ]</a:t>
            </a:r>
            <a:endParaRPr lang="en-US" sz="2000" dirty="0"/>
          </a:p>
        </p:txBody>
      </p:sp>
      <p:sp>
        <p:nvSpPr>
          <p:cNvPr id="108" name="Multiply 107"/>
          <p:cNvSpPr/>
          <p:nvPr/>
        </p:nvSpPr>
        <p:spPr>
          <a:xfrm>
            <a:off x="3628134" y="3852355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3622983" y="3580099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3033804" y="2849909"/>
            <a:ext cx="647925" cy="1397048"/>
            <a:chOff x="1990475" y="4983002"/>
            <a:chExt cx="647925" cy="1397048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003916" y="5000540"/>
              <a:ext cx="634484" cy="56746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2003918" y="5375719"/>
              <a:ext cx="593433" cy="28643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010781" y="4983002"/>
              <a:ext cx="532273" cy="26531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2003917" y="5658617"/>
              <a:ext cx="593434" cy="28601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2003915" y="5874984"/>
              <a:ext cx="579042" cy="5050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1990475" y="6101170"/>
              <a:ext cx="575301" cy="27815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Arrow Connector 118"/>
          <p:cNvCxnSpPr>
            <a:endCxn id="173" idx="0"/>
          </p:cNvCxnSpPr>
          <p:nvPr/>
        </p:nvCxnSpPr>
        <p:spPr>
          <a:xfrm>
            <a:off x="7396578" y="2857841"/>
            <a:ext cx="413555" cy="4870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7410021" y="2863941"/>
            <a:ext cx="1060063" cy="661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388532" y="2835869"/>
            <a:ext cx="1002109" cy="692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410020" y="3522018"/>
            <a:ext cx="961166" cy="708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7410018" y="2863941"/>
            <a:ext cx="1118376" cy="1379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7396578" y="3528475"/>
            <a:ext cx="1073506" cy="714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Multiply 172"/>
          <p:cNvSpPr/>
          <p:nvPr/>
        </p:nvSpPr>
        <p:spPr>
          <a:xfrm>
            <a:off x="7772036" y="3305993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>
            <a:endCxn id="182" idx="0"/>
          </p:cNvCxnSpPr>
          <p:nvPr/>
        </p:nvCxnSpPr>
        <p:spPr>
          <a:xfrm>
            <a:off x="5101807" y="2871718"/>
            <a:ext cx="413555" cy="4870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5115250" y="2863778"/>
            <a:ext cx="903325" cy="675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93761" y="2849746"/>
            <a:ext cx="1002109" cy="692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115249" y="3535895"/>
            <a:ext cx="961166" cy="708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5095347" y="2871718"/>
            <a:ext cx="962876" cy="1398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183" idx="3"/>
          </p:cNvCxnSpPr>
          <p:nvPr/>
        </p:nvCxnSpPr>
        <p:spPr>
          <a:xfrm flipV="1">
            <a:off x="5101807" y="3824344"/>
            <a:ext cx="647652" cy="43225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2" name="Multiply 181"/>
          <p:cNvSpPr/>
          <p:nvPr/>
        </p:nvSpPr>
        <p:spPr>
          <a:xfrm>
            <a:off x="5477265" y="3319870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Multiply 182"/>
          <p:cNvSpPr/>
          <p:nvPr/>
        </p:nvSpPr>
        <p:spPr>
          <a:xfrm>
            <a:off x="5711362" y="3701410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381042" y="4969672"/>
            <a:ext cx="9370325" cy="10337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Challenge:</a:t>
            </a:r>
          </a:p>
          <a:p>
            <a:r>
              <a:rPr lang="en-US" sz="2400" i="1" dirty="0" smtClean="0"/>
              <a:t>		Executing</a:t>
            </a:r>
            <a:r>
              <a:rPr lang="en-US" sz="2400" dirty="0" smtClean="0"/>
              <a:t> the lockstep semantics on a system which</a:t>
            </a:r>
          </a:p>
          <a:p>
            <a:r>
              <a:rPr lang="en-US" sz="2400" dirty="0" smtClean="0"/>
              <a:t>		is </a:t>
            </a:r>
            <a:r>
              <a:rPr lang="en-US" sz="2400" b="1" dirty="0" smtClean="0"/>
              <a:t>not </a:t>
            </a:r>
            <a:r>
              <a:rPr lang="en-US" sz="2400" dirty="0" smtClean="0"/>
              <a:t>synchronous and provide liveness guarantees.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4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9" grpId="0"/>
      <p:bldP spid="80" grpId="0"/>
      <p:bldP spid="81" grpId="0"/>
      <p:bldP spid="88" grpId="0"/>
      <p:bldP spid="89" grpId="0"/>
      <p:bldP spid="90" grpId="0"/>
      <p:bldP spid="93" grpId="0"/>
      <p:bldP spid="108" grpId="0" animBg="1"/>
      <p:bldP spid="109" grpId="0" animBg="1"/>
      <p:bldP spid="173" grpId="0" animBg="1"/>
      <p:bldP spid="182" grpId="0" animBg="1"/>
      <p:bldP spid="183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956" y="212893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68956" y="267837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57939" y="325589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37811" y="212893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7811" y="212893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53555" y="212893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32771" y="214297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0121" y="213585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80121" y="213585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07242" y="213585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86458" y="214989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0784" y="1944267"/>
            <a:ext cx="1434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Coordinator</a:t>
            </a:r>
            <a:endParaRPr lang="en-US" sz="2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3661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35476" y="192019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19566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7657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86150" y="159436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Collect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17870" y="1594360"/>
            <a:ext cx="1240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Candidate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192311" y="1587434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Quorum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2729" y="1608008"/>
            <a:ext cx="900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Accept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740" y="3728066"/>
            <a:ext cx="108636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new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Int,Time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]{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latin typeface="Consolas" panose="020B0609020204030204" pitchFamily="49" charset="0"/>
              </a:rPr>
              <a:t>():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(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Int,Time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)]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latin typeface="Consolas" panose="020B0609020204030204" pitchFamily="49" charset="0"/>
              </a:rPr>
              <a:t>Map(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-&gt; 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sz="2000" dirty="0" smtClean="0">
                <a:latin typeface="Consolas" panose="020B0609020204030204" pitchFamily="49" charset="0"/>
              </a:rPr>
              <a:t>) )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latin typeface="Consolas" panose="020B0609020204030204" pitchFamily="49" charset="0"/>
              </a:rPr>
              <a:t>(mailbox: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(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Int,Time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)]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   if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&amp;&amp; </a:t>
            </a:r>
            <a:r>
              <a:rPr lang="en-US" sz="2000" dirty="0" err="1">
                <a:latin typeface="Consolas" panose="020B0609020204030204" pitchFamily="49" charset="0"/>
              </a:rPr>
              <a:t>mailbox.size</a:t>
            </a:r>
            <a:r>
              <a:rPr lang="en-US" sz="2000" dirty="0">
                <a:latin typeface="Consolas" panose="020B0609020204030204" pitchFamily="49" charset="0"/>
              </a:rPr>
              <a:t> &gt; </a:t>
            </a:r>
            <a:r>
              <a:rPr lang="en-US" sz="2000" b="1" dirty="0">
                <a:latin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</a:rPr>
              <a:t>/2)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vote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</a:rPr>
              <a:t>mailbox.maxBy</a:t>
            </a:r>
            <a:r>
              <a:rPr lang="en-US" sz="2000" dirty="0">
                <a:latin typeface="Consolas" panose="020B0609020204030204" pitchFamily="49" charset="0"/>
              </a:rPr>
              <a:t>(_._2._2)._2._</a:t>
            </a:r>
            <a:r>
              <a:rPr lang="en-US" sz="2000" dirty="0" smtClean="0">
                <a:latin typeface="Consolas" panose="020B0609020204030204" pitchFamily="49" charset="0"/>
              </a:rPr>
              <a:t>1 </a:t>
            </a:r>
            <a:r>
              <a:rPr lang="en-US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// value with maximal </a:t>
            </a:r>
            <a:r>
              <a:rPr lang="en-US" sz="20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ts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commit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 </a:t>
            </a: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Local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91508"/>
            <a:ext cx="10515600" cy="1364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Indistinguishability</a:t>
            </a:r>
            <a:r>
              <a:rPr lang="en-US" sz="2000" b="1" dirty="0"/>
              <a:t> </a:t>
            </a: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for every process </a:t>
            </a:r>
            <a:r>
              <a:rPr lang="en-US" sz="2000" i="1" dirty="0" smtClean="0"/>
              <a:t>p</a:t>
            </a:r>
            <a:r>
              <a:rPr lang="en-US" sz="2000" dirty="0" smtClean="0"/>
              <a:t>, the transitions and states of the </a:t>
            </a:r>
            <a:r>
              <a:rPr lang="en-US" sz="2000" b="1" dirty="0" smtClean="0"/>
              <a:t>projection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 smtClean="0"/>
              <a:t>of the traces on </a:t>
            </a:r>
            <a:r>
              <a:rPr lang="en-US" sz="2000" i="1" dirty="0" smtClean="0"/>
              <a:t>p</a:t>
            </a:r>
            <a:r>
              <a:rPr lang="en-US" sz="2000" dirty="0" smtClean="0"/>
              <a:t> agree up to finite </a:t>
            </a:r>
            <a:r>
              <a:rPr lang="en-US" sz="2000" b="1" dirty="0" smtClean="0"/>
              <a:t>stuttering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9326" y="2166987"/>
            <a:ext cx="135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Lockstep: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29326" y="3848418"/>
            <a:ext cx="132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Runtime:</a:t>
            </a:r>
            <a:endParaRPr lang="en-US" sz="24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4409968" y="1897858"/>
            <a:ext cx="5209134" cy="2621169"/>
            <a:chOff x="3032437" y="2909555"/>
            <a:chExt cx="7227437" cy="363675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032437" y="3065992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032437" y="3615435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32437" y="4192950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099141" y="2909555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51068" y="2921859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99141" y="307513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099140" y="3065992"/>
              <a:ext cx="794956" cy="5585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99140" y="3652648"/>
              <a:ext cx="576369" cy="54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24" idx="2"/>
            </p:cNvCxnSpPr>
            <p:nvPr/>
          </p:nvCxnSpPr>
          <p:spPr>
            <a:xfrm>
              <a:off x="4073002" y="3051955"/>
              <a:ext cx="564411" cy="381870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025529" y="3051955"/>
              <a:ext cx="852591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080613" y="3051955"/>
              <a:ext cx="709089" cy="5494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080613" y="3629470"/>
              <a:ext cx="447871" cy="549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0926" y="5419350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40926" y="5968793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040926" y="6546308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Multiply 23"/>
            <p:cNvSpPr/>
            <p:nvPr/>
          </p:nvSpPr>
          <p:spPr>
            <a:xfrm>
              <a:off x="4516889" y="3310891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689137" y="5419147"/>
              <a:ext cx="243940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25436" y="5421560"/>
              <a:ext cx="4079367" cy="53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77565" y="5284498"/>
              <a:ext cx="0" cy="25484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254294" y="5842415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248367" y="5291169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82668" y="5968590"/>
              <a:ext cx="238942" cy="57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277467" y="5421560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929267" y="5838199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57641" y="5964374"/>
              <a:ext cx="238942" cy="57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952440" y="5414931"/>
              <a:ext cx="488287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656033" y="5411919"/>
              <a:ext cx="610371" cy="5524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74069" y="5423770"/>
              <a:ext cx="615091" cy="111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060849" y="3066913"/>
              <a:ext cx="728853" cy="55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Up-Down Arrow 37"/>
            <p:cNvSpPr/>
            <p:nvPr/>
          </p:nvSpPr>
          <p:spPr>
            <a:xfrm>
              <a:off x="4729732" y="4354499"/>
              <a:ext cx="473726" cy="9010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112581" y="3875104"/>
              <a:ext cx="294132" cy="307274"/>
              <a:chOff x="4628964" y="1591540"/>
              <a:chExt cx="294132" cy="307274"/>
            </a:xfrm>
          </p:grpSpPr>
          <p:cxnSp>
            <p:nvCxnSpPr>
              <p:cNvPr id="41" name="Straight Connector 40"/>
              <p:cNvCxnSpPr>
                <a:endCxn id="44" idx="3"/>
              </p:cNvCxnSpPr>
              <p:nvPr/>
            </p:nvCxnSpPr>
            <p:spPr>
              <a:xfrm flipV="1">
                <a:off x="4628965" y="1714474"/>
                <a:ext cx="84750" cy="18433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4628964" y="1753332"/>
                <a:ext cx="205274" cy="14548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Multiply 42"/>
              <p:cNvSpPr/>
              <p:nvPr/>
            </p:nvSpPr>
            <p:spPr>
              <a:xfrm>
                <a:off x="4764476" y="169591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Multiply 43"/>
              <p:cNvSpPr/>
              <p:nvPr/>
            </p:nvSpPr>
            <p:spPr>
              <a:xfrm>
                <a:off x="4675618" y="159154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060849" y="3870423"/>
              <a:ext cx="294132" cy="307274"/>
              <a:chOff x="4628964" y="1591540"/>
              <a:chExt cx="294132" cy="307274"/>
            </a:xfrm>
          </p:grpSpPr>
          <p:cxnSp>
            <p:nvCxnSpPr>
              <p:cNvPr id="46" name="Straight Connector 45"/>
              <p:cNvCxnSpPr>
                <a:endCxn id="49" idx="3"/>
              </p:cNvCxnSpPr>
              <p:nvPr/>
            </p:nvCxnSpPr>
            <p:spPr>
              <a:xfrm flipV="1">
                <a:off x="4628965" y="1714474"/>
                <a:ext cx="84750" cy="18433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628964" y="1753332"/>
                <a:ext cx="205274" cy="14548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Multiply 47"/>
              <p:cNvSpPr/>
              <p:nvPr/>
            </p:nvSpPr>
            <p:spPr>
              <a:xfrm>
                <a:off x="4764476" y="169591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Multiply 48"/>
              <p:cNvSpPr/>
              <p:nvPr/>
            </p:nvSpPr>
            <p:spPr>
              <a:xfrm>
                <a:off x="4675618" y="159154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838200" y="1819379"/>
            <a:ext cx="1333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7057" y="3058315"/>
            <a:ext cx="2300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Indistinguishable</a:t>
            </a:r>
          </a:p>
        </p:txBody>
      </p:sp>
    </p:spTree>
    <p:extLst>
      <p:ext uri="{BB962C8B-B14F-4D97-AF65-F5344CB8AC3E}">
        <p14:creationId xmlns:p14="http://schemas.microsoft.com/office/powerpoint/2010/main" val="37914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Algorithm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85524" y="3678512"/>
            <a:ext cx="1641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Discard late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messages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47561" y="3498611"/>
            <a:ext cx="165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Catching up</a:t>
            </a:r>
            <a:endParaRPr lang="en-US" sz="24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14</a:t>
            </a:fld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68522" y="3350041"/>
            <a:ext cx="2006221" cy="7248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Accumulate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3468522" y="1975094"/>
            <a:ext cx="2006221" cy="7248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Send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3468521" y="4724988"/>
            <a:ext cx="2006221" cy="7248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stCxn id="24" idx="4"/>
            <a:endCxn id="23" idx="0"/>
          </p:cNvCxnSpPr>
          <p:nvPr/>
        </p:nvCxnSpPr>
        <p:spPr>
          <a:xfrm>
            <a:off x="4471633" y="2699912"/>
            <a:ext cx="0" cy="65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  <a:endCxn id="25" idx="0"/>
          </p:cNvCxnSpPr>
          <p:nvPr/>
        </p:nvCxnSpPr>
        <p:spPr>
          <a:xfrm flipH="1">
            <a:off x="4471632" y="4074859"/>
            <a:ext cx="1" cy="65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5" idx="2"/>
            <a:endCxn id="24" idx="2"/>
          </p:cNvCxnSpPr>
          <p:nvPr/>
        </p:nvCxnSpPr>
        <p:spPr>
          <a:xfrm rot="10800000" flipH="1">
            <a:off x="3468520" y="2337503"/>
            <a:ext cx="1" cy="274989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>
            <a:off x="4924677" y="3712450"/>
            <a:ext cx="512524" cy="12700"/>
          </a:xfrm>
          <a:prstGeom prst="curvedConnector5">
            <a:avLst>
              <a:gd name="adj1" fmla="val -44603"/>
              <a:gd name="adj2" fmla="val 4113417"/>
              <a:gd name="adj3" fmla="val 14460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62969" y="3267779"/>
            <a:ext cx="1144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eceive</a:t>
            </a:r>
            <a:endParaRPr lang="en-US" sz="2400" dirty="0"/>
          </a:p>
        </p:txBody>
      </p:sp>
      <p:sp>
        <p:nvSpPr>
          <p:cNvPr id="56" name="Arc 55"/>
          <p:cNvSpPr/>
          <p:nvPr/>
        </p:nvSpPr>
        <p:spPr>
          <a:xfrm>
            <a:off x="3815304" y="1932849"/>
            <a:ext cx="4290334" cy="3675077"/>
          </a:xfrm>
          <a:prstGeom prst="arc">
            <a:avLst>
              <a:gd name="adj1" fmla="val 14717365"/>
              <a:gd name="adj2" fmla="val 7159631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4844961" y="2699912"/>
            <a:ext cx="42601" cy="202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92675" y="4179650"/>
            <a:ext cx="53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</a:t>
            </a:r>
            <a:endParaRPr lang="en-US" sz="2400" dirty="0"/>
          </a:p>
        </p:txBody>
      </p:sp>
      <p:cxnSp>
        <p:nvCxnSpPr>
          <p:cNvPr id="64" name="Straight Arrow Connector 63"/>
          <p:cNvCxnSpPr>
            <a:stCxn id="24" idx="4"/>
            <a:endCxn id="25" idx="0"/>
          </p:cNvCxnSpPr>
          <p:nvPr/>
        </p:nvCxnSpPr>
        <p:spPr>
          <a:xfrm flipH="1">
            <a:off x="4471632" y="2699912"/>
            <a:ext cx="1" cy="202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85251" y="3462537"/>
            <a:ext cx="1588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Next round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244051" y="5858611"/>
            <a:ext cx="8438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Preserve liveness assuming partial synchrony [</a:t>
            </a:r>
            <a:r>
              <a:rPr lang="en-US" sz="2400" dirty="0" err="1" smtClean="0"/>
              <a:t>Dwork</a:t>
            </a:r>
            <a:r>
              <a:rPr lang="en-US" sz="2400" dirty="0" smtClean="0"/>
              <a:t> et al. 88]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59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3" grpId="0" animBg="1"/>
      <p:bldP spid="50" grpId="0"/>
      <p:bldP spid="56" grpId="0" animBg="1"/>
      <p:bldP spid="62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nip Same Side Corner Rectangle 36"/>
          <p:cNvSpPr/>
          <p:nvPr/>
        </p:nvSpPr>
        <p:spPr>
          <a:xfrm flipV="1">
            <a:off x="3723560" y="1760100"/>
            <a:ext cx="4744876" cy="3077601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Indistinguishability to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8691"/>
            <a:ext cx="10515600" cy="1228076"/>
          </a:xfrm>
        </p:spPr>
        <p:txBody>
          <a:bodyPr>
            <a:normAutofit/>
          </a:bodyPr>
          <a:lstStyle/>
          <a:p>
            <a:r>
              <a:rPr lang="en-US" dirty="0" smtClean="0"/>
              <a:t>Theorem:   Observational refinement</a:t>
            </a:r>
          </a:p>
          <a:p>
            <a:pPr marL="0" indent="0" algn="ctr">
              <a:buNone/>
            </a:pPr>
            <a:r>
              <a:rPr lang="en-US" dirty="0" smtClean="0"/>
              <a:t>Clients </a:t>
            </a:r>
            <a:r>
              <a:rPr lang="en-US" dirty="0"/>
              <a:t>∥</a:t>
            </a:r>
            <a:r>
              <a:rPr lang="en-US" dirty="0" smtClean="0"/>
              <a:t> Runtime(</a:t>
            </a:r>
            <a:r>
              <a:rPr lang="en-US" i="1" dirty="0" smtClean="0"/>
              <a:t>P</a:t>
            </a:r>
            <a:r>
              <a:rPr lang="en-US" dirty="0" smtClean="0"/>
              <a:t>)   ⊆    Clients </a:t>
            </a:r>
            <a:r>
              <a:rPr lang="en-US" dirty="0"/>
              <a:t>∥</a:t>
            </a:r>
            <a:r>
              <a:rPr lang="en-US" dirty="0" smtClean="0"/>
              <a:t> Lockstep(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130722" y="1992568"/>
            <a:ext cx="3930555" cy="2554631"/>
            <a:chOff x="3833830" y="2019864"/>
            <a:chExt cx="3930555" cy="2554631"/>
          </a:xfrm>
        </p:grpSpPr>
        <p:sp>
          <p:nvSpPr>
            <p:cNvPr id="6" name="Rounded Rectangle 5"/>
            <p:cNvSpPr/>
            <p:nvPr/>
          </p:nvSpPr>
          <p:spPr>
            <a:xfrm>
              <a:off x="3833830" y="2019864"/>
              <a:ext cx="1310185" cy="1064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54200" y="2019864"/>
              <a:ext cx="1310185" cy="1064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144015" y="3509970"/>
              <a:ext cx="1310185" cy="1064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144014" y="2427573"/>
              <a:ext cx="1310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144014" y="2634563"/>
              <a:ext cx="1310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44014" y="3023903"/>
              <a:ext cx="209267" cy="48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916552" y="3096511"/>
              <a:ext cx="227462" cy="533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281328" y="3023903"/>
              <a:ext cx="172871" cy="48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6454199" y="3117699"/>
              <a:ext cx="209267" cy="51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/>
        </p:nvSpPr>
        <p:spPr>
          <a:xfrm>
            <a:off x="1431982" y="2004496"/>
            <a:ext cx="1349371" cy="1052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27" name="Right Arrow 26"/>
          <p:cNvSpPr/>
          <p:nvPr/>
        </p:nvSpPr>
        <p:spPr>
          <a:xfrm>
            <a:off x="3029802" y="1992568"/>
            <a:ext cx="978089" cy="4717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flipH="1">
            <a:off x="3029805" y="2607267"/>
            <a:ext cx="978088" cy="3893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371462" y="2004495"/>
            <a:ext cx="1349371" cy="1052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2106667" y="3494601"/>
            <a:ext cx="1349371" cy="1052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32" name="Right Arrow 31"/>
          <p:cNvSpPr/>
          <p:nvPr/>
        </p:nvSpPr>
        <p:spPr>
          <a:xfrm>
            <a:off x="3922853" y="3482673"/>
            <a:ext cx="978089" cy="4717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flipH="1">
            <a:off x="3922856" y="4097372"/>
            <a:ext cx="978088" cy="3893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8184105" y="1949819"/>
            <a:ext cx="978089" cy="4717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flipH="1">
            <a:off x="8184108" y="2564518"/>
            <a:ext cx="978088" cy="3893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for Verification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729078" y="2975742"/>
            <a:ext cx="1298864" cy="1912022"/>
            <a:chOff x="4261536" y="2441793"/>
            <a:chExt cx="1298864" cy="1912022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4261536" y="3019866"/>
              <a:ext cx="1298864" cy="243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61536" y="3557704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61536" y="4135218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478479" y="3008261"/>
              <a:ext cx="410548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457695" y="3022298"/>
              <a:ext cx="821095" cy="111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36015" y="2441793"/>
              <a:ext cx="943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Promise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261536" y="2823595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560400" y="2799520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557002" y="2946622"/>
            <a:ext cx="1319646" cy="1895038"/>
            <a:chOff x="5741154" y="4118429"/>
            <a:chExt cx="1319646" cy="1895038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41154" y="4687309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741154" y="5236752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741154" y="5814266"/>
              <a:ext cx="1319646" cy="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85799" y="4687309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985799" y="4687309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80448" y="4118429"/>
              <a:ext cx="82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741154" y="4471642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060800" y="44832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3571919" y="1690688"/>
            <a:ext cx="477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about rounds in isolation.</a:t>
            </a:r>
          </a:p>
          <a:p>
            <a:r>
              <a:rPr lang="en-US" sz="2400" dirty="0" smtClean="0"/>
              <a:t>Lockstep semantics, no interleaving.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1470727" y="5246680"/>
            <a:ext cx="9250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invariants that connects the round at the boundaries.</a:t>
            </a:r>
          </a:p>
          <a:p>
            <a:r>
              <a:rPr lang="en-US" sz="2400" dirty="0" smtClean="0"/>
              <a:t>No message in flight, only local state of the processes.</a:t>
            </a:r>
          </a:p>
          <a:p>
            <a:r>
              <a:rPr lang="en-US" sz="2400" dirty="0" smtClean="0"/>
              <a:t>Previous work on a logic verification of consensus algorithms [VMCAI 14]</a:t>
            </a:r>
          </a:p>
        </p:txBody>
      </p:sp>
      <p:sp>
        <p:nvSpPr>
          <p:cNvPr id="83" name="Up Arrow 82"/>
          <p:cNvSpPr/>
          <p:nvPr/>
        </p:nvSpPr>
        <p:spPr>
          <a:xfrm>
            <a:off x="5800296" y="4832280"/>
            <a:ext cx="182307" cy="3395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 Arrow 83"/>
          <p:cNvSpPr/>
          <p:nvPr/>
        </p:nvSpPr>
        <p:spPr>
          <a:xfrm flipV="1">
            <a:off x="7101166" y="2517410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 Arrow 84"/>
          <p:cNvSpPr/>
          <p:nvPr/>
        </p:nvSpPr>
        <p:spPr>
          <a:xfrm flipV="1">
            <a:off x="4270159" y="2513305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Global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Theorem</a:t>
            </a:r>
            <a:r>
              <a:rPr lang="en-US" dirty="0" smtClean="0"/>
              <a:t>:</a:t>
            </a:r>
          </a:p>
          <a:p>
            <a:pPr lvl="3"/>
            <a:endParaRPr lang="en-US" dirty="0"/>
          </a:p>
          <a:p>
            <a:pPr marL="457200" lvl="1" indent="0">
              <a:buNone/>
            </a:pPr>
            <a:r>
              <a:rPr lang="en-US" sz="2800" dirty="0"/>
              <a:t>Given a specification S </a:t>
            </a:r>
            <a:r>
              <a:rPr lang="en-US" sz="2800" b="1" dirty="0"/>
              <a:t>closed under </a:t>
            </a:r>
            <a:r>
              <a:rPr lang="en-US" sz="2800" b="1" dirty="0" smtClean="0"/>
              <a:t>indistinguishability</a:t>
            </a:r>
            <a:r>
              <a:rPr lang="en-US" sz="2800" dirty="0" smtClean="0"/>
              <a:t>,</a:t>
            </a:r>
          </a:p>
          <a:p>
            <a:pPr marL="457200" lvl="1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a </a:t>
            </a:r>
            <a:r>
              <a:rPr lang="en-US" sz="2800" dirty="0" smtClean="0"/>
              <a:t>PSync </a:t>
            </a:r>
            <a:r>
              <a:rPr lang="en-US" sz="2800" dirty="0"/>
              <a:t>program </a:t>
            </a:r>
            <a:r>
              <a:rPr lang="en-US" sz="2800" dirty="0" smtClean="0"/>
              <a:t>P satisfies </a:t>
            </a:r>
            <a:r>
              <a:rPr lang="en-US" sz="2800" dirty="0"/>
              <a:t>S </a:t>
            </a:r>
            <a:r>
              <a:rPr lang="en-US" sz="2800" dirty="0" smtClean="0"/>
              <a:t>then </a:t>
            </a:r>
          </a:p>
          <a:p>
            <a:pPr marL="457200" lvl="1" indent="0">
              <a:buNone/>
            </a:pPr>
            <a:r>
              <a:rPr lang="en-US" sz="2800" dirty="0" smtClean="0"/>
              <a:t>the asynchronous semantics of P refines 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dirty="0" smtClean="0"/>
              <a:t>Consensus </a:t>
            </a:r>
            <a:r>
              <a:rPr lang="en-US" dirty="0"/>
              <a:t>is closed under </a:t>
            </a:r>
            <a:r>
              <a:rPr lang="en-US" dirty="0" smtClean="0"/>
              <a:t>indistinguishability.</a:t>
            </a:r>
          </a:p>
          <a:p>
            <a:endParaRPr lang="en-US" dirty="0"/>
          </a:p>
          <a:p>
            <a:r>
              <a:rPr lang="en-US" dirty="0" smtClean="0"/>
              <a:t>Verification engine for safety and liveness properties based on SMT.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</a:t>
            </a:r>
            <a:r>
              <a:rPr lang="en-US" sz="2800" dirty="0" smtClean="0">
                <a:hlinkClick r:id="rId2"/>
              </a:rPr>
              <a:t>://github.com/dzufferey/psync</a:t>
            </a:r>
            <a:endParaRPr lang="en-US" sz="2800" dirty="0"/>
          </a:p>
          <a:p>
            <a:r>
              <a:rPr lang="en-US" sz="2800" dirty="0" smtClean="0"/>
              <a:t>Implemented in Scala, Apache 2.0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75138"/>
            <a:ext cx="1828649" cy="1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/>
              <a:t>A</a:t>
            </a:r>
            <a:r>
              <a:rPr lang="en-US" dirty="0" smtClean="0"/>
              <a:t>lgorithms use </a:t>
            </a:r>
            <a:r>
              <a:rPr lang="en-US" dirty="0"/>
              <a:t>R</a:t>
            </a:r>
            <a:r>
              <a:rPr lang="en-US" dirty="0" smtClean="0"/>
              <a:t>ounds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2834075"/>
                  </p:ext>
                </p:extLst>
              </p:nvPr>
            </p:nvGraphicFramePr>
            <p:xfrm>
              <a:off x="1155309" y="1825625"/>
              <a:ext cx="9881382" cy="43586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3747448"/>
                    <a:gridCol w="1941761"/>
                    <a:gridCol w="2197491"/>
                    <a:gridCol w="199468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Algorithm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Use rounds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Asynchronous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One third</a:t>
                          </a:r>
                          <a:r>
                            <a:rPr lang="en-US" sz="2000" baseline="0" dirty="0" smtClean="0"/>
                            <a:t> rule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Last Voting (</a:t>
                          </a:r>
                          <a:r>
                            <a:rPr lang="en-US" sz="2000" dirty="0" err="1" smtClean="0"/>
                            <a:t>Paxos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Flood min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Ben-Or randomized</a:t>
                          </a:r>
                          <a:r>
                            <a:rPr lang="en-US" sz="2000" baseline="0" dirty="0" smtClean="0"/>
                            <a:t>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 early stopping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Lattice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en-US" sz="2000" dirty="0" smtClean="0"/>
                            <a:t>-agreement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Two phases commit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Eager reliable broadcast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2834075"/>
                  </p:ext>
                </p:extLst>
              </p:nvPr>
            </p:nvGraphicFramePr>
            <p:xfrm>
              <a:off x="1155309" y="1825625"/>
              <a:ext cx="9881382" cy="43586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3747448"/>
                    <a:gridCol w="1941761"/>
                    <a:gridCol w="2197491"/>
                    <a:gridCol w="1994682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Algorithm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Use rounds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Asynchronous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One third</a:t>
                          </a:r>
                          <a:r>
                            <a:rPr lang="en-US" sz="2000" baseline="0" dirty="0" smtClean="0"/>
                            <a:t> rule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Last Voting (</a:t>
                          </a:r>
                          <a:r>
                            <a:rPr lang="en-US" sz="2000" dirty="0" err="1" smtClean="0"/>
                            <a:t>Paxos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Flood min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Ben-Or randomized</a:t>
                          </a:r>
                          <a:r>
                            <a:rPr lang="en-US" sz="2000" baseline="0" dirty="0" smtClean="0"/>
                            <a:t>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 early stopping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Lattice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809231" r="-16390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Two phases commit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Eager reliable broadcast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51" y="1690688"/>
            <a:ext cx="1210378" cy="1866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73" y="4536991"/>
            <a:ext cx="1673541" cy="1673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04" y="4833903"/>
            <a:ext cx="374847" cy="3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68" y="1550227"/>
            <a:ext cx="2337743" cy="21473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22" y="2695101"/>
            <a:ext cx="674507" cy="10401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983" y="2017214"/>
            <a:ext cx="674507" cy="1040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21" y="1512619"/>
            <a:ext cx="674507" cy="1040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94" y="1456350"/>
            <a:ext cx="1221160" cy="11217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57" y="4519775"/>
            <a:ext cx="1673541" cy="16735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715" y="4829580"/>
            <a:ext cx="468779" cy="36808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297101" y="3144183"/>
            <a:ext cx="2343955" cy="110687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S</a:t>
            </a:r>
            <a:r>
              <a:rPr lang="en-US" dirty="0" smtClean="0"/>
              <a:t>ize (Easy to Implement)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522811"/>
              </p:ext>
            </p:extLst>
          </p:nvPr>
        </p:nvGraphicFramePr>
        <p:xfrm>
          <a:off x="1738383" y="2042319"/>
          <a:ext cx="8715233" cy="3962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01856"/>
                <a:gridCol w="1541628"/>
                <a:gridCol w="2347415"/>
                <a:gridCol w="19243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Paxos</a:t>
                      </a:r>
                      <a:r>
                        <a:rPr lang="en-US" sz="2000" dirty="0" smtClean="0"/>
                        <a:t> in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Executable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Verification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PSync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Semi-automated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DistAlgo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Distal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Overlog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TLA+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Interactive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IO Automata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Interactive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EventML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1729 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Interactive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Verdi (Raft)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520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Interactive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Bloom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Verification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397803"/>
              </p:ext>
            </p:extLst>
          </p:nvPr>
        </p:nvGraphicFramePr>
        <p:xfrm>
          <a:off x="1593275" y="1798479"/>
          <a:ext cx="9060870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51440"/>
                <a:gridCol w="1129245"/>
                <a:gridCol w="1462888"/>
                <a:gridCol w="3517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Implementation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Year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Language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Throughput (x 1000 req./s)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Voting in</a:t>
                      </a:r>
                      <a:r>
                        <a:rPr lang="en-US" sz="2000" baseline="0" dirty="0" smtClean="0"/>
                        <a:t> PSync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2015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Scala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Egalitarian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Paxos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450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Paxos</a:t>
                      </a:r>
                      <a:r>
                        <a:rPr lang="en-US" sz="2000" baseline="0" dirty="0" smtClean="0"/>
                        <a:t> in Distal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Scala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JPaxos</a:t>
                      </a:r>
                      <a:r>
                        <a:rPr lang="en-US" sz="2000" dirty="0" smtClean="0"/>
                        <a:t> / </a:t>
                      </a:r>
                      <a:r>
                        <a:rPr lang="en-US" sz="2000" dirty="0" err="1" smtClean="0"/>
                        <a:t>SPaxos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Java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75 / 300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Paxos</a:t>
                      </a:r>
                      <a:r>
                        <a:rPr lang="en-US" sz="2000" dirty="0" smtClean="0"/>
                        <a:t> for</a:t>
                      </a:r>
                      <a:r>
                        <a:rPr lang="en-US" sz="2000" baseline="0" dirty="0" smtClean="0"/>
                        <a:t> system builder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83034"/>
              </p:ext>
            </p:extLst>
          </p:nvPr>
        </p:nvGraphicFramePr>
        <p:xfrm>
          <a:off x="2031999" y="4981432"/>
          <a:ext cx="8128000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/>
                <a:gridCol w="2227619"/>
                <a:gridCol w="1836381"/>
                <a:gridCol w="2032000"/>
              </a:tblGrid>
              <a:tr h="26810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Verification of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 Invariants</a:t>
                      </a:r>
                      <a:r>
                        <a:rPr lang="en-US" sz="2000" baseline="0" dirty="0" smtClean="0"/>
                        <a:t> (LOC)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 VCs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Solving time in s.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third rule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 (23)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Voting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 (35)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4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PSync uses a simple programming abstraction: the HO-model</a:t>
            </a:r>
          </a:p>
          <a:p>
            <a:pPr lvl="1"/>
            <a:r>
              <a:rPr lang="en-US" dirty="0" smtClean="0"/>
              <a:t>Lockstep semantics</a:t>
            </a:r>
          </a:p>
          <a:p>
            <a:pPr lvl="2"/>
            <a:r>
              <a:rPr lang="en-US" dirty="0" smtClean="0"/>
              <a:t>Communication-closed rounds</a:t>
            </a:r>
          </a:p>
          <a:p>
            <a:pPr lvl="2"/>
            <a:r>
              <a:rPr lang="en-US" dirty="0" smtClean="0"/>
              <a:t>Asynchrony and faults as an adversary that drops messages</a:t>
            </a:r>
          </a:p>
          <a:p>
            <a:pPr lvl="1"/>
            <a:r>
              <a:rPr lang="en-US" dirty="0"/>
              <a:t>Automated </a:t>
            </a:r>
            <a:r>
              <a:rPr lang="en-US" dirty="0" smtClean="0"/>
              <a:t>verification </a:t>
            </a:r>
            <a:r>
              <a:rPr lang="en-US" dirty="0"/>
              <a:t>becomes </a:t>
            </a:r>
            <a:r>
              <a:rPr lang="en-US" dirty="0" smtClean="0"/>
              <a:t>possible</a:t>
            </a:r>
          </a:p>
          <a:p>
            <a:endParaRPr lang="en-US" dirty="0" smtClean="0"/>
          </a:p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Asynchronous semantics indistinguishable from </a:t>
            </a:r>
            <a:r>
              <a:rPr lang="en-US" dirty="0"/>
              <a:t>the </a:t>
            </a:r>
            <a:r>
              <a:rPr lang="en-US" dirty="0" smtClean="0"/>
              <a:t>lockstep semantics</a:t>
            </a:r>
          </a:p>
          <a:p>
            <a:pPr lvl="1"/>
            <a:r>
              <a:rPr lang="en-US" dirty="0" smtClean="0"/>
              <a:t>Can be implemented efficiently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and Consistency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68" y="4195605"/>
            <a:ext cx="674507" cy="1040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72" y="2869372"/>
            <a:ext cx="674507" cy="1040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68" y="2263989"/>
            <a:ext cx="674507" cy="10401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7584" y="3310188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-13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72902" y="391094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17584" y="5235733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4408686" y="3297500"/>
            <a:ext cx="3052293" cy="14181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Consensus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0" y="4195605"/>
            <a:ext cx="674507" cy="1040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94" y="2869372"/>
            <a:ext cx="674507" cy="1040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0" y="2263989"/>
            <a:ext cx="674507" cy="10401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57906" y="3310188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313224" y="3910942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57906" y="5235733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01" y="4141774"/>
            <a:ext cx="1221160" cy="1121727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Algorithm [</a:t>
            </a:r>
            <a:r>
              <a:rPr lang="en-US" dirty="0" err="1" smtClean="0"/>
              <a:t>Lamport</a:t>
            </a:r>
            <a:r>
              <a:rPr lang="en-US" dirty="0" smtClean="0"/>
              <a:t> 98]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9078" y="5215037"/>
            <a:ext cx="6613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Used at Google (Chubby), Microsoft (Autopilot), …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95214" y="2758950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5214" y="330839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95214" y="3885908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6453" y="2758950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6453" y="2758950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72197" y="2758950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51413" y="2772987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98763" y="276587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98763" y="2765876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49590" y="2765876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28806" y="2779913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05110" y="257428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9078" y="3123727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9078" y="3659810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95556" y="2179574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29733" y="21924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3412" y="2196996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39560" y="2195287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in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part-time </a:t>
            </a:r>
            <a:r>
              <a:rPr lang="en-US" sz="2400" dirty="0"/>
              <a:t>p</a:t>
            </a:r>
            <a:r>
              <a:rPr lang="en-US" sz="2400" dirty="0" smtClean="0"/>
              <a:t>arliament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98]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simple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01]</a:t>
            </a:r>
          </a:p>
          <a:p>
            <a:r>
              <a:rPr lang="en-US" sz="2400" dirty="0" err="1"/>
              <a:t>Paxos</a:t>
            </a:r>
            <a:r>
              <a:rPr lang="en-US" sz="2400" dirty="0"/>
              <a:t> made live: An </a:t>
            </a:r>
            <a:r>
              <a:rPr lang="en-US" sz="2400" dirty="0" smtClean="0"/>
              <a:t>engineering perspective [Chandra et al. 07]</a:t>
            </a:r>
          </a:p>
          <a:p>
            <a:r>
              <a:rPr lang="en-US" sz="2400" dirty="0"/>
              <a:t>In search of an understandable consensus </a:t>
            </a:r>
            <a:r>
              <a:rPr lang="en-US" sz="2400" dirty="0" smtClean="0"/>
              <a:t>algorithm [</a:t>
            </a:r>
            <a:r>
              <a:rPr lang="en-US" sz="2400" dirty="0" err="1" smtClean="0"/>
              <a:t>Ongaro</a:t>
            </a:r>
            <a:r>
              <a:rPr lang="en-US" sz="2400" dirty="0" smtClean="0"/>
              <a:t> and </a:t>
            </a:r>
            <a:r>
              <a:rPr lang="en-US" sz="2400" dirty="0" err="1" smtClean="0"/>
              <a:t>Ousterhout</a:t>
            </a:r>
            <a:r>
              <a:rPr lang="en-US" sz="2400" dirty="0" smtClean="0"/>
              <a:t> 14]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moderately complex [van </a:t>
            </a:r>
            <a:r>
              <a:rPr lang="en-US" sz="2400" dirty="0" err="1" smtClean="0"/>
              <a:t>Renesse</a:t>
            </a:r>
            <a:r>
              <a:rPr lang="en-US" sz="2400" dirty="0" smtClean="0"/>
              <a:t> and </a:t>
            </a:r>
            <a:r>
              <a:rPr lang="en-US" sz="2400" dirty="0" err="1" smtClean="0"/>
              <a:t>Altinbuken</a:t>
            </a:r>
            <a:r>
              <a:rPr lang="en-US" sz="2400" dirty="0" smtClean="0"/>
              <a:t> 15]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transparent [Cui et al. 15]</a:t>
            </a:r>
          </a:p>
          <a:p>
            <a:r>
              <a:rPr lang="en-US" sz="24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9092" y="4736503"/>
            <a:ext cx="9253815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Question: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Could the same problem be simpler in different model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67248" y="1979363"/>
            <a:ext cx="4945859" cy="3536404"/>
            <a:chOff x="3088328" y="1690688"/>
            <a:chExt cx="5969393" cy="4822387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4840282" y="1690688"/>
              <a:ext cx="2267210" cy="1340285"/>
            </a:xfrm>
            <a:prstGeom prst="snip1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s</a:t>
              </a:r>
              <a:r>
                <a:rPr lang="en-US" sz="2200" dirty="0" smtClean="0"/>
                <a:t>ource code + specifications</a:t>
              </a:r>
              <a:endParaRPr lang="en-US" sz="2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25303" y="3458506"/>
              <a:ext cx="2116898" cy="1240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verifier</a:t>
              </a:r>
              <a:endParaRPr lang="en-US" sz="2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88328" y="3458506"/>
              <a:ext cx="2104373" cy="1240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runtime</a:t>
              </a:r>
              <a:endParaRPr lang="en-US" sz="2200" dirty="0"/>
            </a:p>
          </p:txBody>
        </p:sp>
        <p:sp>
          <p:nvSpPr>
            <p:cNvPr id="8" name="Bent Arrow 7"/>
            <p:cNvSpPr/>
            <p:nvPr/>
          </p:nvSpPr>
          <p:spPr>
            <a:xfrm rot="5400000">
              <a:off x="7145071" y="2202444"/>
              <a:ext cx="1014608" cy="87682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ent Arrow 8"/>
            <p:cNvSpPr/>
            <p:nvPr/>
          </p:nvSpPr>
          <p:spPr>
            <a:xfrm rot="16200000" flipH="1">
              <a:off x="3788095" y="2202445"/>
              <a:ext cx="1014608" cy="87682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7658283" y="4783461"/>
              <a:ext cx="450937" cy="701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3853460" y="4783460"/>
              <a:ext cx="450937" cy="701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9781" y="5625693"/>
              <a:ext cx="2347940" cy="887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proof  or </a:t>
              </a:r>
            </a:p>
            <a:p>
              <a:pPr algn="ctr"/>
              <a:r>
                <a:rPr lang="en-US" sz="2200" dirty="0" smtClean="0"/>
                <a:t>counterexample</a:t>
              </a:r>
              <a:endParaRPr lang="en-US" sz="2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72002" y="5625693"/>
              <a:ext cx="1639291" cy="49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executable</a:t>
              </a:r>
              <a:endParaRPr lang="en-US" sz="2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7970" y="1938326"/>
            <a:ext cx="5873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PSync</a:t>
            </a:r>
            <a:r>
              <a:rPr lang="en-US" sz="2800" dirty="0"/>
              <a:t>:</a:t>
            </a:r>
            <a:r>
              <a:rPr lang="en-US" sz="2800" b="1" dirty="0" smtClean="0"/>
              <a:t> </a:t>
            </a:r>
            <a:r>
              <a:rPr lang="en-US" sz="2800" dirty="0" smtClean="0"/>
              <a:t>a DSL to simplify the implementation and reasoning about fault-tolerant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imple round-based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Efﬁcient runtime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utomated </a:t>
            </a:r>
            <a:r>
              <a:rPr lang="en-US" sz="2800" dirty="0"/>
              <a:t>veriﬁcation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173707" y="1690688"/>
            <a:ext cx="9485193" cy="4068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2"/>
            <a:r>
              <a:rPr lang="en-US" sz="4000" dirty="0" smtClean="0"/>
              <a:t>Main elements: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Communication-closed rounds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The environment as an adversary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39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2218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Asynchronous Programming Model and Faults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24569" y="4416084"/>
            <a:ext cx="2346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Consensus is not solvable with asynchrony and faults [FLP 85].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569" y="1954303"/>
            <a:ext cx="2474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Actor model, CSP,</a:t>
            </a:r>
          </a:p>
          <a:p>
            <a:r>
              <a:rPr lang="en-US" sz="2400" dirty="0" smtClean="0"/>
              <a:t>CCS, pi-calculus, …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24569" y="3059259"/>
            <a:ext cx="2461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PL based on or implementing these models</a:t>
            </a:r>
            <a:endParaRPr lang="en-US" sz="2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7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05533" y="3200594"/>
            <a:ext cx="216999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05533" y="4124452"/>
            <a:ext cx="2169994" cy="134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71916" y="3200594"/>
            <a:ext cx="675564" cy="631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47480" y="3947031"/>
            <a:ext cx="0" cy="3576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1849402">
            <a:off x="6939889" y="4312279"/>
            <a:ext cx="1050878" cy="379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9750598" flipV="1">
            <a:off x="6939888" y="2797952"/>
            <a:ext cx="1050878" cy="379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570842" y="2355649"/>
            <a:ext cx="216999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570842" y="3074787"/>
            <a:ext cx="2169994" cy="134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71296" y="2369802"/>
            <a:ext cx="1064525" cy="667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495178" y="2897366"/>
            <a:ext cx="0" cy="3576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70842" y="4556658"/>
            <a:ext cx="964904" cy="1251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570842" y="5262155"/>
            <a:ext cx="2169994" cy="134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399648" y="5084734"/>
            <a:ext cx="0" cy="3576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Multiply 47"/>
          <p:cNvSpPr/>
          <p:nvPr/>
        </p:nvSpPr>
        <p:spPr>
          <a:xfrm>
            <a:off x="9333910" y="4410549"/>
            <a:ext cx="311020" cy="31724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518718" y="1672072"/>
            <a:ext cx="1630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Asynchrony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8497436" y="3893459"/>
            <a:ext cx="79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Fault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262849" y="4386574"/>
            <a:ext cx="225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 for a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48" grpId="0" animBg="1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08" y="352672"/>
            <a:ext cx="10726003" cy="1325563"/>
          </a:xfrm>
        </p:spPr>
        <p:txBody>
          <a:bodyPr/>
          <a:lstStyle/>
          <a:p>
            <a:r>
              <a:rPr lang="en-US" dirty="0" smtClean="0"/>
              <a:t>Faults as an adversarial Environment </a:t>
            </a:r>
            <a:r>
              <a:rPr lang="en-US" sz="2800" dirty="0" smtClean="0"/>
              <a:t>[</a:t>
            </a:r>
            <a:r>
              <a:rPr lang="en-US" sz="2800" dirty="0" err="1" smtClean="0"/>
              <a:t>Gafni</a:t>
            </a:r>
            <a:r>
              <a:rPr lang="en-US" sz="2800" dirty="0" smtClean="0"/>
              <a:t> 98]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51219" y="1962842"/>
            <a:ext cx="195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Abstraction: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96525" y="4357937"/>
            <a:ext cx="1701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Execution: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01512" y="181776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01512" y="2367204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01512" y="2944719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68216" y="1661324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20143" y="1673628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68216" y="1826902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68215" y="1817761"/>
            <a:ext cx="794956" cy="558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68215" y="2404417"/>
            <a:ext cx="576369" cy="54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42077" y="1803724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94604" y="1803724"/>
            <a:ext cx="852591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849688" y="1803724"/>
            <a:ext cx="709089" cy="549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49688" y="2381239"/>
            <a:ext cx="447871" cy="54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10001" y="408923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810001" y="4638674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10001" y="5216189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59058" y="2107688"/>
            <a:ext cx="470647" cy="2422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4285964" y="2062660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58212" y="4089028"/>
            <a:ext cx="243940" cy="1122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894511" y="4091441"/>
            <a:ext cx="4079367" cy="532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46640" y="3954379"/>
            <a:ext cx="0" cy="2548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23369" y="4512296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17442" y="3961050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051743" y="4638471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046542" y="4091441"/>
            <a:ext cx="955976" cy="547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698342" y="4508080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26716" y="4634255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721515" y="4084812"/>
            <a:ext cx="488287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425108" y="4081800"/>
            <a:ext cx="610371" cy="55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443144" y="4093651"/>
            <a:ext cx="615091" cy="1118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829924" y="1818682"/>
            <a:ext cx="728853" cy="55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Up-Down Arrow 2"/>
          <p:cNvSpPr/>
          <p:nvPr/>
        </p:nvSpPr>
        <p:spPr>
          <a:xfrm>
            <a:off x="5599702" y="3112316"/>
            <a:ext cx="393390" cy="8123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881656" y="2626873"/>
            <a:ext cx="294132" cy="307274"/>
            <a:chOff x="4628964" y="1591540"/>
            <a:chExt cx="294132" cy="307274"/>
          </a:xfrm>
        </p:grpSpPr>
        <p:cxnSp>
          <p:nvCxnSpPr>
            <p:cNvPr id="12" name="Straight Connector 11"/>
            <p:cNvCxnSpPr>
              <a:endCxn id="48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Multiply 45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9924" y="2622192"/>
            <a:ext cx="294132" cy="307274"/>
            <a:chOff x="4628964" y="1591540"/>
            <a:chExt cx="294132" cy="307274"/>
          </a:xfrm>
        </p:grpSpPr>
        <p:cxnSp>
          <p:nvCxnSpPr>
            <p:cNvPr id="51" name="Straight Connector 50"/>
            <p:cNvCxnSpPr>
              <a:endCxn id="56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ultiply 54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96525" y="5678995"/>
                <a:ext cx="755674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Heard-Of </a:t>
                </a:r>
                <a:r>
                  <a:rPr lang="en-US" sz="2400" dirty="0"/>
                  <a:t>model [</a:t>
                </a:r>
                <a:r>
                  <a:rPr lang="en-US" sz="2400" dirty="0" err="1"/>
                  <a:t>Charron-Bost</a:t>
                </a:r>
                <a:r>
                  <a:rPr lang="en-US" sz="2400" dirty="0"/>
                  <a:t> &amp; </a:t>
                </a:r>
                <a:r>
                  <a:rPr lang="en-US" sz="2400" dirty="0" err="1"/>
                  <a:t>Schiper</a:t>
                </a:r>
                <a:r>
                  <a:rPr lang="en-US" sz="2400" dirty="0"/>
                  <a:t> 09</a:t>
                </a:r>
                <a:r>
                  <a:rPr lang="en-US" sz="2400" dirty="0" smtClean="0"/>
                  <a:t>]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 smtClean="0"/>
                  <a:t> receives the message sent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25" y="5678995"/>
                <a:ext cx="7556749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2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Communication-closed </a:t>
            </a:r>
            <a:r>
              <a:rPr lang="en-US" dirty="0"/>
              <a:t>Rounds </a:t>
            </a:r>
            <a:r>
              <a:rPr lang="en-US" sz="2800" dirty="0"/>
              <a:t>[</a:t>
            </a:r>
            <a:r>
              <a:rPr lang="en-US" sz="2800" dirty="0" err="1"/>
              <a:t>Elrad</a:t>
            </a:r>
            <a:r>
              <a:rPr lang="en-US" sz="2800" dirty="0"/>
              <a:t> &amp; </a:t>
            </a:r>
            <a:r>
              <a:rPr lang="en-US" sz="2800" dirty="0" err="1"/>
              <a:t>Francez</a:t>
            </a:r>
            <a:r>
              <a:rPr lang="en-US" sz="2800" dirty="0"/>
              <a:t> 82]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250" y="2457317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250" y="3006760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250" y="3584275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3489" y="2457317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43489" y="2457317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59233" y="2457317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38449" y="2471354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85799" y="246424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85799" y="246424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36626" y="246424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15842" y="247828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2146" y="2272651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6114" y="2822094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6114" y="3358177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04268" y="1877941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6769" y="1890849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80448" y="1895363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26596" y="1893654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42290" y="2272651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1154" y="2248576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0800" y="2260181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2250" y="2272651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74155" y="4314202"/>
            <a:ext cx="61600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round</a:t>
            </a:r>
            <a:r>
              <a:rPr lang="en-US" sz="2800" dirty="0" smtClean="0"/>
              <a:t>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 logical unit of time,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 scope for the messages,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he granularity of messages reception.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990</Words>
  <Application>Microsoft Office PowerPoint</Application>
  <PresentationFormat>Widescreen</PresentationFormat>
  <Paragraphs>359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Office Theme</vt:lpstr>
      <vt:lpstr>PSync: A Partially Synchronous Language for Fault-tolerant Distributed Algorithms</vt:lpstr>
      <vt:lpstr>Motivation</vt:lpstr>
      <vt:lpstr>Replication and Consistency</vt:lpstr>
      <vt:lpstr>The Paxos Algorithm [Lamport 98]</vt:lpstr>
      <vt:lpstr>Paxos in the Literature</vt:lpstr>
      <vt:lpstr>Contributions</vt:lpstr>
      <vt:lpstr>Asynchronous Programming Model and Faults</vt:lpstr>
      <vt:lpstr>Faults as an adversarial Environment [Gafni 98]</vt:lpstr>
      <vt:lpstr>Communication-closed Rounds [Elrad &amp; Francez 82]</vt:lpstr>
      <vt:lpstr>PSync Program Structure</vt:lpstr>
      <vt:lpstr>PSync Lockstep Semantics</vt:lpstr>
      <vt:lpstr>Example: Last Voting Algorithm</vt:lpstr>
      <vt:lpstr>Preserving Local Views</vt:lpstr>
      <vt:lpstr>Runtime Algorithm</vt:lpstr>
      <vt:lpstr>From Indistinguishability to Refinement</vt:lpstr>
      <vt:lpstr>Benefits for Verification</vt:lpstr>
      <vt:lpstr>Preserving Global Properties</vt:lpstr>
      <vt:lpstr>Implementation</vt:lpstr>
      <vt:lpstr>Do Algorithms use Rounds ?</vt:lpstr>
      <vt:lpstr>Code Size (Easy to Implement)</vt:lpstr>
      <vt:lpstr>Performance and Verification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Need for Language Support for Fault-Tolerant Distributed Systems</dc:title>
  <dc:creator>Damien Zufferey</dc:creator>
  <cp:lastModifiedBy>Damien Zufferey</cp:lastModifiedBy>
  <cp:revision>175</cp:revision>
  <dcterms:created xsi:type="dcterms:W3CDTF">2015-04-28T20:31:56Z</dcterms:created>
  <dcterms:modified xsi:type="dcterms:W3CDTF">2016-01-21T19:25:08Z</dcterms:modified>
</cp:coreProperties>
</file>