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60" r:id="rId6"/>
    <p:sldId id="259" r:id="rId7"/>
    <p:sldId id="274" r:id="rId8"/>
    <p:sldId id="276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AB43-636E-4027-B7DA-23BEC58E321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C7A0D-AEA1-4B08-9ABA-0EFC2A894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C7A0D-AEA1-4B08-9ABA-0EFC2A8948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0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7A70-5BDE-4283-AE16-DA942A8B71FF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0457-6ABB-402E-84C7-DCD4BD4F0A55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5E7B-E817-4C1C-A839-32D866F5CA3E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9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9716-846E-4733-837D-457EDAD2F57C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6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3FBB-93A2-4AA7-9A8D-0DC8EB62DFCA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8477-7D40-49FF-A35D-8B969765C780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55A-ECD8-4E90-B721-A7329FE26989}" type="datetime1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F1A-3219-4DA9-9598-5724D7D5CC74}" type="datetime1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3AE-E422-4D68-9D69-EEF99DB73CF9}" type="datetime1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7C78-B95A-4857-96A0-8197B9F49EA5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DCF-AF8F-457F-9AA0-7A188262B52D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441C-149C-4C52-8C19-53DF4248BB43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67E0-235D-47EE-B7F7-8B5774DA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al/dreal3/" TargetMode="External"/><Relationship Id="rId2" Type="http://schemas.openxmlformats.org/officeDocument/2006/relationships/hyperlink" Target="https://github.com/dzufferey/dreal3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Interpolants in Nonlinear Theories over the Reals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89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Sicun</a:t>
            </a:r>
            <a:r>
              <a:rPr lang="en-US" dirty="0" smtClean="0"/>
              <a:t> Gao and </a:t>
            </a:r>
            <a:r>
              <a:rPr lang="en-US" u="sng" dirty="0" smtClean="0"/>
              <a:t>Damien Zuﬀerey</a:t>
            </a:r>
          </a:p>
          <a:p>
            <a:r>
              <a:rPr lang="en-US" dirty="0" smtClean="0"/>
              <a:t>MIT CSAIL</a:t>
            </a:r>
          </a:p>
          <a:p>
            <a:endParaRPr lang="en-US" dirty="0"/>
          </a:p>
          <a:p>
            <a:r>
              <a:rPr lang="en-US" dirty="0" smtClean="0"/>
              <a:t>2016.04.06 TACAS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57446" y="2708757"/>
                <a:ext cx="5925725" cy="1523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  <m:r>
                          <m:rPr>
                            <m:nor/>
                          </m:rPr>
                          <a:rPr lang="en-US" sz="6000" dirty="0"/>
                          <m:t> </m:t>
                        </m:r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  <m:r>
                          <m:rPr>
                            <m:nor/>
                          </m:rPr>
                          <a:rPr lang="en-US" sz="6000" dirty="0"/>
                          <m:t> </m:t>
                        </m:r>
                      </m:den>
                    </m:f>
                  </m:oMath>
                </a14:m>
                <a:r>
                  <a:rPr lang="en-US" sz="4400" dirty="0" smtClean="0"/>
                  <a:t> (Weakening)</a:t>
                </a:r>
                <a:endParaRPr lang="en-US" sz="4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46" y="2708757"/>
                <a:ext cx="5925725" cy="1523174"/>
              </a:xfrm>
              <a:prstGeom prst="rect">
                <a:avLst/>
              </a:prstGeom>
              <a:blipFill rotWithShape="0">
                <a:blip r:embed="rId3"/>
                <a:stretch>
                  <a:fillRect r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78441" y="4421558"/>
                <a:ext cx="9975359" cy="1379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    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  <m:r>
                          <m:rPr>
                            <m:nor/>
                          </m:rPr>
                          <a:rPr lang="en-US" sz="5400" dirty="0"/>
                          <m:t> </m:t>
                        </m:r>
                      </m:den>
                    </m:f>
                  </m:oMath>
                </a14:m>
                <a:r>
                  <a:rPr lang="en-US" sz="4400" dirty="0" smtClean="0"/>
                  <a:t> </a:t>
                </a:r>
                <a:r>
                  <a:rPr lang="en-US" sz="4000" dirty="0" smtClean="0"/>
                  <a:t>(Split)</a:t>
                </a:r>
                <a:endParaRPr lang="en-US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441" y="4421558"/>
                <a:ext cx="9975359" cy="13799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700398" y="1833666"/>
            <a:ext cx="1130016" cy="13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78692" y="2223323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692" y="2223323"/>
                <a:ext cx="71801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849815" y="1833666"/>
            <a:ext cx="1168818" cy="13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75215" y="2223322"/>
                <a:ext cx="727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215" y="2223322"/>
                <a:ext cx="72750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382429" y="3401122"/>
            <a:ext cx="2988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90357" y="317028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357" y="3170289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35141" y="3369513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141" y="3369513"/>
                <a:ext cx="42934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5849815" y="3321220"/>
            <a:ext cx="0" cy="159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Pruning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412702" y="1358447"/>
            <a:ext cx="1130016" cy="13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65847" y="1358447"/>
            <a:ext cx="1976871" cy="136409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>
            <a:off x="7565847" y="2040492"/>
            <a:ext cx="8468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65847" y="2934552"/>
            <a:ext cx="2069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05197" y="2902943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197" y="2902943"/>
                <a:ext cx="42934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8419871" y="2854650"/>
            <a:ext cx="0" cy="159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56353" y="267032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353" y="2670325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38200" y="4691135"/>
                <a:ext cx="9435596" cy="12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  <m:r>
                          <m:rPr>
                            <m:nor/>
                          </m:rPr>
                          <a:rPr lang="en-US" sz="5400" dirty="0"/>
                          <m:t> </m:t>
                        </m:r>
                      </m:den>
                    </m:f>
                  </m:oMath>
                </a14:m>
                <a:r>
                  <a:rPr lang="en-US" sz="4400" dirty="0" smtClean="0"/>
                  <a:t> </a:t>
                </a:r>
                <a:r>
                  <a:rPr lang="en-US" sz="4000" dirty="0" smtClean="0"/>
                  <a:t>(Split)</a:t>
                </a:r>
                <a:endParaRPr lang="en-US" sz="4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91135"/>
                <a:ext cx="9435596" cy="1206036"/>
              </a:xfrm>
              <a:prstGeom prst="rect">
                <a:avLst/>
              </a:prstGeom>
              <a:blipFill rotWithShape="0">
                <a:blip r:embed="rId5"/>
                <a:stretch>
                  <a:fillRect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8200" y="3678664"/>
                <a:ext cx="6831422" cy="1206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  <m:r>
                          <m:rPr>
                            <m:nor/>
                          </m:rPr>
                          <a:rPr lang="en-US" sz="5400" dirty="0"/>
                          <m:t> </m:t>
                        </m:r>
                      </m:den>
                    </m:f>
                  </m:oMath>
                </a14:m>
                <a:r>
                  <a:rPr lang="en-US" sz="4400" dirty="0" smtClean="0"/>
                  <a:t> </a:t>
                </a:r>
                <a:r>
                  <a:rPr lang="en-US" sz="4000" dirty="0" smtClean="0"/>
                  <a:t>(Weakening)</a:t>
                </a:r>
                <a:endParaRPr lang="en-US" sz="4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8664"/>
                <a:ext cx="6831422" cy="1206036"/>
              </a:xfrm>
              <a:prstGeom prst="rect">
                <a:avLst/>
              </a:prstGeom>
              <a:blipFill rotWithShape="0">
                <a:blip r:embed="rId6"/>
                <a:stretch>
                  <a:fillRect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38200" y="2700269"/>
                <a:ext cx="5394810" cy="1211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  <m:r>
                          <m:rPr>
                            <m:nor/>
                          </m:rPr>
                          <a:rPr lang="en-US" sz="5400" dirty="0"/>
                          <m:t> </m:t>
                        </m:r>
                      </m:den>
                    </m:f>
                  </m:oMath>
                </a14:m>
                <a:r>
                  <a:rPr lang="en-US" sz="4400" dirty="0" smtClean="0"/>
                  <a:t> </a:t>
                </a:r>
                <a:r>
                  <a:rPr lang="en-US" sz="4000" dirty="0" smtClean="0"/>
                  <a:t>(</a:t>
                </a:r>
                <a:r>
                  <a:rPr lang="en-US" sz="4000" dirty="0" err="1" smtClean="0"/>
                  <a:t>ThLem</a:t>
                </a:r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0269"/>
                <a:ext cx="5394810" cy="1211294"/>
              </a:xfrm>
              <a:prstGeom prst="rect">
                <a:avLst/>
              </a:prstGeom>
              <a:blipFill rotWithShape="0">
                <a:blip r:embed="rId7"/>
                <a:stretch>
                  <a:fillRect r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ICP Produces Resolution Proofs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16986" y="3285486"/>
                <a:ext cx="9975359" cy="1379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    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  <m:r>
                          <m:rPr>
                            <m:nor/>
                          </m:rPr>
                          <a:rPr lang="en-US" sz="5400" dirty="0"/>
                          <m:t> </m:t>
                        </m:r>
                      </m:den>
                    </m:f>
                  </m:oMath>
                </a14:m>
                <a:r>
                  <a:rPr lang="en-US" sz="4400" dirty="0" smtClean="0"/>
                  <a:t> </a:t>
                </a:r>
                <a:r>
                  <a:rPr lang="en-US" sz="4000" dirty="0" smtClean="0"/>
                  <a:t>(Split)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86" y="3285486"/>
                <a:ext cx="9975359" cy="13799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24236" y="2398140"/>
                <a:ext cx="39663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236" y="2398140"/>
                <a:ext cx="3966342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50125" y="2398140"/>
                <a:ext cx="43494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125" y="2398140"/>
                <a:ext cx="434946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55160" y="4844939"/>
                <a:ext cx="30984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60" y="4844939"/>
                <a:ext cx="3098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624236" y="3959006"/>
            <a:ext cx="802891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14470" y="2045504"/>
                <a:ext cx="3526606" cy="838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</m:den>
                    </m:f>
                  </m:oMath>
                </a14:m>
                <a:r>
                  <a:rPr lang="en-US" sz="2400" dirty="0" smtClean="0"/>
                  <a:t> (</a:t>
                </a:r>
                <a:r>
                  <a:rPr lang="en-US" sz="2400" dirty="0" err="1" smtClean="0"/>
                  <a:t>ThLem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70" y="2045504"/>
                <a:ext cx="3526606" cy="838306"/>
              </a:xfrm>
              <a:prstGeom prst="rect">
                <a:avLst/>
              </a:prstGeom>
              <a:blipFill rotWithShape="0">
                <a:blip r:embed="rId2"/>
                <a:stretch>
                  <a:fillRect r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85388" y="1919047"/>
                <a:ext cx="3520131" cy="950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</m:den>
                    </m:f>
                  </m:oMath>
                </a14:m>
                <a:r>
                  <a:rPr lang="en-US" sz="4400" dirty="0" smtClean="0"/>
                  <a:t> </a:t>
                </a:r>
                <a:r>
                  <a:rPr lang="en-US" sz="2400" dirty="0" smtClean="0"/>
                  <a:t>(Weakening)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388" y="1919047"/>
                <a:ext cx="3520131" cy="950773"/>
              </a:xfrm>
              <a:prstGeom prst="rect">
                <a:avLst/>
              </a:prstGeom>
              <a:blipFill rotWithShape="0">
                <a:blip r:embed="rId3"/>
                <a:stretch>
                  <a:fillRect r="-1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23781" y="4186669"/>
                <a:ext cx="6800131" cy="950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   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⊥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</m:den>
                    </m:f>
                  </m:oMath>
                </a14:m>
                <a:r>
                  <a:rPr lang="en-US" sz="4400" dirty="0" smtClean="0"/>
                  <a:t> </a:t>
                </a:r>
                <a:r>
                  <a:rPr lang="en-US" sz="2400" dirty="0" smtClean="0"/>
                  <a:t>(Split)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781" y="4186669"/>
                <a:ext cx="6800131" cy="950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64620" y="2839055"/>
                <a:ext cx="1235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20" y="2839055"/>
                <a:ext cx="123527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90482" y="1395827"/>
                <a:ext cx="4140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482" y="1395827"/>
                <a:ext cx="41408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33944" y="2913688"/>
                <a:ext cx="4140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944" y="2913688"/>
                <a:ext cx="41408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38697" y="3663371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97" y="3663371"/>
                <a:ext cx="540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30304" y="3683197"/>
                <a:ext cx="5488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04" y="3683197"/>
                <a:ext cx="548804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55828" y="5225621"/>
                <a:ext cx="5902898" cy="1228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fv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fv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𝑖𝑡𝑒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fv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fv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fv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fv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828" y="5225621"/>
                <a:ext cx="5902898" cy="12286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0696"/>
            <a:ext cx="20671544" cy="3933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3515" y="3547431"/>
                <a:ext cx="367004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accent6"/>
                    </a:solidFill>
                  </a:rPr>
                  <a:t>A</a:t>
                </a:r>
                <a:r>
                  <a:rPr lang="en-US" sz="28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8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+0.8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15" y="3547431"/>
                <a:ext cx="3670044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3488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-879654" y="2011679"/>
            <a:ext cx="2836273" cy="4075611"/>
          </a:xfrm>
          <a:prstGeom prst="rect">
            <a:avLst/>
          </a:prstGeom>
          <a:gradFill flip="none" rotWithShape="1">
            <a:gsLst>
              <a:gs pos="84000">
                <a:srgbClr val="FFFFFF"/>
              </a:gs>
              <a:gs pos="5000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64091" y="2011679"/>
            <a:ext cx="3291840" cy="4075611"/>
          </a:xfrm>
          <a:prstGeom prst="rect">
            <a:avLst/>
          </a:prstGeom>
          <a:gradFill>
            <a:gsLst>
              <a:gs pos="84000">
                <a:srgbClr val="FFFFFF"/>
              </a:gs>
              <a:gs pos="5000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14310" y="537652"/>
            <a:ext cx="4879272" cy="2517071"/>
          </a:xfrm>
          <a:prstGeom prst="rect">
            <a:avLst/>
          </a:prstGeom>
          <a:gradFill flip="none" rotWithShape="1">
            <a:gsLst>
              <a:gs pos="84000">
                <a:srgbClr val="FFFFFF"/>
              </a:gs>
              <a:gs pos="5000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431605" y="1313813"/>
            <a:ext cx="5012563" cy="1751898"/>
          </a:xfrm>
          <a:prstGeom prst="rect">
            <a:avLst/>
          </a:prstGeom>
          <a:gradFill flip="none" rotWithShape="1">
            <a:gsLst>
              <a:gs pos="75000">
                <a:srgbClr val="FFFFFF"/>
              </a:gs>
              <a:gs pos="5000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270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-0.34766 0.000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66 0.00023 L -0.68555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555 0.00023 L -1.03269 0.0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269 0.00023 L -1.37552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765"/>
            <a:ext cx="10515600" cy="4351338"/>
          </a:xfrm>
        </p:spPr>
        <p:txBody>
          <a:bodyPr/>
          <a:lstStyle/>
          <a:p>
            <a:r>
              <a:rPr lang="en-US" dirty="0" smtClean="0"/>
              <a:t>Implemented in the </a:t>
            </a:r>
            <a:r>
              <a:rPr lang="en-US" dirty="0" err="1" smtClean="0"/>
              <a:t>dReal</a:t>
            </a:r>
            <a:r>
              <a:rPr lang="en-US" dirty="0" smtClean="0"/>
              <a:t> SMT-solver: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https://github.com/dzufferey/dreal3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https://github.com/dreal/dreal3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Evaluation in the paper</a:t>
            </a:r>
          </a:p>
          <a:p>
            <a:pPr lvl="1"/>
            <a:r>
              <a:rPr lang="en-US" dirty="0" smtClean="0"/>
              <a:t>Computing interpolants for examples such as</a:t>
            </a:r>
          </a:p>
          <a:p>
            <a:pPr lvl="2"/>
            <a:r>
              <a:rPr lang="en-US" dirty="0" smtClean="0"/>
              <a:t>QF_NRA</a:t>
            </a:r>
          </a:p>
          <a:p>
            <a:pPr lvl="2"/>
            <a:r>
              <a:rPr lang="en-US" dirty="0" smtClean="0"/>
              <a:t>Control theory and robotic systems</a:t>
            </a:r>
          </a:p>
          <a:p>
            <a:pPr lvl="2"/>
            <a:r>
              <a:rPr lang="en-US" dirty="0" smtClean="0"/>
              <a:t>Biological systems</a:t>
            </a:r>
          </a:p>
          <a:p>
            <a:pPr lvl="1"/>
            <a:r>
              <a:rPr lang="en-US" dirty="0" smtClean="0"/>
              <a:t>Report interpolant size vs proof size, runtimes,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65172" y="2329535"/>
                <a:ext cx="4840556" cy="918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∧ 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72" y="2329535"/>
                <a:ext cx="4840556" cy="918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62743" y="2557836"/>
            <a:ext cx="271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can we handle: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2743" y="4386942"/>
            <a:ext cx="6469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ODE is just a pruning operator over the domain</a:t>
            </a:r>
            <a:endParaRPr lang="en-US" sz="2400" dirty="0"/>
          </a:p>
        </p:txBody>
      </p:sp>
      <p:sp>
        <p:nvSpPr>
          <p:cNvPr id="6" name="Cube 5"/>
          <p:cNvSpPr/>
          <p:nvPr/>
        </p:nvSpPr>
        <p:spPr>
          <a:xfrm>
            <a:off x="8621485" y="3768688"/>
            <a:ext cx="1872343" cy="16981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48053" y="5116557"/>
                <a:ext cx="599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053" y="5116557"/>
                <a:ext cx="59958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62184" y="5466858"/>
                <a:ext cx="624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84" y="5466858"/>
                <a:ext cx="62401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14857" y="5987747"/>
                <a:ext cx="3209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57" y="5987747"/>
                <a:ext cx="32092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33206" y="4617773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206" y="4617773"/>
                <a:ext cx="38292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as Weak Quantifier Elimination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52" y="1847664"/>
            <a:ext cx="4437440" cy="200489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657599" y="2606260"/>
            <a:ext cx="3331029" cy="1327069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</p:cNvCxnSpPr>
          <p:nvPr/>
        </p:nvCxnSpPr>
        <p:spPr>
          <a:xfrm flipV="1">
            <a:off x="6500810" y="2345761"/>
            <a:ext cx="781733" cy="454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80325" y="2048827"/>
            <a:ext cx="216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Kinematic chain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724764"/>
            <a:ext cx="4096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Automatically extracted model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30 </a:t>
            </a:r>
            <a:r>
              <a:rPr lang="en-US" sz="2400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poly</a:t>
            </a:r>
            <a:r>
              <a:rPr lang="en-US" sz="2400" dirty="0"/>
              <a:t>. deg. 2, trig. </a:t>
            </a:r>
            <a:r>
              <a:rPr lang="en-US" sz="2400" dirty="0" err="1"/>
              <a:t>fct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>
            <a:off x="4934771" y="4971938"/>
            <a:ext cx="2013592" cy="705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77892" y="4724764"/>
                <a:ext cx="31258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Simplified model</a:t>
                </a:r>
                <a:r>
                  <a:rPr lang="en-US" sz="24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5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∧,  ∨,  ≤,  &lt;</m:t>
                    </m:r>
                  </m:oMath>
                </a14:m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Only approximate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892" y="4724764"/>
                <a:ext cx="3125856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924" t="-3101" r="-2144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Labelled </a:t>
            </a:r>
            <a:r>
              <a:rPr lang="en-US" dirty="0"/>
              <a:t>interpolation systems, </a:t>
            </a:r>
            <a:r>
              <a:rPr lang="en-US" dirty="0" err="1" smtClean="0"/>
              <a:t>D’Silva</a:t>
            </a:r>
            <a:r>
              <a:rPr lang="en-US" dirty="0" smtClean="0"/>
              <a:t> et al. 10</a:t>
            </a:r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Linear arithmetic:</a:t>
            </a:r>
          </a:p>
          <a:p>
            <a:pPr lvl="1"/>
            <a:r>
              <a:rPr lang="en-US" dirty="0" smtClean="0"/>
              <a:t>ℤ: </a:t>
            </a:r>
            <a:r>
              <a:rPr lang="en-US" dirty="0" err="1" smtClean="0"/>
              <a:t>Brillout</a:t>
            </a:r>
            <a:r>
              <a:rPr lang="en-US" dirty="0" smtClean="0"/>
              <a:t> </a:t>
            </a:r>
            <a:r>
              <a:rPr lang="en-US" dirty="0"/>
              <a:t>et al. </a:t>
            </a:r>
            <a:r>
              <a:rPr lang="en-US" dirty="0" smtClean="0"/>
              <a:t>10, </a:t>
            </a:r>
            <a:r>
              <a:rPr lang="en-US" dirty="0" err="1" smtClean="0"/>
              <a:t>Griggio</a:t>
            </a:r>
            <a:r>
              <a:rPr lang="en-US" dirty="0" smtClean="0"/>
              <a:t> </a:t>
            </a:r>
            <a:r>
              <a:rPr lang="en-US" dirty="0"/>
              <a:t>et al. </a:t>
            </a:r>
            <a:r>
              <a:rPr lang="en-US" dirty="0" smtClean="0"/>
              <a:t>11</a:t>
            </a:r>
          </a:p>
          <a:p>
            <a:pPr lvl="1"/>
            <a:r>
              <a:rPr lang="en-US" dirty="0" smtClean="0"/>
              <a:t>ℚ: McMillan 04, </a:t>
            </a:r>
            <a:r>
              <a:rPr lang="en-US" dirty="0" err="1" smtClean="0"/>
              <a:t>Rybalchenko</a:t>
            </a:r>
            <a:r>
              <a:rPr lang="en-US" dirty="0" smtClean="0"/>
              <a:t> </a:t>
            </a:r>
            <a:r>
              <a:rPr lang="en-US" dirty="0"/>
              <a:t>&amp; Sofronie-</a:t>
            </a:r>
            <a:r>
              <a:rPr lang="en-US" dirty="0" err="1"/>
              <a:t>Stokkermans</a:t>
            </a:r>
            <a:r>
              <a:rPr lang="en-US" dirty="0"/>
              <a:t> </a:t>
            </a:r>
            <a:r>
              <a:rPr lang="en-US" dirty="0" smtClean="0"/>
              <a:t>07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Polynomials </a:t>
            </a:r>
            <a:r>
              <a:rPr lang="en-US" dirty="0"/>
              <a:t>over </a:t>
            </a:r>
            <a:r>
              <a:rPr lang="en-US" dirty="0" smtClean="0"/>
              <a:t>ℝ using semi-definite </a:t>
            </a:r>
            <a:r>
              <a:rPr lang="en-US" dirty="0" err="1" smtClean="0"/>
              <a:t>prog</a:t>
            </a:r>
            <a:r>
              <a:rPr lang="en-US" dirty="0"/>
              <a:t>. Dai et al. </a:t>
            </a:r>
            <a:r>
              <a:rPr lang="en-US" dirty="0" smtClean="0"/>
              <a:t>13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Tools to </a:t>
            </a:r>
            <a:r>
              <a:rPr lang="en-US" dirty="0"/>
              <a:t>compute interpolants: MathSat5, Princess, </a:t>
            </a:r>
            <a:r>
              <a:rPr lang="en-US" dirty="0" err="1"/>
              <a:t>SmtInterpol</a:t>
            </a:r>
            <a:r>
              <a:rPr lang="en-US" dirty="0"/>
              <a:t>, </a:t>
            </a:r>
            <a:r>
              <a:rPr lang="en-US" dirty="0" smtClean="0"/>
              <a:t>Z3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24" y="2587892"/>
            <a:ext cx="4437440" cy="20048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2738" y="1818411"/>
            <a:ext cx="120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Discrete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21037" y="1960854"/>
            <a:ext cx="161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Continuous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3751111" y="2280076"/>
            <a:ext cx="113202" cy="234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894111" y="2422519"/>
            <a:ext cx="631954" cy="1325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32362" y="1893141"/>
                <a:ext cx="3607078" cy="3394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Polynomials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dirty="0" smtClean="0"/>
                  <a:t>Transcendental functions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Differential equations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362" y="1893141"/>
                <a:ext cx="3607078" cy="3394391"/>
              </a:xfrm>
              <a:prstGeom prst="rect">
                <a:avLst/>
              </a:prstGeom>
              <a:blipFill rotWithShape="0">
                <a:blip r:embed="rId3"/>
                <a:stretch>
                  <a:fillRect l="-2365" t="-1439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Interpolation for nonlinear theories over the reals based on the framework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-satisfiability</a:t>
                </a:r>
              </a:p>
              <a:p>
                <a:endParaRPr lang="en-US" dirty="0"/>
              </a:p>
              <a:p>
                <a:r>
                  <a:rPr lang="en-US" dirty="0" smtClean="0"/>
                  <a:t>Link between branch-and-prune </a:t>
                </a:r>
                <a:r>
                  <a:rPr lang="en-US" dirty="0" smtClean="0"/>
                  <a:t>proof and </a:t>
                </a:r>
                <a:r>
                  <a:rPr lang="en-US" dirty="0" smtClean="0"/>
                  <a:t>propositional </a:t>
                </a:r>
                <a:r>
                  <a:rPr lang="en-US" dirty="0" smtClean="0"/>
                  <a:t>resolution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Implementation on top of the </a:t>
                </a:r>
                <a:r>
                  <a:rPr lang="en-US" dirty="0" err="1" smtClean="0"/>
                  <a:t>dReal</a:t>
                </a:r>
                <a:r>
                  <a:rPr lang="en-US" dirty="0" smtClean="0"/>
                  <a:t> SMT solver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Continuous Formula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Linear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77785" cy="3684588"/>
          </a:xfrm>
        </p:spPr>
        <p:txBody>
          <a:bodyPr/>
          <a:lstStyle/>
          <a:p>
            <a:r>
              <a:rPr lang="en-US" dirty="0" smtClean="0"/>
              <a:t>Satisfiability</a:t>
            </a:r>
          </a:p>
          <a:p>
            <a:pPr marL="457200" lvl="1" indent="0">
              <a:buNone/>
            </a:pPr>
            <a:r>
              <a:rPr lang="en-US" dirty="0" smtClean="0"/>
              <a:t>Linear programming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Quantifier Elimination </a:t>
            </a:r>
          </a:p>
          <a:p>
            <a:pPr marL="457200" lvl="1" indent="0">
              <a:buNone/>
            </a:pPr>
            <a:r>
              <a:rPr lang="en-US" dirty="0" smtClean="0"/>
              <a:t>Fourier–</a:t>
            </a:r>
            <a:r>
              <a:rPr lang="en-US" dirty="0" err="1" smtClean="0"/>
              <a:t>Motzkin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Craig Interpolation</a:t>
            </a:r>
          </a:p>
          <a:p>
            <a:pPr marL="457200" lvl="1" indent="0">
              <a:buNone/>
            </a:pPr>
            <a:r>
              <a:rPr lang="en-US" dirty="0" smtClean="0"/>
              <a:t>LP duality (</a:t>
            </a:r>
            <a:r>
              <a:rPr lang="en-US" dirty="0" err="1" smtClean="0"/>
              <a:t>Farkas</a:t>
            </a:r>
            <a:r>
              <a:rPr lang="en-US" dirty="0" smtClean="0"/>
              <a:t> Lemma)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7573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Nonlinear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517573" y="2505075"/>
                <a:ext cx="5837815" cy="36845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-satisfiability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Interval constraint propagation (ICP)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Quantifier Elimination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CAD for polynomials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Craig Interpolation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b="1" dirty="0" smtClean="0"/>
                  <a:t>Propositional interpolation (</a:t>
                </a:r>
                <a:r>
                  <a:rPr lang="en-US" b="1" dirty="0" err="1" smtClean="0"/>
                  <a:t>Pudlak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517573" y="2505075"/>
                <a:ext cx="5837815" cy="3684588"/>
              </a:xfrm>
              <a:blipFill rotWithShape="0">
                <a:blip r:embed="rId2"/>
                <a:stretch>
                  <a:fillRect l="-1879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1661" y="552855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Background</a:t>
                </a:r>
              </a:p>
              <a:p>
                <a:pPr lvl="1"/>
                <a:r>
                  <a:rPr lang="en-US" dirty="0" smtClean="0"/>
                  <a:t>Interpolation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-satisfiability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Interpolation for Nonlinear Theory</a:t>
                </a:r>
              </a:p>
              <a:p>
                <a:pPr lvl="1"/>
                <a:r>
                  <a:rPr lang="en-US" dirty="0" smtClean="0"/>
                  <a:t>Proof from interval constraint propagation</a:t>
                </a:r>
              </a:p>
              <a:p>
                <a:pPr lvl="1"/>
                <a:r>
                  <a:rPr lang="en-US" dirty="0" smtClean="0"/>
                  <a:t>Interpolation system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Implementation and Applications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941131" y="1696092"/>
            <a:ext cx="2105891" cy="36437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5000"/>
                  <a:lumOff val="35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Craig Interpolation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941131" y="1967338"/>
            <a:ext cx="1369019" cy="3101255"/>
          </a:xfrm>
          <a:custGeom>
            <a:avLst/>
            <a:gdLst>
              <a:gd name="connsiteX0" fmla="*/ 318806 w 1133643"/>
              <a:gd name="connsiteY0" fmla="*/ 0 h 3080421"/>
              <a:gd name="connsiteX1" fmla="*/ 762152 w 1133643"/>
              <a:gd name="connsiteY1" fmla="*/ 221673 h 3080421"/>
              <a:gd name="connsiteX2" fmla="*/ 332661 w 1133643"/>
              <a:gd name="connsiteY2" fmla="*/ 415636 h 3080421"/>
              <a:gd name="connsiteX3" fmla="*/ 457352 w 1133643"/>
              <a:gd name="connsiteY3" fmla="*/ 1413164 h 3080421"/>
              <a:gd name="connsiteX4" fmla="*/ 1039243 w 1133643"/>
              <a:gd name="connsiteY4" fmla="*/ 651164 h 3080421"/>
              <a:gd name="connsiteX5" fmla="*/ 1025388 w 1133643"/>
              <a:gd name="connsiteY5" fmla="*/ 2161309 h 3080421"/>
              <a:gd name="connsiteX6" fmla="*/ 152 w 1133643"/>
              <a:gd name="connsiteY6" fmla="*/ 1717964 h 3080421"/>
              <a:gd name="connsiteX7" fmla="*/ 942261 w 1133643"/>
              <a:gd name="connsiteY7" fmla="*/ 2964873 h 3080421"/>
              <a:gd name="connsiteX8" fmla="*/ 110988 w 1133643"/>
              <a:gd name="connsiteY8" fmla="*/ 2951018 h 3080421"/>
              <a:gd name="connsiteX0" fmla="*/ 0 w 1369019"/>
              <a:gd name="connsiteY0" fmla="*/ 0 h 3066566"/>
              <a:gd name="connsiteX1" fmla="*/ 997528 w 1369019"/>
              <a:gd name="connsiteY1" fmla="*/ 207818 h 3066566"/>
              <a:gd name="connsiteX2" fmla="*/ 568037 w 1369019"/>
              <a:gd name="connsiteY2" fmla="*/ 401781 h 3066566"/>
              <a:gd name="connsiteX3" fmla="*/ 692728 w 1369019"/>
              <a:gd name="connsiteY3" fmla="*/ 1399309 h 3066566"/>
              <a:gd name="connsiteX4" fmla="*/ 1274619 w 1369019"/>
              <a:gd name="connsiteY4" fmla="*/ 637309 h 3066566"/>
              <a:gd name="connsiteX5" fmla="*/ 1260764 w 1369019"/>
              <a:gd name="connsiteY5" fmla="*/ 2147454 h 3066566"/>
              <a:gd name="connsiteX6" fmla="*/ 235528 w 1369019"/>
              <a:gd name="connsiteY6" fmla="*/ 1704109 h 3066566"/>
              <a:gd name="connsiteX7" fmla="*/ 1177637 w 1369019"/>
              <a:gd name="connsiteY7" fmla="*/ 2951018 h 3066566"/>
              <a:gd name="connsiteX8" fmla="*/ 346364 w 1369019"/>
              <a:gd name="connsiteY8" fmla="*/ 2937163 h 3066566"/>
              <a:gd name="connsiteX0" fmla="*/ 0 w 1369019"/>
              <a:gd name="connsiteY0" fmla="*/ 7849 h 3074415"/>
              <a:gd name="connsiteX1" fmla="*/ 997528 w 1369019"/>
              <a:gd name="connsiteY1" fmla="*/ 215667 h 3074415"/>
              <a:gd name="connsiteX2" fmla="*/ 568037 w 1369019"/>
              <a:gd name="connsiteY2" fmla="*/ 409630 h 3074415"/>
              <a:gd name="connsiteX3" fmla="*/ 692728 w 1369019"/>
              <a:gd name="connsiteY3" fmla="*/ 1407158 h 3074415"/>
              <a:gd name="connsiteX4" fmla="*/ 1274619 w 1369019"/>
              <a:gd name="connsiteY4" fmla="*/ 645158 h 3074415"/>
              <a:gd name="connsiteX5" fmla="*/ 1260764 w 1369019"/>
              <a:gd name="connsiteY5" fmla="*/ 2155303 h 3074415"/>
              <a:gd name="connsiteX6" fmla="*/ 235528 w 1369019"/>
              <a:gd name="connsiteY6" fmla="*/ 1711958 h 3074415"/>
              <a:gd name="connsiteX7" fmla="*/ 1177637 w 1369019"/>
              <a:gd name="connsiteY7" fmla="*/ 2958867 h 3074415"/>
              <a:gd name="connsiteX8" fmla="*/ 346364 w 1369019"/>
              <a:gd name="connsiteY8" fmla="*/ 2945012 h 3074415"/>
              <a:gd name="connsiteX0" fmla="*/ 0 w 1369019"/>
              <a:gd name="connsiteY0" fmla="*/ 0 h 3066566"/>
              <a:gd name="connsiteX1" fmla="*/ 997528 w 1369019"/>
              <a:gd name="connsiteY1" fmla="*/ 207818 h 3066566"/>
              <a:gd name="connsiteX2" fmla="*/ 568037 w 1369019"/>
              <a:gd name="connsiteY2" fmla="*/ 401781 h 3066566"/>
              <a:gd name="connsiteX3" fmla="*/ 692728 w 1369019"/>
              <a:gd name="connsiteY3" fmla="*/ 1399309 h 3066566"/>
              <a:gd name="connsiteX4" fmla="*/ 1274619 w 1369019"/>
              <a:gd name="connsiteY4" fmla="*/ 637309 h 3066566"/>
              <a:gd name="connsiteX5" fmla="*/ 1260764 w 1369019"/>
              <a:gd name="connsiteY5" fmla="*/ 2147454 h 3066566"/>
              <a:gd name="connsiteX6" fmla="*/ 235528 w 1369019"/>
              <a:gd name="connsiteY6" fmla="*/ 1704109 h 3066566"/>
              <a:gd name="connsiteX7" fmla="*/ 1177637 w 1369019"/>
              <a:gd name="connsiteY7" fmla="*/ 2951018 h 3066566"/>
              <a:gd name="connsiteX8" fmla="*/ 346364 w 1369019"/>
              <a:gd name="connsiteY8" fmla="*/ 2937163 h 3066566"/>
              <a:gd name="connsiteX0" fmla="*/ 0 w 1369019"/>
              <a:gd name="connsiteY0" fmla="*/ 0 h 3101255"/>
              <a:gd name="connsiteX1" fmla="*/ 997528 w 1369019"/>
              <a:gd name="connsiteY1" fmla="*/ 207818 h 3101255"/>
              <a:gd name="connsiteX2" fmla="*/ 568037 w 1369019"/>
              <a:gd name="connsiteY2" fmla="*/ 401781 h 3101255"/>
              <a:gd name="connsiteX3" fmla="*/ 692728 w 1369019"/>
              <a:gd name="connsiteY3" fmla="*/ 1399309 h 3101255"/>
              <a:gd name="connsiteX4" fmla="*/ 1274619 w 1369019"/>
              <a:gd name="connsiteY4" fmla="*/ 637309 h 3101255"/>
              <a:gd name="connsiteX5" fmla="*/ 1260764 w 1369019"/>
              <a:gd name="connsiteY5" fmla="*/ 2147454 h 3101255"/>
              <a:gd name="connsiteX6" fmla="*/ 235528 w 1369019"/>
              <a:gd name="connsiteY6" fmla="*/ 1704109 h 3101255"/>
              <a:gd name="connsiteX7" fmla="*/ 1177637 w 1369019"/>
              <a:gd name="connsiteY7" fmla="*/ 2951018 h 3101255"/>
              <a:gd name="connsiteX8" fmla="*/ 221673 w 1369019"/>
              <a:gd name="connsiteY8" fmla="*/ 3006435 h 3101255"/>
              <a:gd name="connsiteX0" fmla="*/ 0 w 1369019"/>
              <a:gd name="connsiteY0" fmla="*/ 0 h 3101255"/>
              <a:gd name="connsiteX1" fmla="*/ 997528 w 1369019"/>
              <a:gd name="connsiteY1" fmla="*/ 207818 h 3101255"/>
              <a:gd name="connsiteX2" fmla="*/ 568037 w 1369019"/>
              <a:gd name="connsiteY2" fmla="*/ 401781 h 3101255"/>
              <a:gd name="connsiteX3" fmla="*/ 692728 w 1369019"/>
              <a:gd name="connsiteY3" fmla="*/ 1399309 h 3101255"/>
              <a:gd name="connsiteX4" fmla="*/ 1274619 w 1369019"/>
              <a:gd name="connsiteY4" fmla="*/ 637309 h 3101255"/>
              <a:gd name="connsiteX5" fmla="*/ 1260764 w 1369019"/>
              <a:gd name="connsiteY5" fmla="*/ 2147454 h 3101255"/>
              <a:gd name="connsiteX6" fmla="*/ 235528 w 1369019"/>
              <a:gd name="connsiteY6" fmla="*/ 1704109 h 3101255"/>
              <a:gd name="connsiteX7" fmla="*/ 1177637 w 1369019"/>
              <a:gd name="connsiteY7" fmla="*/ 2951018 h 3101255"/>
              <a:gd name="connsiteX8" fmla="*/ 152400 w 1369019"/>
              <a:gd name="connsiteY8" fmla="*/ 3006435 h 3101255"/>
              <a:gd name="connsiteX0" fmla="*/ 0 w 1369019"/>
              <a:gd name="connsiteY0" fmla="*/ 0 h 3101255"/>
              <a:gd name="connsiteX1" fmla="*/ 997528 w 1369019"/>
              <a:gd name="connsiteY1" fmla="*/ 207818 h 3101255"/>
              <a:gd name="connsiteX2" fmla="*/ 568037 w 1369019"/>
              <a:gd name="connsiteY2" fmla="*/ 401781 h 3101255"/>
              <a:gd name="connsiteX3" fmla="*/ 692728 w 1369019"/>
              <a:gd name="connsiteY3" fmla="*/ 1399309 h 3101255"/>
              <a:gd name="connsiteX4" fmla="*/ 1274619 w 1369019"/>
              <a:gd name="connsiteY4" fmla="*/ 637309 h 3101255"/>
              <a:gd name="connsiteX5" fmla="*/ 1260764 w 1369019"/>
              <a:gd name="connsiteY5" fmla="*/ 2147454 h 3101255"/>
              <a:gd name="connsiteX6" fmla="*/ 235528 w 1369019"/>
              <a:gd name="connsiteY6" fmla="*/ 1704109 h 3101255"/>
              <a:gd name="connsiteX7" fmla="*/ 1177637 w 1369019"/>
              <a:gd name="connsiteY7" fmla="*/ 2951018 h 3101255"/>
              <a:gd name="connsiteX8" fmla="*/ 27709 w 1369019"/>
              <a:gd name="connsiteY8" fmla="*/ 3006435 h 310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019" h="3101255">
                <a:moveTo>
                  <a:pt x="0" y="0"/>
                </a:moveTo>
                <a:cubicBezTo>
                  <a:pt x="746991" y="6927"/>
                  <a:pt x="902855" y="140855"/>
                  <a:pt x="997528" y="207818"/>
                </a:cubicBezTo>
                <a:cubicBezTo>
                  <a:pt x="1092201" y="274781"/>
                  <a:pt x="618837" y="203199"/>
                  <a:pt x="568037" y="401781"/>
                </a:cubicBezTo>
                <a:cubicBezTo>
                  <a:pt x="517237" y="600363"/>
                  <a:pt x="574964" y="1360054"/>
                  <a:pt x="692728" y="1399309"/>
                </a:cubicBezTo>
                <a:cubicBezTo>
                  <a:pt x="810492" y="1438564"/>
                  <a:pt x="1179946" y="512618"/>
                  <a:pt x="1274619" y="637309"/>
                </a:cubicBezTo>
                <a:cubicBezTo>
                  <a:pt x="1369292" y="762000"/>
                  <a:pt x="1433946" y="1969654"/>
                  <a:pt x="1260764" y="2147454"/>
                </a:cubicBezTo>
                <a:cubicBezTo>
                  <a:pt x="1087582" y="2325254"/>
                  <a:pt x="249383" y="1570182"/>
                  <a:pt x="235528" y="1704109"/>
                </a:cubicBezTo>
                <a:cubicBezTo>
                  <a:pt x="221673" y="1838036"/>
                  <a:pt x="1212273" y="2733964"/>
                  <a:pt x="1177637" y="2951018"/>
                </a:cubicBezTo>
                <a:cubicBezTo>
                  <a:pt x="1143001" y="3168072"/>
                  <a:pt x="452582" y="3116117"/>
                  <a:pt x="27709" y="3006435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78104" y="1854088"/>
            <a:ext cx="829971" cy="3327756"/>
          </a:xfrm>
          <a:custGeom>
            <a:avLst/>
            <a:gdLst>
              <a:gd name="connsiteX0" fmla="*/ 554307 w 828670"/>
              <a:gd name="connsiteY0" fmla="*/ 0 h 3341610"/>
              <a:gd name="connsiteX1" fmla="*/ 125 w 828670"/>
              <a:gd name="connsiteY1" fmla="*/ 1052946 h 3341610"/>
              <a:gd name="connsiteX2" fmla="*/ 595871 w 828670"/>
              <a:gd name="connsiteY2" fmla="*/ 2119746 h 3341610"/>
              <a:gd name="connsiteX3" fmla="*/ 138671 w 828670"/>
              <a:gd name="connsiteY3" fmla="*/ 3214255 h 3341610"/>
              <a:gd name="connsiteX4" fmla="*/ 817543 w 828670"/>
              <a:gd name="connsiteY4" fmla="*/ 3325091 h 3341610"/>
              <a:gd name="connsiteX0" fmla="*/ 804990 w 829971"/>
              <a:gd name="connsiteY0" fmla="*/ 0 h 3327756"/>
              <a:gd name="connsiteX1" fmla="*/ 1426 w 829971"/>
              <a:gd name="connsiteY1" fmla="*/ 1039092 h 3327756"/>
              <a:gd name="connsiteX2" fmla="*/ 597172 w 829971"/>
              <a:gd name="connsiteY2" fmla="*/ 2105892 h 3327756"/>
              <a:gd name="connsiteX3" fmla="*/ 139972 w 829971"/>
              <a:gd name="connsiteY3" fmla="*/ 3200401 h 3327756"/>
              <a:gd name="connsiteX4" fmla="*/ 818844 w 829971"/>
              <a:gd name="connsiteY4" fmla="*/ 3311237 h 3327756"/>
              <a:gd name="connsiteX0" fmla="*/ 804990 w 829971"/>
              <a:gd name="connsiteY0" fmla="*/ 0 h 3327756"/>
              <a:gd name="connsiteX1" fmla="*/ 1426 w 829971"/>
              <a:gd name="connsiteY1" fmla="*/ 1039092 h 3327756"/>
              <a:gd name="connsiteX2" fmla="*/ 597172 w 829971"/>
              <a:gd name="connsiteY2" fmla="*/ 2105892 h 3327756"/>
              <a:gd name="connsiteX3" fmla="*/ 139972 w 829971"/>
              <a:gd name="connsiteY3" fmla="*/ 3200401 h 3327756"/>
              <a:gd name="connsiteX4" fmla="*/ 818844 w 829971"/>
              <a:gd name="connsiteY4" fmla="*/ 3311237 h 332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971" h="3327756">
                <a:moveTo>
                  <a:pt x="804990" y="0"/>
                </a:moveTo>
                <a:cubicBezTo>
                  <a:pt x="302762" y="183573"/>
                  <a:pt x="36062" y="688110"/>
                  <a:pt x="1426" y="1039092"/>
                </a:cubicBezTo>
                <a:cubicBezTo>
                  <a:pt x="-33210" y="1390074"/>
                  <a:pt x="574081" y="1745674"/>
                  <a:pt x="597172" y="2105892"/>
                </a:cubicBezTo>
                <a:cubicBezTo>
                  <a:pt x="620263" y="2466110"/>
                  <a:pt x="103027" y="2999510"/>
                  <a:pt x="139972" y="3200401"/>
                </a:cubicBezTo>
                <a:cubicBezTo>
                  <a:pt x="176917" y="3401292"/>
                  <a:pt x="929680" y="3302001"/>
                  <a:pt x="818844" y="331123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1412" y="2810079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A</a:t>
            </a:r>
            <a:endParaRPr lang="en-US" sz="4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44487" y="2810079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B</a:t>
            </a:r>
            <a:endParaRPr lang="en-US" sz="40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641232" y="1695545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</a:t>
            </a:r>
            <a:endParaRPr lang="en-US" sz="4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33055" y="2036613"/>
                <a:ext cx="409625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 smtClean="0"/>
                  <a:t> be </a:t>
                </a:r>
                <a:r>
                  <a:rPr lang="en-US" sz="2800" dirty="0" err="1" smtClean="0"/>
                  <a:t>unsatisfiable</a:t>
                </a:r>
                <a:r>
                  <a:rPr lang="en-US" sz="2800" dirty="0" smtClean="0"/>
                  <a:t>.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 smtClean="0"/>
                  <a:t> is an interpolant </a:t>
                </a:r>
                <a:r>
                  <a:rPr lang="en-US" sz="2800" dirty="0" err="1" smtClean="0"/>
                  <a:t>iff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 smtClean="0"/>
                  <a:t> is </a:t>
                </a:r>
                <a:r>
                  <a:rPr lang="en-US" sz="2800" dirty="0" err="1" smtClean="0"/>
                  <a:t>unsatisfiable</a:t>
                </a:r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fv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fv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55" y="2036613"/>
                <a:ext cx="409625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2976" t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33055" y="5600220"/>
                <a:ext cx="92547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Usually,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 smtClean="0"/>
                  <a:t> is computed from the </a:t>
                </a:r>
                <a:r>
                  <a:rPr lang="en-US" sz="2800" dirty="0" err="1" smtClean="0"/>
                  <a:t>unsatisfiability</a:t>
                </a:r>
                <a:r>
                  <a:rPr lang="en-US" sz="2800" dirty="0" smtClean="0"/>
                  <a:t> proof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55" y="5600220"/>
                <a:ext cx="925471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318" t="-11628" r="-19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S</a:t>
                </a:r>
                <a:r>
                  <a:rPr lang="en-US" dirty="0" smtClean="0"/>
                  <a:t>atisfiability</a:t>
                </a:r>
                <a:endParaRPr lang="en-US" dirty="0"/>
              </a:p>
            </p:txBody>
          </p:sp>
        </mc:Choice>
        <mc:Fallback xmlns=""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30928" y="1870698"/>
                <a:ext cx="8183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 smtClean="0"/>
                  <a:t> + nonlinear theory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	undecidable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28" y="1870698"/>
                <a:ext cx="818365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30928" y="2493714"/>
                <a:ext cx="7859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 smtClean="0"/>
                  <a:t> + nonlinear theory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smtClean="0"/>
                  <a:t>perturbations 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	decidable</a:t>
                </a:r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28" y="2493714"/>
                <a:ext cx="785984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55" t="-10526" r="-1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66559" y="4087091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59" y="4087091"/>
                <a:ext cx="188705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647" t="-19737" r="-1229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3372451" y="3843968"/>
            <a:ext cx="708740" cy="318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2451" y="4317923"/>
            <a:ext cx="708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72451" y="4473223"/>
            <a:ext cx="708740" cy="318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80571" y="3625425"/>
                <a:ext cx="259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/>
                  <a:t>|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71" y="3625425"/>
                <a:ext cx="259192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765" t="-2000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00028" y="4087090"/>
                <a:ext cx="3198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0&lt;|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28" y="4087090"/>
                <a:ext cx="3198119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973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80571" y="4561046"/>
                <a:ext cx="2626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71" y="4561046"/>
                <a:ext cx="262642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33" t="-1973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7713598" y="3856257"/>
            <a:ext cx="651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16238" y="4317922"/>
            <a:ext cx="651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713598" y="4791878"/>
            <a:ext cx="651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981136" y="3541630"/>
                <a:ext cx="823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-sat</a:t>
                </a:r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136" y="3541630"/>
                <a:ext cx="823815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222" t="-10526" r="-1185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507287" y="4087090"/>
                <a:ext cx="1771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-sat / </a:t>
                </a:r>
                <a:r>
                  <a:rPr lang="en-US" sz="2400" dirty="0" err="1" smtClean="0"/>
                  <a:t>unsat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287" y="4087090"/>
                <a:ext cx="177151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034" t="-10526" r="-482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955101" y="4561046"/>
            <a:ext cx="87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unsat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30928" y="5449633"/>
                <a:ext cx="61901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-satisfiability captures numerical computability.</a:t>
                </a:r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28" y="5449633"/>
                <a:ext cx="619015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95" t="-10526" r="-13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Branch-and-Prune ICP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38200" y="1861456"/>
                <a:ext cx="4837606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nsolas" panose="020B0609020204030204" pitchFamily="49" charset="0"/>
                  </a:rPr>
                  <a:t>ICP(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S.push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  while  S not empty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S.top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</a:rPr>
                  <a:t>        while ( … )</a:t>
                </a:r>
              </a:p>
              <a:p>
                <a:r>
                  <a:rPr lang="en-US" sz="2000" b="0" dirty="0" smtClean="0">
                    <a:latin typeface="Consolas" panose="020B06090202040302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 prune(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      if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          if  small enough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             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-SAT</a:t>
                </a:r>
                <a:endParaRPr lang="en-US" sz="2000" dirty="0" smtClean="0"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          else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 branch(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             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S.push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</a:rPr>
                  <a:t>                </a:t>
                </a:r>
                <a:r>
                  <a:rPr lang="en-US" sz="2000" dirty="0" err="1" smtClean="0">
                    <a:latin typeface="Consolas" panose="020B0609020204030204" pitchFamily="49" charset="0"/>
                  </a:rPr>
                  <a:t>S.push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)</a:t>
                </a:r>
                <a:endParaRPr lang="en-US" sz="2000" dirty="0">
                  <a:latin typeface="Consolas" panose="020B0609020204030204" pitchFamily="49" charset="0"/>
                </a:endParaRPr>
              </a:p>
              <a:p>
                <a:r>
                  <a:rPr lang="en-US" sz="2000" dirty="0" smtClean="0">
                    <a:latin typeface="Consolas" panose="020B0609020204030204" pitchFamily="49" charset="0"/>
                  </a:rPr>
                  <a:t>    return UNSAT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1456"/>
                <a:ext cx="4837606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387" t="-693" r="-378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505508" y="2706779"/>
            <a:ext cx="3178629" cy="207917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02771" y="1948543"/>
            <a:ext cx="435429" cy="250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45404" y="3064320"/>
            <a:ext cx="2298835" cy="13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05508" y="3746365"/>
            <a:ext cx="439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244241" y="3746365"/>
            <a:ext cx="439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7" idx="0"/>
          </p:cNvCxnSpPr>
          <p:nvPr/>
        </p:nvCxnSpPr>
        <p:spPr>
          <a:xfrm flipH="1">
            <a:off x="9094822" y="2706779"/>
            <a:ext cx="1" cy="357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2"/>
          </p:cNvCxnSpPr>
          <p:nvPr/>
        </p:nvCxnSpPr>
        <p:spPr>
          <a:xfrm flipH="1" flipV="1">
            <a:off x="9094822" y="4428410"/>
            <a:ext cx="1" cy="357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05508" y="2706778"/>
            <a:ext cx="3178629" cy="207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08110" y="3453979"/>
                <a:ext cx="5734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110" y="3453979"/>
                <a:ext cx="57342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945402" y="3064320"/>
            <a:ext cx="1130016" cy="13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23696" y="345397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696" y="3453977"/>
                <a:ext cx="71801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94819" y="3064320"/>
            <a:ext cx="1168818" cy="13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320219" y="3453976"/>
                <a:ext cx="727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219" y="3453976"/>
                <a:ext cx="72750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-1.45833E-6 0.215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21575 L 0.00156 0.4481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44815 L 4.375E-6 0.2157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16" grpId="0" animBg="1"/>
      <p:bldP spid="5" grpId="0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Branch-and-Prune 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90022" y="1924527"/>
            <a:ext cx="5379219" cy="39498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9417" y="2492020"/>
            <a:ext cx="3593421" cy="285031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6243" y="2663351"/>
            <a:ext cx="2991336" cy="264018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2194" y="2663351"/>
            <a:ext cx="1463848" cy="264018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16976" y="2663351"/>
            <a:ext cx="1463848" cy="264018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62194" y="2674184"/>
            <a:ext cx="1335108" cy="12640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6518" y="4028650"/>
            <a:ext cx="1354306" cy="12857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80983" y="2492021"/>
            <a:ext cx="3561855" cy="2822344"/>
            <a:chOff x="99822" y="2481189"/>
            <a:chExt cx="3561855" cy="2822344"/>
          </a:xfrm>
        </p:grpSpPr>
        <p:grpSp>
          <p:nvGrpSpPr>
            <p:cNvPr id="8" name="Group 7"/>
            <p:cNvGrpSpPr/>
            <p:nvPr/>
          </p:nvGrpSpPr>
          <p:grpSpPr>
            <a:xfrm>
              <a:off x="99822" y="2481189"/>
              <a:ext cx="3561855" cy="2822344"/>
              <a:chOff x="3607871" y="2456238"/>
              <a:chExt cx="3561855" cy="282234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79713" y="2638400"/>
                <a:ext cx="1331060" cy="1274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539989" y="4003700"/>
                <a:ext cx="1331060" cy="1274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3607871" y="2456238"/>
                <a:ext cx="3561855" cy="2822343"/>
              </a:xfrm>
              <a:custGeom>
                <a:avLst/>
                <a:gdLst>
                  <a:gd name="connsiteX0" fmla="*/ 41122 w 2857058"/>
                  <a:gd name="connsiteY0" fmla="*/ 1893515 h 2278628"/>
                  <a:gd name="connsiteX1" fmla="*/ 93077 w 2857058"/>
                  <a:gd name="connsiteY1" fmla="*/ 1446706 h 2278628"/>
                  <a:gd name="connsiteX2" fmla="*/ 1007477 w 2857058"/>
                  <a:gd name="connsiteY2" fmla="*/ 1197324 h 2278628"/>
                  <a:gd name="connsiteX3" fmla="*/ 1100995 w 2857058"/>
                  <a:gd name="connsiteY3" fmla="*/ 1176542 h 2278628"/>
                  <a:gd name="connsiteX4" fmla="*/ 1817967 w 2857058"/>
                  <a:gd name="connsiteY4" fmla="*/ 137451 h 2278628"/>
                  <a:gd name="connsiteX5" fmla="*/ 2763540 w 2857058"/>
                  <a:gd name="connsiteY5" fmla="*/ 85497 h 2278628"/>
                  <a:gd name="connsiteX6" fmla="*/ 2690804 w 2857058"/>
                  <a:gd name="connsiteY6" fmla="*/ 823251 h 2278628"/>
                  <a:gd name="connsiteX7" fmla="*/ 1599758 w 2857058"/>
                  <a:gd name="connsiteY7" fmla="*/ 1311624 h 2278628"/>
                  <a:gd name="connsiteX8" fmla="*/ 986695 w 2857058"/>
                  <a:gd name="connsiteY8" fmla="*/ 2184460 h 2278628"/>
                  <a:gd name="connsiteX9" fmla="*/ 986695 w 2857058"/>
                  <a:gd name="connsiteY9" fmla="*/ 2184460 h 2278628"/>
                  <a:gd name="connsiteX10" fmla="*/ 186595 w 2857058"/>
                  <a:gd name="connsiteY10" fmla="*/ 2267588 h 2278628"/>
                  <a:gd name="connsiteX11" fmla="*/ 41122 w 2857058"/>
                  <a:gd name="connsiteY11" fmla="*/ 1893515 h 2278628"/>
                  <a:gd name="connsiteX0" fmla="*/ 41122 w 2857058"/>
                  <a:gd name="connsiteY0" fmla="*/ 1873030 h 2258143"/>
                  <a:gd name="connsiteX1" fmla="*/ 93077 w 2857058"/>
                  <a:gd name="connsiteY1" fmla="*/ 1426221 h 2258143"/>
                  <a:gd name="connsiteX2" fmla="*/ 1007477 w 2857058"/>
                  <a:gd name="connsiteY2" fmla="*/ 1176839 h 2258143"/>
                  <a:gd name="connsiteX3" fmla="*/ 1423113 w 2857058"/>
                  <a:gd name="connsiteY3" fmla="*/ 771594 h 2258143"/>
                  <a:gd name="connsiteX4" fmla="*/ 1817967 w 2857058"/>
                  <a:gd name="connsiteY4" fmla="*/ 116966 h 2258143"/>
                  <a:gd name="connsiteX5" fmla="*/ 2763540 w 2857058"/>
                  <a:gd name="connsiteY5" fmla="*/ 65012 h 2258143"/>
                  <a:gd name="connsiteX6" fmla="*/ 2690804 w 2857058"/>
                  <a:gd name="connsiteY6" fmla="*/ 802766 h 2258143"/>
                  <a:gd name="connsiteX7" fmla="*/ 1599758 w 2857058"/>
                  <a:gd name="connsiteY7" fmla="*/ 1291139 h 2258143"/>
                  <a:gd name="connsiteX8" fmla="*/ 986695 w 2857058"/>
                  <a:gd name="connsiteY8" fmla="*/ 2163975 h 2258143"/>
                  <a:gd name="connsiteX9" fmla="*/ 986695 w 2857058"/>
                  <a:gd name="connsiteY9" fmla="*/ 2163975 h 2258143"/>
                  <a:gd name="connsiteX10" fmla="*/ 186595 w 2857058"/>
                  <a:gd name="connsiteY10" fmla="*/ 2247103 h 2258143"/>
                  <a:gd name="connsiteX11" fmla="*/ 41122 w 2857058"/>
                  <a:gd name="connsiteY11" fmla="*/ 1873030 h 2258143"/>
                  <a:gd name="connsiteX0" fmla="*/ 41122 w 2857058"/>
                  <a:gd name="connsiteY0" fmla="*/ 1873030 h 2299977"/>
                  <a:gd name="connsiteX1" fmla="*/ 93077 w 2857058"/>
                  <a:gd name="connsiteY1" fmla="*/ 1426221 h 2299977"/>
                  <a:gd name="connsiteX2" fmla="*/ 1007477 w 2857058"/>
                  <a:gd name="connsiteY2" fmla="*/ 1176839 h 2299977"/>
                  <a:gd name="connsiteX3" fmla="*/ 1423113 w 2857058"/>
                  <a:gd name="connsiteY3" fmla="*/ 771594 h 2299977"/>
                  <a:gd name="connsiteX4" fmla="*/ 1817967 w 2857058"/>
                  <a:gd name="connsiteY4" fmla="*/ 116966 h 2299977"/>
                  <a:gd name="connsiteX5" fmla="*/ 2763540 w 2857058"/>
                  <a:gd name="connsiteY5" fmla="*/ 65012 h 2299977"/>
                  <a:gd name="connsiteX6" fmla="*/ 2690804 w 2857058"/>
                  <a:gd name="connsiteY6" fmla="*/ 802766 h 2299977"/>
                  <a:gd name="connsiteX7" fmla="*/ 1599758 w 2857058"/>
                  <a:gd name="connsiteY7" fmla="*/ 1291139 h 2299977"/>
                  <a:gd name="connsiteX8" fmla="*/ 986695 w 2857058"/>
                  <a:gd name="connsiteY8" fmla="*/ 2163975 h 2299977"/>
                  <a:gd name="connsiteX9" fmla="*/ 706140 w 2857058"/>
                  <a:gd name="connsiteY9" fmla="*/ 2288665 h 2299977"/>
                  <a:gd name="connsiteX10" fmla="*/ 186595 w 2857058"/>
                  <a:gd name="connsiteY10" fmla="*/ 2247103 h 2299977"/>
                  <a:gd name="connsiteX11" fmla="*/ 41122 w 2857058"/>
                  <a:gd name="connsiteY11" fmla="*/ 1873030 h 2299977"/>
                  <a:gd name="connsiteX0" fmla="*/ 41122 w 2857058"/>
                  <a:gd name="connsiteY0" fmla="*/ 1873030 h 2299977"/>
                  <a:gd name="connsiteX1" fmla="*/ 93077 w 2857058"/>
                  <a:gd name="connsiteY1" fmla="*/ 1426221 h 2299977"/>
                  <a:gd name="connsiteX2" fmla="*/ 1007477 w 2857058"/>
                  <a:gd name="connsiteY2" fmla="*/ 1176839 h 2299977"/>
                  <a:gd name="connsiteX3" fmla="*/ 1423113 w 2857058"/>
                  <a:gd name="connsiteY3" fmla="*/ 771594 h 2299977"/>
                  <a:gd name="connsiteX4" fmla="*/ 1817967 w 2857058"/>
                  <a:gd name="connsiteY4" fmla="*/ 116966 h 2299977"/>
                  <a:gd name="connsiteX5" fmla="*/ 2763540 w 2857058"/>
                  <a:gd name="connsiteY5" fmla="*/ 65012 h 2299977"/>
                  <a:gd name="connsiteX6" fmla="*/ 2690804 w 2857058"/>
                  <a:gd name="connsiteY6" fmla="*/ 802766 h 2299977"/>
                  <a:gd name="connsiteX7" fmla="*/ 1599758 w 2857058"/>
                  <a:gd name="connsiteY7" fmla="*/ 1291139 h 2299977"/>
                  <a:gd name="connsiteX8" fmla="*/ 1142558 w 2857058"/>
                  <a:gd name="connsiteY8" fmla="*/ 1893812 h 2299977"/>
                  <a:gd name="connsiteX9" fmla="*/ 706140 w 2857058"/>
                  <a:gd name="connsiteY9" fmla="*/ 2288665 h 2299977"/>
                  <a:gd name="connsiteX10" fmla="*/ 186595 w 2857058"/>
                  <a:gd name="connsiteY10" fmla="*/ 2247103 h 2299977"/>
                  <a:gd name="connsiteX11" fmla="*/ 41122 w 2857058"/>
                  <a:gd name="connsiteY11" fmla="*/ 1873030 h 2299977"/>
                  <a:gd name="connsiteX0" fmla="*/ 41122 w 2857058"/>
                  <a:gd name="connsiteY0" fmla="*/ 1873030 h 2265942"/>
                  <a:gd name="connsiteX1" fmla="*/ 93077 w 2857058"/>
                  <a:gd name="connsiteY1" fmla="*/ 1426221 h 2265942"/>
                  <a:gd name="connsiteX2" fmla="*/ 1007477 w 2857058"/>
                  <a:gd name="connsiteY2" fmla="*/ 1176839 h 2265942"/>
                  <a:gd name="connsiteX3" fmla="*/ 1423113 w 2857058"/>
                  <a:gd name="connsiteY3" fmla="*/ 771594 h 2265942"/>
                  <a:gd name="connsiteX4" fmla="*/ 1817967 w 2857058"/>
                  <a:gd name="connsiteY4" fmla="*/ 116966 h 2265942"/>
                  <a:gd name="connsiteX5" fmla="*/ 2763540 w 2857058"/>
                  <a:gd name="connsiteY5" fmla="*/ 65012 h 2265942"/>
                  <a:gd name="connsiteX6" fmla="*/ 2690804 w 2857058"/>
                  <a:gd name="connsiteY6" fmla="*/ 802766 h 2265942"/>
                  <a:gd name="connsiteX7" fmla="*/ 1599758 w 2857058"/>
                  <a:gd name="connsiteY7" fmla="*/ 1291139 h 2265942"/>
                  <a:gd name="connsiteX8" fmla="*/ 1142558 w 2857058"/>
                  <a:gd name="connsiteY8" fmla="*/ 1893812 h 2265942"/>
                  <a:gd name="connsiteX9" fmla="*/ 758095 w 2857058"/>
                  <a:gd name="connsiteY9" fmla="*/ 2205538 h 2265942"/>
                  <a:gd name="connsiteX10" fmla="*/ 186595 w 2857058"/>
                  <a:gd name="connsiteY10" fmla="*/ 2247103 h 2265942"/>
                  <a:gd name="connsiteX11" fmla="*/ 41122 w 2857058"/>
                  <a:gd name="connsiteY11" fmla="*/ 1873030 h 2265942"/>
                  <a:gd name="connsiteX0" fmla="*/ 50372 w 2866308"/>
                  <a:gd name="connsiteY0" fmla="*/ 1873030 h 2265942"/>
                  <a:gd name="connsiteX1" fmla="*/ 102327 w 2866308"/>
                  <a:gd name="connsiteY1" fmla="*/ 1426221 h 2265942"/>
                  <a:gd name="connsiteX2" fmla="*/ 1150407 w 2866308"/>
                  <a:gd name="connsiteY2" fmla="*/ 1199198 h 2265942"/>
                  <a:gd name="connsiteX3" fmla="*/ 1432363 w 2866308"/>
                  <a:gd name="connsiteY3" fmla="*/ 771594 h 2265942"/>
                  <a:gd name="connsiteX4" fmla="*/ 1827217 w 2866308"/>
                  <a:gd name="connsiteY4" fmla="*/ 116966 h 2265942"/>
                  <a:gd name="connsiteX5" fmla="*/ 2772790 w 2866308"/>
                  <a:gd name="connsiteY5" fmla="*/ 65012 h 2265942"/>
                  <a:gd name="connsiteX6" fmla="*/ 2700054 w 2866308"/>
                  <a:gd name="connsiteY6" fmla="*/ 802766 h 2265942"/>
                  <a:gd name="connsiteX7" fmla="*/ 1609008 w 2866308"/>
                  <a:gd name="connsiteY7" fmla="*/ 1291139 h 2265942"/>
                  <a:gd name="connsiteX8" fmla="*/ 1151808 w 2866308"/>
                  <a:gd name="connsiteY8" fmla="*/ 1893812 h 2265942"/>
                  <a:gd name="connsiteX9" fmla="*/ 767345 w 2866308"/>
                  <a:gd name="connsiteY9" fmla="*/ 2205538 h 2265942"/>
                  <a:gd name="connsiteX10" fmla="*/ 195845 w 2866308"/>
                  <a:gd name="connsiteY10" fmla="*/ 2247103 h 2265942"/>
                  <a:gd name="connsiteX11" fmla="*/ 50372 w 2866308"/>
                  <a:gd name="connsiteY11" fmla="*/ 1873030 h 2265942"/>
                  <a:gd name="connsiteX0" fmla="*/ 50372 w 2866308"/>
                  <a:gd name="connsiteY0" fmla="*/ 1884432 h 2277344"/>
                  <a:gd name="connsiteX1" fmla="*/ 102327 w 2866308"/>
                  <a:gd name="connsiteY1" fmla="*/ 1437623 h 2277344"/>
                  <a:gd name="connsiteX2" fmla="*/ 1150407 w 2866308"/>
                  <a:gd name="connsiteY2" fmla="*/ 1210600 h 2277344"/>
                  <a:gd name="connsiteX3" fmla="*/ 1454643 w 2866308"/>
                  <a:gd name="connsiteY3" fmla="*/ 1006581 h 2277344"/>
                  <a:gd name="connsiteX4" fmla="*/ 1827217 w 2866308"/>
                  <a:gd name="connsiteY4" fmla="*/ 128368 h 2277344"/>
                  <a:gd name="connsiteX5" fmla="*/ 2772790 w 2866308"/>
                  <a:gd name="connsiteY5" fmla="*/ 76414 h 2277344"/>
                  <a:gd name="connsiteX6" fmla="*/ 2700054 w 2866308"/>
                  <a:gd name="connsiteY6" fmla="*/ 814168 h 2277344"/>
                  <a:gd name="connsiteX7" fmla="*/ 1609008 w 2866308"/>
                  <a:gd name="connsiteY7" fmla="*/ 1302541 h 2277344"/>
                  <a:gd name="connsiteX8" fmla="*/ 1151808 w 2866308"/>
                  <a:gd name="connsiteY8" fmla="*/ 1905214 h 2277344"/>
                  <a:gd name="connsiteX9" fmla="*/ 767345 w 2866308"/>
                  <a:gd name="connsiteY9" fmla="*/ 2216940 h 2277344"/>
                  <a:gd name="connsiteX10" fmla="*/ 195845 w 2866308"/>
                  <a:gd name="connsiteY10" fmla="*/ 2258505 h 2277344"/>
                  <a:gd name="connsiteX11" fmla="*/ 50372 w 2866308"/>
                  <a:gd name="connsiteY11" fmla="*/ 1884432 h 2277344"/>
                  <a:gd name="connsiteX0" fmla="*/ 48042 w 2863978"/>
                  <a:gd name="connsiteY0" fmla="*/ 1884432 h 2277344"/>
                  <a:gd name="connsiteX1" fmla="*/ 99997 w 2863978"/>
                  <a:gd name="connsiteY1" fmla="*/ 1437623 h 2277344"/>
                  <a:gd name="connsiteX2" fmla="*/ 1114657 w 2863978"/>
                  <a:gd name="connsiteY2" fmla="*/ 1288855 h 2277344"/>
                  <a:gd name="connsiteX3" fmla="*/ 1452313 w 2863978"/>
                  <a:gd name="connsiteY3" fmla="*/ 1006581 h 2277344"/>
                  <a:gd name="connsiteX4" fmla="*/ 1824887 w 2863978"/>
                  <a:gd name="connsiteY4" fmla="*/ 128368 h 2277344"/>
                  <a:gd name="connsiteX5" fmla="*/ 2770460 w 2863978"/>
                  <a:gd name="connsiteY5" fmla="*/ 76414 h 2277344"/>
                  <a:gd name="connsiteX6" fmla="*/ 2697724 w 2863978"/>
                  <a:gd name="connsiteY6" fmla="*/ 814168 h 2277344"/>
                  <a:gd name="connsiteX7" fmla="*/ 1606678 w 2863978"/>
                  <a:gd name="connsiteY7" fmla="*/ 1302541 h 2277344"/>
                  <a:gd name="connsiteX8" fmla="*/ 1149478 w 2863978"/>
                  <a:gd name="connsiteY8" fmla="*/ 1905214 h 2277344"/>
                  <a:gd name="connsiteX9" fmla="*/ 765015 w 2863978"/>
                  <a:gd name="connsiteY9" fmla="*/ 2216940 h 2277344"/>
                  <a:gd name="connsiteX10" fmla="*/ 193515 w 2863978"/>
                  <a:gd name="connsiteY10" fmla="*/ 2258505 h 2277344"/>
                  <a:gd name="connsiteX11" fmla="*/ 48042 w 2863978"/>
                  <a:gd name="connsiteY11" fmla="*/ 1884432 h 2277344"/>
                  <a:gd name="connsiteX0" fmla="*/ 48042 w 2863978"/>
                  <a:gd name="connsiteY0" fmla="*/ 1884432 h 2277344"/>
                  <a:gd name="connsiteX1" fmla="*/ 99997 w 2863978"/>
                  <a:gd name="connsiteY1" fmla="*/ 1437623 h 2277344"/>
                  <a:gd name="connsiteX2" fmla="*/ 1114657 w 2863978"/>
                  <a:gd name="connsiteY2" fmla="*/ 1288855 h 2277344"/>
                  <a:gd name="connsiteX3" fmla="*/ 1452313 w 2863978"/>
                  <a:gd name="connsiteY3" fmla="*/ 1006581 h 2277344"/>
                  <a:gd name="connsiteX4" fmla="*/ 1824887 w 2863978"/>
                  <a:gd name="connsiteY4" fmla="*/ 128368 h 2277344"/>
                  <a:gd name="connsiteX5" fmla="*/ 2770460 w 2863978"/>
                  <a:gd name="connsiteY5" fmla="*/ 76414 h 2277344"/>
                  <a:gd name="connsiteX6" fmla="*/ 2697724 w 2863978"/>
                  <a:gd name="connsiteY6" fmla="*/ 814168 h 2277344"/>
                  <a:gd name="connsiteX7" fmla="*/ 1606678 w 2863978"/>
                  <a:gd name="connsiteY7" fmla="*/ 1224288 h 2277344"/>
                  <a:gd name="connsiteX8" fmla="*/ 1149478 w 2863978"/>
                  <a:gd name="connsiteY8" fmla="*/ 1905214 h 2277344"/>
                  <a:gd name="connsiteX9" fmla="*/ 765015 w 2863978"/>
                  <a:gd name="connsiteY9" fmla="*/ 2216940 h 2277344"/>
                  <a:gd name="connsiteX10" fmla="*/ 193515 w 2863978"/>
                  <a:gd name="connsiteY10" fmla="*/ 2258505 h 2277344"/>
                  <a:gd name="connsiteX11" fmla="*/ 48042 w 2863978"/>
                  <a:gd name="connsiteY11" fmla="*/ 1884432 h 227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3978" h="2277344">
                    <a:moveTo>
                      <a:pt x="48042" y="1884432"/>
                    </a:moveTo>
                    <a:cubicBezTo>
                      <a:pt x="32456" y="1747619"/>
                      <a:pt x="-77772" y="1536886"/>
                      <a:pt x="99997" y="1437623"/>
                    </a:cubicBezTo>
                    <a:cubicBezTo>
                      <a:pt x="277766" y="1338360"/>
                      <a:pt x="889271" y="1360695"/>
                      <a:pt x="1114657" y="1288855"/>
                    </a:cubicBezTo>
                    <a:cubicBezTo>
                      <a:pt x="1340043" y="1217015"/>
                      <a:pt x="1333941" y="1199995"/>
                      <a:pt x="1452313" y="1006581"/>
                    </a:cubicBezTo>
                    <a:cubicBezTo>
                      <a:pt x="1570685" y="813167"/>
                      <a:pt x="1605196" y="283396"/>
                      <a:pt x="1824887" y="128368"/>
                    </a:cubicBezTo>
                    <a:cubicBezTo>
                      <a:pt x="2044578" y="-26660"/>
                      <a:pt x="2624987" y="-37886"/>
                      <a:pt x="2770460" y="76414"/>
                    </a:cubicBezTo>
                    <a:cubicBezTo>
                      <a:pt x="2915933" y="190714"/>
                      <a:pt x="2891688" y="622856"/>
                      <a:pt x="2697724" y="814168"/>
                    </a:cubicBezTo>
                    <a:cubicBezTo>
                      <a:pt x="2503760" y="1005480"/>
                      <a:pt x="1864719" y="1042447"/>
                      <a:pt x="1606678" y="1224288"/>
                    </a:cubicBezTo>
                    <a:cubicBezTo>
                      <a:pt x="1348637" y="1406129"/>
                      <a:pt x="1289755" y="1739772"/>
                      <a:pt x="1149478" y="1905214"/>
                    </a:cubicBezTo>
                    <a:cubicBezTo>
                      <a:pt x="1009201" y="2070656"/>
                      <a:pt x="858533" y="2175377"/>
                      <a:pt x="765015" y="2216940"/>
                    </a:cubicBezTo>
                    <a:cubicBezTo>
                      <a:pt x="631665" y="2230795"/>
                      <a:pt x="313010" y="2313923"/>
                      <a:pt x="193515" y="2258505"/>
                    </a:cubicBezTo>
                    <a:cubicBezTo>
                      <a:pt x="74020" y="2203087"/>
                      <a:pt x="63628" y="2021245"/>
                      <a:pt x="48042" y="1884432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697470" y="2940903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B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91969" y="2492020"/>
            <a:ext cx="15441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Prune by </a:t>
            </a:r>
            <a:r>
              <a:rPr lang="en-US" sz="2400" b="1" dirty="0" smtClean="0">
                <a:solidFill>
                  <a:schemeClr val="accent6"/>
                </a:solidFill>
              </a:rPr>
              <a:t>B</a:t>
            </a:r>
          </a:p>
          <a:p>
            <a:r>
              <a:rPr lang="en-US" sz="2400" dirty="0" smtClean="0"/>
              <a:t>Prune by </a:t>
            </a:r>
            <a:r>
              <a:rPr lang="en-US" sz="2400" b="1" dirty="0" smtClean="0">
                <a:solidFill>
                  <a:schemeClr val="accent2"/>
                </a:solidFill>
              </a:rPr>
              <a:t>A</a:t>
            </a:r>
          </a:p>
          <a:p>
            <a:r>
              <a:rPr lang="en-US" sz="2400" dirty="0" smtClean="0"/>
              <a:t>Branch</a:t>
            </a:r>
          </a:p>
          <a:p>
            <a:r>
              <a:rPr lang="en-US" sz="2400" dirty="0" smtClean="0"/>
              <a:t>Prune by </a:t>
            </a:r>
            <a:r>
              <a:rPr lang="en-US" sz="2400" b="1" dirty="0" smtClean="0">
                <a:solidFill>
                  <a:schemeClr val="accent2"/>
                </a:solidFill>
              </a:rPr>
              <a:t>A</a:t>
            </a:r>
          </a:p>
          <a:p>
            <a:r>
              <a:rPr lang="en-US" sz="2400" dirty="0" smtClean="0"/>
              <a:t>Prune by </a:t>
            </a:r>
            <a:r>
              <a:rPr lang="en-US" sz="2400" b="1" dirty="0" smtClean="0">
                <a:solidFill>
                  <a:schemeClr val="accent6"/>
                </a:solidFill>
              </a:rPr>
              <a:t>B</a:t>
            </a:r>
          </a:p>
          <a:p>
            <a:r>
              <a:rPr lang="en-US" sz="2400" dirty="0"/>
              <a:t>Prune by </a:t>
            </a:r>
            <a:r>
              <a:rPr lang="en-US" sz="2400" b="1" dirty="0">
                <a:solidFill>
                  <a:schemeClr val="accent2"/>
                </a:solidFill>
              </a:rPr>
              <a:t>A</a:t>
            </a:r>
          </a:p>
          <a:p>
            <a:r>
              <a:rPr lang="en-US" sz="2400" dirty="0"/>
              <a:t>Prune by </a:t>
            </a:r>
            <a:r>
              <a:rPr lang="en-US" sz="2400" b="1" dirty="0" smtClean="0">
                <a:solidFill>
                  <a:schemeClr val="accent6"/>
                </a:solidFill>
              </a:rPr>
              <a:t>B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 from ICP: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861456"/>
                <a:ext cx="4837606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onsolas" panose="020B0609020204030204" pitchFamily="49" charset="0"/>
                  </a:rPr>
                  <a:t>ICP(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S.push(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  while  S not empty</a:t>
                </a: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S.top</a:t>
                </a:r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       while ( … )</a:t>
                </a:r>
              </a:p>
              <a:p>
                <a:r>
                  <a:rPr lang="en-US" sz="2000" b="0" dirty="0" smtClean="0">
                    <a:latin typeface="Consolas" panose="020B06090202040302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 prune(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       if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          if  small enough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              return SAT</a:t>
                </a: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          else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 branch(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2000" dirty="0" err="1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S.push</a:t>
                </a:r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2000" dirty="0" err="1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S.push</a:t>
                </a:r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)</a:t>
                </a:r>
                <a:endParaRPr lang="en-US" sz="2000" dirty="0">
                  <a:solidFill>
                    <a:schemeClr val="bg2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 smtClean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    return UNSAT</a:t>
                </a:r>
                <a:endParaRPr lang="en-US" sz="2000" dirty="0">
                  <a:solidFill>
                    <a:schemeClr val="bg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1456"/>
                <a:ext cx="4837606" cy="4401205"/>
              </a:xfrm>
              <a:prstGeom prst="rect">
                <a:avLst/>
              </a:prstGeom>
              <a:blipFill rotWithShape="0">
                <a:blip r:embed="rId3"/>
                <a:stretch>
                  <a:fillRect l="-1387" t="-693" r="-378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146767" y="2795451"/>
            <a:ext cx="2233747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146767" y="3683726"/>
            <a:ext cx="2338250" cy="3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675807" y="5120641"/>
            <a:ext cx="1809210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85017" y="2517947"/>
                <a:ext cx="17163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Selecting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17" y="2517947"/>
                <a:ext cx="171636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6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485017" y="3831225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Prune = Split + </a:t>
            </a:r>
            <a:r>
              <a:rPr lang="en-US" sz="2400" dirty="0" err="1" smtClean="0"/>
              <a:t>ThLem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533303" y="4889808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67E0-235D-47EE-B7F7-8B5774DAF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470</Words>
  <Application>Microsoft Office PowerPoint</Application>
  <PresentationFormat>Widescreen</PresentationFormat>
  <Paragraphs>213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Interpolants in Nonlinear Theories over the Reals</vt:lpstr>
      <vt:lpstr>Motivation</vt:lpstr>
      <vt:lpstr>Reasoning About Continuous Formula</vt:lpstr>
      <vt:lpstr>Outline</vt:lpstr>
      <vt:lpstr>Craig Interpolation</vt:lpstr>
      <vt:lpstr>δ-Satisfiability</vt:lpstr>
      <vt:lpstr>Branch-and-Prune ICP</vt:lpstr>
      <vt:lpstr>Branch-and-Prune Example</vt:lpstr>
      <vt:lpstr>Proof from ICP:   D, C_(1..n)⊢ ⊥</vt:lpstr>
      <vt:lpstr>Selecting C_i</vt:lpstr>
      <vt:lpstr>Branching</vt:lpstr>
      <vt:lpstr>Pruning by C_i</vt:lpstr>
      <vt:lpstr>ICP Produces Resolution Proofs</vt:lpstr>
      <vt:lpstr>Interpolation Rules</vt:lpstr>
      <vt:lpstr>Example</vt:lpstr>
      <vt:lpstr>Implementation</vt:lpstr>
      <vt:lpstr>Ordinary Differential Equations</vt:lpstr>
      <vt:lpstr>Interpolation as Weak Quantifier Elimination</vt:lpstr>
      <vt:lpstr>Related Works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Interpolants in Nonlinear Theories over the Reals</dc:title>
  <dc:creator>Damien Zufferey</dc:creator>
  <cp:lastModifiedBy>Damien Zufferey</cp:lastModifiedBy>
  <cp:revision>46</cp:revision>
  <dcterms:created xsi:type="dcterms:W3CDTF">2016-04-03T15:47:24Z</dcterms:created>
  <dcterms:modified xsi:type="dcterms:W3CDTF">2016-04-05T20:35:41Z</dcterms:modified>
</cp:coreProperties>
</file>