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6" r:id="rId3"/>
    <p:sldId id="307" r:id="rId4"/>
    <p:sldId id="278" r:id="rId5"/>
    <p:sldId id="290" r:id="rId6"/>
    <p:sldId id="259" r:id="rId7"/>
    <p:sldId id="276" r:id="rId8"/>
    <p:sldId id="308" r:id="rId9"/>
    <p:sldId id="275" r:id="rId10"/>
    <p:sldId id="261" r:id="rId11"/>
    <p:sldId id="309" r:id="rId12"/>
    <p:sldId id="310" r:id="rId13"/>
    <p:sldId id="284" r:id="rId14"/>
    <p:sldId id="263" r:id="rId15"/>
    <p:sldId id="293" r:id="rId16"/>
    <p:sldId id="295" r:id="rId17"/>
    <p:sldId id="299" r:id="rId18"/>
    <p:sldId id="318" r:id="rId19"/>
    <p:sldId id="292" r:id="rId20"/>
    <p:sldId id="279" r:id="rId21"/>
    <p:sldId id="321" r:id="rId22"/>
    <p:sldId id="288" r:id="rId23"/>
    <p:sldId id="277" r:id="rId24"/>
    <p:sldId id="311" r:id="rId25"/>
    <p:sldId id="312" r:id="rId26"/>
    <p:sldId id="319" r:id="rId27"/>
    <p:sldId id="289" r:id="rId28"/>
    <p:sldId id="305" r:id="rId29"/>
    <p:sldId id="296" r:id="rId30"/>
    <p:sldId id="271" r:id="rId31"/>
    <p:sldId id="313" r:id="rId32"/>
    <p:sldId id="273" r:id="rId33"/>
    <p:sldId id="314" r:id="rId34"/>
    <p:sldId id="315" r:id="rId35"/>
    <p:sldId id="316" r:id="rId36"/>
    <p:sldId id="317" r:id="rId37"/>
    <p:sldId id="320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people take pride</a:t>
            </a:r>
            <a:r>
              <a:rPr lang="en-US" baseline="0" dirty="0" smtClean="0"/>
              <a:t> in their code, they don’t want to be liable for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47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</a:t>
            </a:r>
            <a:r>
              <a:rPr lang="en-US" baseline="0" dirty="0" smtClean="0"/>
              <a:t> formalize the correspondence between the two worlds in terms of observational refinement.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Says what r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Importance:</a:t>
            </a:r>
          </a:p>
          <a:p>
            <a:r>
              <a:rPr lang="en-US" dirty="0" smtClean="0"/>
              <a:t>	if a process cannot distinguish between two executions</a:t>
            </a:r>
            <a:r>
              <a:rPr lang="en-US" baseline="0" dirty="0" smtClean="0"/>
              <a:t> then it produce the same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Assumptions for safety</a:t>
            </a:r>
          </a:p>
          <a:p>
            <a:r>
              <a:rPr lang="en-US" baseline="0" dirty="0" smtClean="0"/>
              <a:t>Partial Synchrony for liveness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as an</a:t>
            </a:r>
            <a:r>
              <a:rPr lang="en-US" baseline="0" dirty="0" smtClean="0"/>
              <a:t> automaton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Crashed processes cannot distinguish!!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communicate only with one process</a:t>
            </a:r>
          </a:p>
          <a:p>
            <a:r>
              <a:rPr lang="en-US" baseline="0" dirty="0" smtClean="0"/>
              <a:t>Operation commutes across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Z3 does</a:t>
            </a:r>
            <a:r>
              <a:rPr lang="en-US" baseline="0" dirty="0" smtClean="0"/>
              <a:t> not natively handle comprehension and card. We have to do something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 we ask the solver for a counterexample: 2 different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0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0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“</a:t>
            </a:r>
            <a:r>
              <a:rPr lang="en-US" sz="1200" i="1" dirty="0" smtClean="0"/>
              <a:t>Beware of bugs in the above code; I have only proved it correct, not tried it.</a:t>
            </a:r>
            <a:r>
              <a:rPr lang="en-US" sz="1200" dirty="0" smtClean="0"/>
              <a:t>” Donald Knuth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38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2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Paxos</a:t>
            </a:r>
            <a:r>
              <a:rPr lang="en-US" dirty="0" smtClean="0"/>
              <a:t> in less than 100 LOC and proof in less than 100 LOC</a:t>
            </a:r>
          </a:p>
          <a:p>
            <a:endParaRPr lang="en-US" dirty="0" smtClean="0"/>
          </a:p>
          <a:p>
            <a:r>
              <a:rPr lang="en-US" dirty="0" smtClean="0"/>
              <a:t>Use Verdi to make the point about DSLs</a:t>
            </a:r>
          </a:p>
          <a:p>
            <a:endParaRPr lang="en-US" dirty="0" smtClean="0"/>
          </a:p>
          <a:p>
            <a:r>
              <a:rPr lang="en-US" dirty="0" smtClean="0"/>
              <a:t>PSync is a DSLs</a:t>
            </a:r>
            <a:r>
              <a:rPr lang="en-US" baseline="0" dirty="0" smtClean="0"/>
              <a:t> so it embeds into a general purpose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20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as an</a:t>
            </a:r>
            <a:r>
              <a:rPr lang="en-US" baseline="0" dirty="0" smtClean="0"/>
              <a:t> automaton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establish majority</a:t>
            </a:r>
          </a:p>
          <a:p>
            <a:r>
              <a:rPr lang="en-US" dirty="0" smtClean="0"/>
              <a:t>    witness majority</a:t>
            </a:r>
          </a:p>
          <a:p>
            <a:r>
              <a:rPr lang="en-US" dirty="0" smtClean="0"/>
              <a:t>    decision becomes effective</a:t>
            </a:r>
          </a:p>
          <a:p>
            <a:r>
              <a:rPr lang="en-US" dirty="0" smtClean="0"/>
              <a:t>Retry</a:t>
            </a:r>
            <a:r>
              <a:rPr lang="en-US" baseline="0" dirty="0" smtClean="0"/>
              <a:t> if fails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and bob, or in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Result: complex code, timer all over the place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up to the programmer to give</a:t>
            </a:r>
            <a:r>
              <a:rPr lang="en-US" baseline="0" dirty="0" smtClean="0"/>
              <a:t> an </a:t>
            </a:r>
            <a:r>
              <a:rPr lang="en-US" dirty="0" smtClean="0"/>
              <a:t>interpretation</a:t>
            </a:r>
            <a:r>
              <a:rPr lang="en-US" baseline="0" dirty="0" smtClean="0"/>
              <a:t> to</a:t>
            </a:r>
            <a:r>
              <a:rPr lang="en-US" dirty="0" smtClean="0"/>
              <a:t> bytes.</a:t>
            </a:r>
          </a:p>
          <a:p>
            <a:endParaRPr lang="en-US" dirty="0" smtClean="0"/>
          </a:p>
          <a:p>
            <a:r>
              <a:rPr lang="en-US" dirty="0" smtClean="0"/>
              <a:t>The type</a:t>
            </a:r>
            <a:r>
              <a:rPr lang="en-US" baseline="0" dirty="0" smtClean="0"/>
              <a:t> of messages changes over time (protocol).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*What happens when you get to the boundary of the PL*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7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Decouple</a:t>
            </a:r>
            <a:r>
              <a:rPr lang="en-US" baseline="0" dirty="0" smtClean="0"/>
              <a:t> network and timer code from the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not going to replace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but get you part of the way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Paxos</a:t>
            </a:r>
            <a:r>
              <a:rPr lang="en-US" dirty="0" smtClean="0"/>
              <a:t> in less than 100 LOC and proof in less than 100 LOC</a:t>
            </a:r>
          </a:p>
          <a:p>
            <a:endParaRPr lang="en-US" dirty="0" smtClean="0"/>
          </a:p>
          <a:p>
            <a:r>
              <a:rPr lang="en-US" dirty="0" smtClean="0"/>
              <a:t>Use Verdi to make the point about DSLs</a:t>
            </a:r>
          </a:p>
          <a:p>
            <a:endParaRPr lang="en-US" dirty="0" smtClean="0"/>
          </a:p>
          <a:p>
            <a:r>
              <a:rPr lang="en-US" dirty="0" smtClean="0"/>
              <a:t>PSync is a DSLs</a:t>
            </a:r>
            <a:r>
              <a:rPr lang="en-US" baseline="0" dirty="0" smtClean="0"/>
              <a:t> so it embeds into a general purpose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ED9F-8CB4-4386-A99F-B6BF2BF272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9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smtClean="0"/>
              <a:t>Interleaving: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3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DAA9-895C-44EA-8861-C0E30F2DFE8C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355-D81A-4C4B-85BC-E8C7982AEDD9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3D5-25E4-455B-8DDB-D0FCE03FB633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75F-5273-4955-A970-E8C3EED4CB85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4A65-D049-431F-937A-82B219438491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C88D-541A-48F9-9FC8-A7FF3F4DFD51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1FC-CAAA-4C8C-B440-ACD275FCAF51}" type="datetime1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533-895A-4AB1-AC25-6F791BE0264E}" type="datetime1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0A1-C548-430F-9850-8401F4330EAA}" type="datetime1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CDF4-7A03-46E0-BC36-FE091E8B78B4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A2-AE2E-4A87-94A9-52BC11878806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A53D-18E0-46E6-8A32-DCE489D0F179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60.png"/><Relationship Id="rId18" Type="http://schemas.openxmlformats.org/officeDocument/2006/relationships/image" Target="../media/image39.png"/><Relationship Id="rId21" Type="http://schemas.openxmlformats.org/officeDocument/2006/relationships/image" Target="../media/image140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5" Type="http://schemas.openxmlformats.org/officeDocument/2006/relationships/image" Target="../media/image19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7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24" Type="http://schemas.openxmlformats.org/officeDocument/2006/relationships/image" Target="../media/image180.png"/><Relationship Id="rId5" Type="http://schemas.openxmlformats.org/officeDocument/2006/relationships/image" Target="../media/image100.png"/><Relationship Id="rId15" Type="http://schemas.openxmlformats.org/officeDocument/2006/relationships/image" Target="../media/image36.png"/><Relationship Id="rId23" Type="http://schemas.openxmlformats.org/officeDocument/2006/relationships/image" Target="../media/image170.png"/><Relationship Id="rId10" Type="http://schemas.openxmlformats.org/officeDocument/2006/relationships/image" Target="../media/image32.png"/><Relationship Id="rId19" Type="http://schemas.openxmlformats.org/officeDocument/2006/relationships/image" Target="../media/image120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4" Type="http://schemas.openxmlformats.org/officeDocument/2006/relationships/image" Target="../media/image90.png"/><Relationship Id="rId22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zufferey/psync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PSync: </a:t>
            </a:r>
            <a:r>
              <a:rPr lang="en-US" dirty="0"/>
              <a:t>A </a:t>
            </a:r>
            <a:r>
              <a:rPr lang="en-US" dirty="0" smtClean="0"/>
              <a:t>Partially </a:t>
            </a:r>
            <a:r>
              <a:rPr lang="en-US" dirty="0"/>
              <a:t>S</a:t>
            </a:r>
            <a:r>
              <a:rPr lang="en-US" dirty="0" smtClean="0"/>
              <a:t>ynchronous </a:t>
            </a: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for </a:t>
            </a:r>
            <a:r>
              <a:rPr lang="en-US" dirty="0" smtClean="0"/>
              <a:t>Fault-tolerant Distributed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r>
              <a:rPr lang="en-US" dirty="0" smtClean="0"/>
              <a:t>,    INRIA ENS CNRS</a:t>
            </a:r>
          </a:p>
          <a:p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r>
              <a:rPr lang="en-US" dirty="0" smtClean="0"/>
              <a:t>,    IST Austria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Virginia Tech, 2016.5.16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67248" y="1979363"/>
            <a:ext cx="4945859" cy="3536404"/>
            <a:chOff x="3088328" y="1690688"/>
            <a:chExt cx="5969393" cy="4822387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4840282" y="1690688"/>
              <a:ext cx="2267210" cy="1340285"/>
            </a:xfrm>
            <a:prstGeom prst="snip1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s</a:t>
              </a:r>
              <a:r>
                <a:rPr lang="en-US" sz="2200" dirty="0" smtClean="0"/>
                <a:t>ource code + specifications</a:t>
              </a:r>
              <a:endParaRPr lang="en-US" sz="2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25303" y="3458506"/>
              <a:ext cx="2116898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verifier</a:t>
              </a:r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88328" y="3458506"/>
              <a:ext cx="2104373" cy="1240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runtime</a:t>
              </a:r>
              <a:endParaRPr lang="en-US" sz="2200" dirty="0"/>
            </a:p>
          </p:txBody>
        </p:sp>
        <p:sp>
          <p:nvSpPr>
            <p:cNvPr id="8" name="Bent Arrow 7"/>
            <p:cNvSpPr/>
            <p:nvPr/>
          </p:nvSpPr>
          <p:spPr>
            <a:xfrm rot="5400000">
              <a:off x="7145071" y="2202444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16200000" flipH="1">
              <a:off x="3788095" y="2202445"/>
              <a:ext cx="1014608" cy="87682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7658283" y="4783461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3853460" y="4783460"/>
              <a:ext cx="450937" cy="701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9781" y="5625693"/>
              <a:ext cx="2347940" cy="887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proof  or </a:t>
              </a:r>
            </a:p>
            <a:p>
              <a:pPr algn="ctr"/>
              <a:r>
                <a:rPr lang="en-US" sz="2200" dirty="0" smtClean="0"/>
                <a:t>counterexample</a:t>
              </a:r>
              <a:endParaRPr lang="en-US" sz="2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2002" y="5625693"/>
              <a:ext cx="1639291" cy="49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executable</a:t>
              </a:r>
              <a:endParaRPr lang="en-US" sz="2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970" y="1938326"/>
            <a:ext cx="5873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PSync</a:t>
            </a:r>
            <a:r>
              <a:rPr lang="en-US" sz="2800" dirty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a DSL to simplify the implementation and reasoning about fault-tolerant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imple round-based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Efﬁcient runtime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utomated </a:t>
            </a:r>
            <a:r>
              <a:rPr lang="en-US" sz="2800" dirty="0"/>
              <a:t>veriﬁcation</a:t>
            </a:r>
          </a:p>
        </p:txBody>
      </p:sp>
    </p:spTree>
    <p:extLst>
      <p:ext uri="{BB962C8B-B14F-4D97-AF65-F5344CB8AC3E}">
        <p14:creationId xmlns:p14="http://schemas.microsoft.com/office/powerpoint/2010/main" val="3613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PSync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2359" y="1483519"/>
              <a:ext cx="9820557" cy="2387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98334"/>
                    <a:gridCol w="1684421"/>
                    <a:gridCol w="637673"/>
                    <a:gridCol w="1564106"/>
                    <a:gridCol w="1672389"/>
                    <a:gridCol w="1082842"/>
                    <a:gridCol w="1580792"/>
                  </a:tblGrid>
                  <a:tr h="44104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Language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LOC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Executable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Liveness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Lines of</a:t>
                          </a:r>
                          <a:r>
                            <a:rPr lang="en-US" baseline="0" dirty="0" smtClean="0"/>
                            <a:t> proofs / annotations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PSync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TLA+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1600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IO Automata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1800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Verdi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Raft</a:t>
                          </a:r>
                        </a:p>
                        <a:p>
                          <a:r>
                            <a:rPr lang="en-US" dirty="0" smtClean="0"/>
                            <a:t>(Multi-</a:t>
                          </a:r>
                          <a:r>
                            <a:rPr lang="en-US" dirty="0" err="1" smtClean="0"/>
                            <a:t>Paxos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State-machine</a:t>
                          </a:r>
                          <a:r>
                            <a:rPr lang="en-US" baseline="0" dirty="0" smtClean="0"/>
                            <a:t> replication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45000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569305"/>
                  </p:ext>
                </p:extLst>
              </p:nvPr>
            </p:nvGraphicFramePr>
            <p:xfrm>
              <a:off x="952359" y="1483519"/>
              <a:ext cx="9820557" cy="2387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98334"/>
                    <a:gridCol w="1684421"/>
                    <a:gridCol w="637673"/>
                    <a:gridCol w="1564106"/>
                    <a:gridCol w="1672389"/>
                    <a:gridCol w="1082842"/>
                    <a:gridCol w="1580792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Language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LOC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Executable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Liveness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Lines of</a:t>
                          </a:r>
                          <a:r>
                            <a:rPr lang="en-US" baseline="0" dirty="0" smtClean="0"/>
                            <a:t> proofs / annotations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PSync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TLA+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280328" r="-386" b="-2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IO Automata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380328" r="-386" b="-19672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Verdi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Raft</a:t>
                          </a:r>
                        </a:p>
                        <a:p>
                          <a:r>
                            <a:rPr lang="en-US" dirty="0" smtClean="0"/>
                            <a:t>(Multi-</a:t>
                          </a:r>
                          <a:r>
                            <a:rPr lang="en-US" dirty="0" err="1" smtClean="0"/>
                            <a:t>Paxos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State-machine</a:t>
                          </a:r>
                          <a:r>
                            <a:rPr lang="en-US" baseline="0" dirty="0" smtClean="0"/>
                            <a:t> replication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279048" r="-386" b="-1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32202" y="4161472"/>
              <a:ext cx="9060871" cy="1981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5160"/>
                    <a:gridCol w="1178478"/>
                    <a:gridCol w="837020"/>
                    <a:gridCol w="1614109"/>
                    <a:gridCol w="312610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Language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PSync Overhead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 err="1" smtClean="0"/>
                            <a:t>Paxos</a:t>
                          </a:r>
                          <a:r>
                            <a:rPr lang="en-US" sz="2000" b="1" baseline="0" dirty="0" smtClean="0"/>
                            <a:t> in PSync</a:t>
                          </a:r>
                          <a:endParaRPr 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Scala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--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/>
                            <a:t>LibPaxos3</a:t>
                          </a: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937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C++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Egalitarian</a:t>
                          </a:r>
                          <a:r>
                            <a:rPr lang="en-US" sz="2000" baseline="0" dirty="0" smtClean="0"/>
                            <a:t> 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1378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Go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sz="2000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1061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Java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sz="2000" dirty="0" smtClean="0"/>
                            <a:t>2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416020"/>
                  </p:ext>
                </p:extLst>
              </p:nvPr>
            </p:nvGraphicFramePr>
            <p:xfrm>
              <a:off x="1332202" y="4161472"/>
              <a:ext cx="9060871" cy="1981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5160"/>
                    <a:gridCol w="1178478"/>
                    <a:gridCol w="837020"/>
                    <a:gridCol w="1614109"/>
                    <a:gridCol w="3126104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Language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PSync Overhead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 err="1" smtClean="0"/>
                            <a:t>Paxos</a:t>
                          </a:r>
                          <a:r>
                            <a:rPr lang="en-US" sz="2000" b="1" baseline="0" dirty="0" smtClean="0"/>
                            <a:t> in PSync</a:t>
                          </a:r>
                          <a:endParaRPr 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Scala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--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/>
                            <a:t>LibPaxos3</a:t>
                          </a: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937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C++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Egalitarian</a:t>
                          </a:r>
                          <a:r>
                            <a:rPr lang="en-US" sz="2000" baseline="0" dirty="0" smtClean="0"/>
                            <a:t> 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1378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Go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9864" t="-309231" r="-195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1061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Java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9864" t="-409231" r="-195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6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H</a:t>
            </a:r>
            <a:r>
              <a:rPr lang="en-US" dirty="0" smtClean="0"/>
              <a:t>ard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594802" cy="51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79193"/>
              <a:ext cx="941682" cy="5361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847539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>
              <a:endCxn id="73" idx="0"/>
            </p:cNvCxnSpPr>
            <p:nvPr/>
          </p:nvCxnSpPr>
          <p:spPr>
            <a:xfrm>
              <a:off x="8230455" y="5215390"/>
              <a:ext cx="353704" cy="32977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Multiply 72"/>
            <p:cNvSpPr/>
            <p:nvPr/>
          </p:nvSpPr>
          <p:spPr>
            <a:xfrm>
              <a:off x="8546062" y="55063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12</a:t>
            </a:fld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38200" y="2147559"/>
            <a:ext cx="10175257" cy="30848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Instead we use a model where such challenge do not even exists: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Communication-closed rounds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Environment as an adversary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08" y="352672"/>
            <a:ext cx="10726003" cy="1325563"/>
          </a:xfrm>
        </p:spPr>
        <p:txBody>
          <a:bodyPr/>
          <a:lstStyle/>
          <a:p>
            <a:r>
              <a:rPr lang="en-US" dirty="0" smtClean="0"/>
              <a:t>Faults as an adversarial Environment </a:t>
            </a:r>
            <a:r>
              <a:rPr lang="en-US" sz="2800" dirty="0" smtClean="0"/>
              <a:t>[</a:t>
            </a:r>
            <a:r>
              <a:rPr lang="en-US" sz="2800" dirty="0" err="1" smtClean="0"/>
              <a:t>Gafni</a:t>
            </a:r>
            <a:r>
              <a:rPr lang="en-US" sz="2800" dirty="0" smtClean="0"/>
              <a:t> 98]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1219" y="1962842"/>
            <a:ext cx="195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Abstraction: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96525" y="4357937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01512" y="181776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1512" y="236720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01512" y="294471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68216" y="1661324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20143" y="1673628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68216" y="1826902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68215" y="1817761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215" y="2404417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42077" y="1803724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94604" y="1803724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849688" y="1803724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49688" y="2381239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10001" y="408923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10001" y="463867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0001" y="521618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59058" y="2107688"/>
            <a:ext cx="470647" cy="2422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285964" y="206266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58212" y="4089028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94511" y="4091441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46640" y="3954379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23369" y="4512296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17442" y="396105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51743" y="4638471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46542" y="4091441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698342" y="450808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26716" y="4634255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721515" y="4084812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425108" y="4081800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443144" y="4093651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829924" y="1818682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5599702" y="3112316"/>
            <a:ext cx="393390" cy="812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81656" y="2626873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29924" y="2622192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6525" y="5678995"/>
                <a:ext cx="755674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Heard-Of </a:t>
                </a:r>
                <a:r>
                  <a:rPr lang="en-US" sz="2400" dirty="0"/>
                  <a:t>model [</a:t>
                </a:r>
                <a:r>
                  <a:rPr lang="en-US" sz="2400" dirty="0" err="1"/>
                  <a:t>Charron-Bost</a:t>
                </a:r>
                <a:r>
                  <a:rPr lang="en-US" sz="2400" dirty="0"/>
                  <a:t> &amp; </a:t>
                </a:r>
                <a:r>
                  <a:rPr lang="en-US" sz="2400" dirty="0" err="1"/>
                  <a:t>Schiper</a:t>
                </a:r>
                <a:r>
                  <a:rPr lang="en-US" sz="2400" dirty="0"/>
                  <a:t> 09</a:t>
                </a:r>
                <a:r>
                  <a:rPr lang="en-US" sz="2400" dirty="0" smtClean="0"/>
                  <a:t>]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/>
                  <a:t> receives the message sent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25" y="5678995"/>
                <a:ext cx="755674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2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Communication-closed </a:t>
            </a:r>
            <a:r>
              <a:rPr lang="en-US" dirty="0"/>
              <a:t>Rounds </a:t>
            </a:r>
            <a:r>
              <a:rPr lang="en-US" sz="2800" dirty="0"/>
              <a:t>[</a:t>
            </a:r>
            <a:r>
              <a:rPr lang="en-US" sz="2800" dirty="0" err="1"/>
              <a:t>Elrad</a:t>
            </a:r>
            <a:r>
              <a:rPr lang="en-US" sz="2800" dirty="0"/>
              <a:t> &amp; </a:t>
            </a:r>
            <a:r>
              <a:rPr lang="en-US" sz="2800" dirty="0" err="1"/>
              <a:t>Francez</a:t>
            </a:r>
            <a:r>
              <a:rPr lang="en-US" sz="2800" dirty="0"/>
              <a:t> 82]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457317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00676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584275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45731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45731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45731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47135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46424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46424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46424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47828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272651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822094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35817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04268" y="1877941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1890849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1895363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1893654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27265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24857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26018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272651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74155" y="4314202"/>
            <a:ext cx="61600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round</a:t>
            </a:r>
            <a:r>
              <a:rPr lang="en-US" sz="2800" dirty="0" smtClean="0"/>
              <a:t>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 logical unit of time,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scope for the messages,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granularity of messages reception.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PSync Program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Round</a:t>
            </a:r>
            <a:r>
              <a:rPr lang="en-US" i="1" baseline="-25000" dirty="0" err="1" smtClean="0"/>
              <a:t>T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3" y="2166308"/>
            <a:ext cx="8006097" cy="11950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1" y="4349403"/>
            <a:ext cx="6819005" cy="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1874356" y="2850242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4356" y="3528475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PSync Lockstep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16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40667" y="2863941"/>
            <a:ext cx="1542422" cy="136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0669" y="2850242"/>
            <a:ext cx="1446945" cy="675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19180" y="2835869"/>
            <a:ext cx="656089" cy="31759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3611941" y="30651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0668" y="3522018"/>
            <a:ext cx="1446946" cy="69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600523" y="2850242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600523" y="3528475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00523" y="4234780"/>
            <a:ext cx="612820" cy="0"/>
          </a:xfrm>
          <a:prstGeom prst="straightConnector1">
            <a:avLst/>
          </a:prstGeom>
          <a:ln w="28575">
            <a:solidFill>
              <a:schemeClr val="dk1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74356" y="4234780"/>
            <a:ext cx="4226516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905062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905062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905062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959217" y="2850242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959217" y="3528475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59217" y="4234780"/>
            <a:ext cx="1820245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224496" y="2850242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11796" y="3528475"/>
            <a:ext cx="58604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05446" y="4234780"/>
            <a:ext cx="588592" cy="0"/>
          </a:xfrm>
          <a:prstGeom prst="straightConnector1">
            <a:avLst/>
          </a:prstGeom>
          <a:ln w="28575" cap="flat"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09" idx="3"/>
          </p:cNvCxnSpPr>
          <p:nvPr/>
        </p:nvCxnSpPr>
        <p:spPr>
          <a:xfrm flipV="1">
            <a:off x="3040666" y="3703033"/>
            <a:ext cx="620414" cy="54041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027226" y="3922570"/>
            <a:ext cx="680218" cy="32015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0669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89504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44042" y="23297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057708" y="232543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347977" y="440349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Env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HO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141883" y="1917810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Init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379727" y="1923028"/>
            <a:ext cx="1144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Round[0]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5110644" y="1928073"/>
            <a:ext cx="155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Round[1]    …</a:t>
            </a:r>
            <a:endParaRPr lang="en-US" sz="20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387612" y="2595160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613162" y="2610242"/>
            <a:ext cx="0" cy="207269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30107" y="1934008"/>
            <a:ext cx="1873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Round[ </a:t>
            </a:r>
            <a:r>
              <a:rPr lang="en-US" sz="2000" dirty="0"/>
              <a:t>i</a:t>
            </a:r>
            <a:r>
              <a:rPr lang="en-US" sz="2000" dirty="0" smtClean="0"/>
              <a:t> mod r ]</a:t>
            </a:r>
            <a:endParaRPr lang="en-US" sz="2000" dirty="0"/>
          </a:p>
        </p:txBody>
      </p:sp>
      <p:sp>
        <p:nvSpPr>
          <p:cNvPr id="108" name="Multiply 107"/>
          <p:cNvSpPr/>
          <p:nvPr/>
        </p:nvSpPr>
        <p:spPr>
          <a:xfrm>
            <a:off x="3628134" y="3852355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3622983" y="3580099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033804" y="2849909"/>
            <a:ext cx="647925" cy="1397048"/>
            <a:chOff x="1990475" y="4983002"/>
            <a:chExt cx="647925" cy="1397048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003916" y="5000540"/>
              <a:ext cx="634484" cy="56746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2003918" y="5375719"/>
              <a:ext cx="593433" cy="2864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010781" y="4983002"/>
              <a:ext cx="532273" cy="26531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003917" y="5658617"/>
              <a:ext cx="593434" cy="2860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003915" y="5874984"/>
              <a:ext cx="579042" cy="5050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1990475" y="6101170"/>
              <a:ext cx="575301" cy="27815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Arrow Connector 118"/>
          <p:cNvCxnSpPr>
            <a:endCxn id="173" idx="0"/>
          </p:cNvCxnSpPr>
          <p:nvPr/>
        </p:nvCxnSpPr>
        <p:spPr>
          <a:xfrm>
            <a:off x="7396578" y="2857841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7410021" y="2863941"/>
            <a:ext cx="1060063" cy="661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88532" y="2835869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410020" y="3522018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410018" y="2863941"/>
            <a:ext cx="1118376" cy="137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7396578" y="3528475"/>
            <a:ext cx="1073506" cy="714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Multiply 172"/>
          <p:cNvSpPr/>
          <p:nvPr/>
        </p:nvSpPr>
        <p:spPr>
          <a:xfrm>
            <a:off x="7772036" y="3305993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endCxn id="182" idx="0"/>
          </p:cNvCxnSpPr>
          <p:nvPr/>
        </p:nvCxnSpPr>
        <p:spPr>
          <a:xfrm>
            <a:off x="5101807" y="2871718"/>
            <a:ext cx="413555" cy="4870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5115250" y="2863778"/>
            <a:ext cx="903325" cy="6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93761" y="2849746"/>
            <a:ext cx="1002109" cy="692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115249" y="3535895"/>
            <a:ext cx="961166" cy="708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5095347" y="2871718"/>
            <a:ext cx="962876" cy="1398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83" idx="3"/>
          </p:cNvCxnSpPr>
          <p:nvPr/>
        </p:nvCxnSpPr>
        <p:spPr>
          <a:xfrm flipV="1">
            <a:off x="5101807" y="3824344"/>
            <a:ext cx="647652" cy="43225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Multiply 181"/>
          <p:cNvSpPr/>
          <p:nvPr/>
        </p:nvSpPr>
        <p:spPr>
          <a:xfrm>
            <a:off x="5477265" y="331987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ltiply 182"/>
          <p:cNvSpPr/>
          <p:nvPr/>
        </p:nvSpPr>
        <p:spPr>
          <a:xfrm>
            <a:off x="5711362" y="3701410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81042" y="4969672"/>
            <a:ext cx="9370325" cy="10337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Challenge:</a:t>
            </a:r>
          </a:p>
          <a:p>
            <a:r>
              <a:rPr lang="en-US" sz="2400" i="1" dirty="0" smtClean="0"/>
              <a:t>		Executing</a:t>
            </a:r>
            <a:r>
              <a:rPr lang="en-US" sz="2400" dirty="0" smtClean="0"/>
              <a:t> the lockstep semantics on a system which</a:t>
            </a:r>
          </a:p>
          <a:p>
            <a:r>
              <a:rPr lang="en-US" sz="2400" dirty="0" smtClean="0"/>
              <a:t>		is </a:t>
            </a:r>
            <a:r>
              <a:rPr lang="en-US" sz="2400" b="1" dirty="0" smtClean="0"/>
              <a:t>not </a:t>
            </a:r>
            <a:r>
              <a:rPr lang="en-US" sz="2400" dirty="0" smtClean="0"/>
              <a:t>synchronous and provide liveness guarantees.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4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9" grpId="0"/>
      <p:bldP spid="80" grpId="0"/>
      <p:bldP spid="81" grpId="0"/>
      <p:bldP spid="88" grpId="0"/>
      <p:bldP spid="89" grpId="0"/>
      <p:bldP spid="90" grpId="0"/>
      <p:bldP spid="93" grpId="0"/>
      <p:bldP spid="108" grpId="0" animBg="1"/>
      <p:bldP spid="109" grpId="0" animBg="1"/>
      <p:bldP spid="173" grpId="0" animBg="1"/>
      <p:bldP spid="182" grpId="0" animBg="1"/>
      <p:bldP spid="183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Collect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40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Candidate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Quorum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728066"/>
            <a:ext cx="10863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</a:rPr>
              <a:t>Map(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-&gt; 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 smtClean="0">
                <a:latin typeface="Consolas" panose="020B0609020204030204" pitchFamily="49" charset="0"/>
              </a:rPr>
              <a:t>) )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Int,Time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 err="1">
                <a:latin typeface="Consolas" panose="020B0609020204030204" pitchFamily="49" charset="0"/>
              </a:rPr>
              <a:t>mailbox.size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b="1" dirty="0"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/2)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</a:rPr>
              <a:t>mailbox.maxBy</a:t>
            </a:r>
            <a:r>
              <a:rPr lang="en-US" sz="2000" dirty="0">
                <a:latin typeface="Consolas" panose="020B0609020204030204" pitchFamily="49" charset="0"/>
              </a:rPr>
              <a:t>(_._2._2)._2._</a:t>
            </a:r>
            <a:r>
              <a:rPr lang="en-US" sz="2000" dirty="0" smtClean="0">
                <a:latin typeface="Consolas" panose="020B0609020204030204" pitchFamily="49" charset="0"/>
              </a:rPr>
              <a:t>1 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// value with maximal </a:t>
            </a:r>
            <a:r>
              <a:rPr lang="en-US" sz="20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ts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Full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C8E1-CB0D-4598-9AEC-B6110953D80E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193" y="1782962"/>
            <a:ext cx="4822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(Int,Time)</a:t>
            </a:r>
            <a:r>
              <a:rPr lang="en-US" sz="1200" dirty="0">
                <a:latin typeface="Consolas" panose="020B0609020204030204" pitchFamily="49" charset="0"/>
              </a:rPr>
              <a:t>]{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def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1200" dirty="0">
                <a:latin typeface="Consolas" panose="020B0609020204030204" pitchFamily="49" charset="0"/>
              </a:rPr>
              <a:t>():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Map[ProcessID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(Int,Time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Map(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-&gt; 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def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latin typeface="Consolas" panose="020B0609020204030204" pitchFamily="49" charset="0"/>
              </a:rPr>
              <a:t>(mailbox: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Map[ProcessID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(Int,Time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)]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if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dirty="0" smtClean="0">
                <a:latin typeface="Consolas" panose="020B0609020204030204" pitchFamily="49" charset="0"/>
              </a:rPr>
              <a:t>coord </a:t>
            </a:r>
            <a:r>
              <a:rPr lang="en-US" sz="1200" dirty="0">
                <a:latin typeface="Consolas" panose="020B0609020204030204" pitchFamily="49" charset="0"/>
              </a:rPr>
              <a:t>&amp;&amp; mailbox.size &gt; 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</a:rPr>
              <a:t>/2)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latin typeface="Consolas" panose="020B0609020204030204" pitchFamily="49" charset="0"/>
              </a:rPr>
              <a:t>valueWithMaxTS</a:t>
            </a:r>
            <a:r>
              <a:rPr lang="en-US" sz="1200" dirty="0" smtClean="0">
                <a:latin typeface="Consolas" panose="020B0609020204030204" pitchFamily="49" charset="0"/>
              </a:rPr>
              <a:t>(mailbox)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 </a:t>
            </a: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5835" y="1782962"/>
            <a:ext cx="45770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]{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def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1200" dirty="0">
                <a:latin typeface="Consolas" panose="020B0609020204030204" pitchFamily="49" charset="0"/>
              </a:rPr>
              <a:t>():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if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1200" dirty="0">
                <a:latin typeface="Consolas" panose="020B0609020204030204" pitchFamily="49" charset="0"/>
              </a:rPr>
              <a:t>) broadcast(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else </a:t>
            </a:r>
            <a:r>
              <a:rPr lang="en-US" sz="1200" dirty="0" err="1" smtClean="0">
                <a:latin typeface="Consolas" panose="020B0609020204030204" pitchFamily="49" charset="0"/>
              </a:rPr>
              <a:t>Map.empty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def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latin typeface="Consolas" panose="020B0609020204030204" pitchFamily="49" charset="0"/>
              </a:rPr>
              <a:t>(mailbox: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if </a:t>
            </a:r>
            <a:r>
              <a:rPr lang="en-US" sz="1200" dirty="0">
                <a:latin typeface="Consolas" panose="020B0609020204030204" pitchFamily="49" charset="0"/>
              </a:rPr>
              <a:t>(mailbox </a:t>
            </a:r>
            <a:r>
              <a:rPr lang="en-US" sz="1200" dirty="0" smtClean="0">
                <a:latin typeface="Consolas" panose="020B0609020204030204" pitchFamily="49" charset="0"/>
              </a:rPr>
              <a:t>contains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latin typeface="Consolas" panose="020B0609020204030204" pitchFamily="49" charset="0"/>
              </a:rPr>
              <a:t>mailbox.get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b="1" dirty="0">
                <a:latin typeface="Consolas" panose="020B0609020204030204" pitchFamily="49" charset="0"/>
              </a:rPr>
              <a:t>r</a:t>
            </a:r>
            <a:r>
              <a:rPr lang="en-US" sz="1200" dirty="0">
                <a:latin typeface="Consolas" panose="020B0609020204030204" pitchFamily="49" charset="0"/>
              </a:rPr>
              <a:t>/4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   }   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193" y="4309150"/>
            <a:ext cx="5070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]{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1200" dirty="0">
                <a:latin typeface="Consolas" panose="020B0609020204030204" pitchFamily="49" charset="0"/>
              </a:rPr>
              <a:t>():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if (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b="1" dirty="0" smtClean="0">
                <a:latin typeface="Consolas" panose="020B0609020204030204" pitchFamily="49" charset="0"/>
              </a:rPr>
              <a:t>r</a:t>
            </a:r>
            <a:r>
              <a:rPr lang="en-US" sz="1200" dirty="0" smtClean="0">
                <a:latin typeface="Consolas" panose="020B0609020204030204" pitchFamily="49" charset="0"/>
              </a:rPr>
              <a:t>/4 </a:t>
            </a:r>
            <a:r>
              <a:rPr lang="en-US" sz="1200" dirty="0">
                <a:latin typeface="Consolas" panose="020B0609020204030204" pitchFamily="49" charset="0"/>
              </a:rPr>
              <a:t>) Map(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-&gt;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 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else </a:t>
            </a:r>
            <a:r>
              <a:rPr lang="en-US" sz="1200" dirty="0" err="1">
                <a:latin typeface="Consolas" panose="020B0609020204030204" pitchFamily="49" charset="0"/>
              </a:rPr>
              <a:t>Map.empty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latin typeface="Consolas" panose="020B0609020204030204" pitchFamily="49" charset="0"/>
              </a:rPr>
              <a:t>(mailbox: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&amp;&amp; </a:t>
            </a:r>
            <a:r>
              <a:rPr lang="en-US" sz="1200" dirty="0" err="1">
                <a:latin typeface="Consolas" panose="020B0609020204030204" pitchFamily="49" charset="0"/>
              </a:rPr>
              <a:t>mailbox.size</a:t>
            </a:r>
            <a:r>
              <a:rPr lang="en-US" sz="1200" dirty="0">
                <a:latin typeface="Consolas" panose="020B0609020204030204" pitchFamily="49" charset="0"/>
              </a:rPr>
              <a:t> &gt; 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</a:rPr>
              <a:t>/2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1200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835" y="4216817"/>
            <a:ext cx="45529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]{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1200" dirty="0">
                <a:latin typeface="Consolas" panose="020B0609020204030204" pitchFamily="49" charset="0"/>
              </a:rPr>
              <a:t>():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 =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 (</a:t>
            </a:r>
            <a:r>
              <a:rPr lang="en-US" sz="1200" b="1" dirty="0"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 ==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1200" dirty="0">
                <a:latin typeface="Consolas" panose="020B0609020204030204" pitchFamily="49" charset="0"/>
              </a:rPr>
              <a:t>) broadcast(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else </a:t>
            </a:r>
            <a:r>
              <a:rPr lang="en-US" sz="1200" dirty="0" err="1">
                <a:latin typeface="Consolas" panose="020B0609020204030204" pitchFamily="49" charset="0"/>
              </a:rPr>
              <a:t>Map.empty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latin typeface="Consolas" panose="020B0609020204030204" pitchFamily="49" charset="0"/>
              </a:rPr>
              <a:t>(mailbox: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 (mailbox contains 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decide</a:t>
            </a:r>
            <a:r>
              <a:rPr lang="en-US" sz="1200" dirty="0" smtClean="0">
                <a:latin typeface="Consolas" panose="020B0609020204030204" pitchFamily="49" charset="0"/>
              </a:rPr>
              <a:t>( mailbox(</a:t>
            </a:r>
            <a:r>
              <a:rPr lang="en-US" sz="1200" dirty="0" err="1" smtClean="0">
                <a:latin typeface="Consolas" panose="020B0609020204030204" pitchFamily="49" charset="0"/>
              </a:rPr>
              <a:t>coord</a:t>
            </a:r>
            <a:r>
              <a:rPr lang="en-US" sz="1200" dirty="0" smtClean="0">
                <a:latin typeface="Consolas" panose="020B0609020204030204" pitchFamily="49" charset="0"/>
              </a:rPr>
              <a:t>) 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false; 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false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   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7042" y="4096084"/>
            <a:ext cx="1095675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44411" y="1782962"/>
            <a:ext cx="0" cy="46289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Local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1508"/>
            <a:ext cx="10515600" cy="1364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Indistinguishability</a:t>
            </a:r>
            <a:r>
              <a:rPr lang="en-US" sz="2000" b="1" dirty="0"/>
              <a:t> 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for every process </a:t>
            </a:r>
            <a:r>
              <a:rPr lang="en-US" sz="2000" i="1" dirty="0" smtClean="0"/>
              <a:t>p</a:t>
            </a:r>
            <a:r>
              <a:rPr lang="en-US" sz="2000" dirty="0" smtClean="0"/>
              <a:t>, the transitions and states of the </a:t>
            </a:r>
            <a:r>
              <a:rPr lang="en-US" sz="2000" b="1" dirty="0" smtClean="0"/>
              <a:t>projection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 smtClean="0"/>
              <a:t>of the traces on </a:t>
            </a:r>
            <a:r>
              <a:rPr lang="en-US" sz="2000" i="1" dirty="0" smtClean="0"/>
              <a:t>p</a:t>
            </a:r>
            <a:r>
              <a:rPr lang="en-US" sz="2000" dirty="0" smtClean="0"/>
              <a:t> agree up to finite </a:t>
            </a:r>
            <a:r>
              <a:rPr lang="en-US" sz="2000" b="1" dirty="0" smtClean="0"/>
              <a:t>stuttering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9326" y="216698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Lockstep: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29326" y="3848418"/>
            <a:ext cx="132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Runtime:</a:t>
            </a:r>
            <a:endParaRPr lang="en-US" sz="2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409968" y="1897858"/>
            <a:ext cx="5209134" cy="2621169"/>
            <a:chOff x="3032437" y="2909555"/>
            <a:chExt cx="7227437" cy="363675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032437" y="3065992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32437" y="3615435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32437" y="41929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99141" y="290955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51068" y="2921859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99141" y="307513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099140" y="3065992"/>
              <a:ext cx="794956" cy="55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99140" y="3652648"/>
              <a:ext cx="576369" cy="54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4" idx="2"/>
            </p:cNvCxnSpPr>
            <p:nvPr/>
          </p:nvCxnSpPr>
          <p:spPr>
            <a:xfrm>
              <a:off x="4073002" y="3051955"/>
              <a:ext cx="564411" cy="381870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25529" y="3051955"/>
              <a:ext cx="852591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080613" y="3051955"/>
              <a:ext cx="709089" cy="549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080613" y="3629470"/>
              <a:ext cx="447871" cy="549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0926" y="54193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40926" y="5968793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40926" y="6546308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4516889" y="3310891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689137" y="5419147"/>
              <a:ext cx="243940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5436" y="5421560"/>
              <a:ext cx="4079367" cy="53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7565" y="5284498"/>
              <a:ext cx="0" cy="25484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54294" y="5842415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248367" y="529116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82668" y="5968590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277467" y="5421560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29267" y="583819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57641" y="5964374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952440" y="5414931"/>
              <a:ext cx="488287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656033" y="5411919"/>
              <a:ext cx="610371" cy="55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74069" y="5423770"/>
              <a:ext cx="615091" cy="111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60849" y="3066913"/>
              <a:ext cx="728853" cy="55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>
              <a:off x="4729732" y="4354499"/>
              <a:ext cx="473726" cy="9010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112581" y="3875104"/>
              <a:ext cx="294132" cy="307274"/>
              <a:chOff x="4628964" y="1591540"/>
              <a:chExt cx="294132" cy="307274"/>
            </a:xfrm>
          </p:grpSpPr>
          <p:cxnSp>
            <p:nvCxnSpPr>
              <p:cNvPr id="41" name="Straight Connector 40"/>
              <p:cNvCxnSpPr>
                <a:endCxn id="44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ultiply 43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060849" y="3870423"/>
              <a:ext cx="294132" cy="307274"/>
              <a:chOff x="4628964" y="1591540"/>
              <a:chExt cx="294132" cy="307274"/>
            </a:xfrm>
          </p:grpSpPr>
          <p:cxnSp>
            <p:nvCxnSpPr>
              <p:cNvPr id="46" name="Straight Connector 45"/>
              <p:cNvCxnSpPr>
                <a:endCxn id="49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ply 47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Multiply 48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838200" y="1819379"/>
            <a:ext cx="133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7057" y="3058315"/>
            <a:ext cx="2300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Indistinguishable</a:t>
            </a:r>
          </a:p>
        </p:txBody>
      </p:sp>
    </p:spTree>
    <p:extLst>
      <p:ext uri="{BB962C8B-B14F-4D97-AF65-F5344CB8AC3E}">
        <p14:creationId xmlns:p14="http://schemas.microsoft.com/office/powerpoint/2010/main" val="37914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Software 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C8E1-CB0D-4598-9AEC-B6110953D80E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3496" y="1723264"/>
            <a:ext cx="89226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Copyright (c) &lt;year&gt; &lt;copyright holder</a:t>
            </a:r>
            <a:r>
              <a:rPr lang="en-US" dirty="0" smtClean="0">
                <a:latin typeface="Consolas" panose="020B0609020204030204" pitchFamily="49" charset="0"/>
              </a:rPr>
              <a:t>&gt;.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All </a:t>
            </a:r>
            <a:r>
              <a:rPr lang="en-US" dirty="0">
                <a:latin typeface="Consolas" panose="020B0609020204030204" pitchFamily="49" charset="0"/>
              </a:rPr>
              <a:t>rights reserved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Redistribution </a:t>
            </a:r>
            <a:r>
              <a:rPr lang="en-US" dirty="0">
                <a:latin typeface="Consolas" panose="020B0609020204030204" pitchFamily="49" charset="0"/>
              </a:rPr>
              <a:t>and use in source and binary forms are </a:t>
            </a:r>
            <a:r>
              <a:rPr lang="en-US" dirty="0" smtClean="0">
                <a:latin typeface="Consolas" panose="020B0609020204030204" pitchFamily="49" charset="0"/>
              </a:rPr>
              <a:t>permitted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provided </a:t>
            </a:r>
            <a:r>
              <a:rPr lang="en-US" dirty="0">
                <a:latin typeface="Consolas" panose="020B0609020204030204" pitchFamily="49" charset="0"/>
              </a:rPr>
              <a:t>that the above copyright notice and this paragraph </a:t>
            </a:r>
            <a:r>
              <a:rPr lang="en-US" dirty="0" smtClean="0">
                <a:latin typeface="Consolas" panose="020B0609020204030204" pitchFamily="49" charset="0"/>
              </a:rPr>
              <a:t>are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duplicated </a:t>
            </a:r>
            <a:r>
              <a:rPr lang="en-US" dirty="0">
                <a:latin typeface="Consolas" panose="020B0609020204030204" pitchFamily="49" charset="0"/>
              </a:rPr>
              <a:t>in all such forms and that any documentation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advertising </a:t>
            </a:r>
            <a:r>
              <a:rPr lang="en-US" dirty="0">
                <a:latin typeface="Consolas" panose="020B0609020204030204" pitchFamily="49" charset="0"/>
              </a:rPr>
              <a:t>materials, and other materials related to </a:t>
            </a:r>
            <a:r>
              <a:rPr lang="en-US" dirty="0" smtClean="0">
                <a:latin typeface="Consolas" panose="020B0609020204030204" pitchFamily="49" charset="0"/>
              </a:rPr>
              <a:t>such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distribution </a:t>
            </a:r>
            <a:r>
              <a:rPr lang="en-US" dirty="0">
                <a:latin typeface="Consolas" panose="020B0609020204030204" pitchFamily="49" charset="0"/>
              </a:rPr>
              <a:t>and use acknowledge that the software was </a:t>
            </a:r>
            <a:r>
              <a:rPr lang="en-US" dirty="0" smtClean="0">
                <a:latin typeface="Consolas" panose="020B0609020204030204" pitchFamily="49" charset="0"/>
              </a:rPr>
              <a:t>developed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by </a:t>
            </a:r>
            <a:r>
              <a:rPr lang="en-US" dirty="0">
                <a:latin typeface="Consolas" panose="020B0609020204030204" pitchFamily="49" charset="0"/>
              </a:rPr>
              <a:t>the &lt;organization&gt;. The name of </a:t>
            </a:r>
            <a:r>
              <a:rPr lang="en-US" dirty="0" smtClean="0">
                <a:latin typeface="Consolas" panose="020B0609020204030204" pitchFamily="49" charset="0"/>
              </a:rPr>
              <a:t>the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organization&gt; may not be used to endorse or promote products </a:t>
            </a:r>
            <a:r>
              <a:rPr lang="en-US" dirty="0" smtClean="0">
                <a:latin typeface="Consolas" panose="020B0609020204030204" pitchFamily="49" charset="0"/>
              </a:rPr>
              <a:t>derived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this software without specific prior written </a:t>
            </a:r>
            <a:r>
              <a:rPr lang="en-US" dirty="0" smtClean="0">
                <a:latin typeface="Consolas" panose="020B0609020204030204" pitchFamily="49" charset="0"/>
              </a:rPr>
              <a:t>permission.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THIS </a:t>
            </a:r>
            <a:r>
              <a:rPr lang="en-US" dirty="0">
                <a:latin typeface="Consolas" panose="020B0609020204030204" pitchFamily="49" charset="0"/>
              </a:rPr>
              <a:t>SOFTWARE IS PROVIDED ``AS IS'' AND WITHOUT ANY EXPRESS </a:t>
            </a:r>
            <a:r>
              <a:rPr lang="en-US" dirty="0" smtClean="0">
                <a:latin typeface="Consolas" panose="020B0609020204030204" pitchFamily="49" charset="0"/>
              </a:rPr>
              <a:t>OR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IMPLIED </a:t>
            </a:r>
            <a:r>
              <a:rPr lang="en-US" dirty="0">
                <a:latin typeface="Consolas" panose="020B0609020204030204" pitchFamily="49" charset="0"/>
              </a:rPr>
              <a:t>WARRANTIES, INCLUDING, WITHOUT LIMITATION, THE </a:t>
            </a:r>
            <a:r>
              <a:rPr lang="en-US" dirty="0" smtClean="0">
                <a:latin typeface="Consolas" panose="020B0609020204030204" pitchFamily="49" charset="0"/>
              </a:rPr>
              <a:t>IMPLIED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WARRANTIES </a:t>
            </a:r>
            <a:r>
              <a:rPr lang="en-US" dirty="0">
                <a:latin typeface="Consolas" panose="020B0609020204030204" pitchFamily="49" charset="0"/>
              </a:rPr>
              <a:t>OF MERCHANTABILITY AND FITNESS FOR A PARTICULAR PURPOSE.</a:t>
            </a:r>
          </a:p>
        </p:txBody>
      </p:sp>
      <p:sp>
        <p:nvSpPr>
          <p:cNvPr id="5" name="Down Arrow 4"/>
          <p:cNvSpPr/>
          <p:nvPr/>
        </p:nvSpPr>
        <p:spPr>
          <a:xfrm>
            <a:off x="6827520" y="3965967"/>
            <a:ext cx="658368" cy="661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6029" y="2311422"/>
            <a:ext cx="9497568" cy="15483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WITHOUT </a:t>
            </a:r>
            <a:r>
              <a:rPr lang="en-US" sz="2800" dirty="0" smtClean="0">
                <a:latin typeface="Consolas" panose="020B0609020204030204" pitchFamily="49" charset="0"/>
              </a:rPr>
              <a:t>FITNESS FOR </a:t>
            </a:r>
            <a:r>
              <a:rPr lang="en-US" sz="2800" dirty="0">
                <a:latin typeface="Consolas" panose="020B0609020204030204" pitchFamily="49" charset="0"/>
              </a:rPr>
              <a:t>A PARTICULAR PURPOSE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705856" y="4733630"/>
            <a:ext cx="4276344" cy="95995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4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85524" y="3678512"/>
            <a:ext cx="1641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Discard late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messages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7561" y="3498611"/>
            <a:ext cx="165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Catching up</a:t>
            </a:r>
            <a:endParaRPr lang="en-US" sz="2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20</a:t>
            </a:fld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68522" y="3350041"/>
            <a:ext cx="2006221" cy="724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Accumulate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3468522" y="1975094"/>
            <a:ext cx="2006221" cy="724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3468521" y="4724988"/>
            <a:ext cx="2006221" cy="724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24" idx="4"/>
            <a:endCxn id="23" idx="0"/>
          </p:cNvCxnSpPr>
          <p:nvPr/>
        </p:nvCxnSpPr>
        <p:spPr>
          <a:xfrm>
            <a:off x="4471633" y="2699912"/>
            <a:ext cx="0" cy="65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  <a:endCxn id="25" idx="0"/>
          </p:cNvCxnSpPr>
          <p:nvPr/>
        </p:nvCxnSpPr>
        <p:spPr>
          <a:xfrm flipH="1">
            <a:off x="4471632" y="4074859"/>
            <a:ext cx="1" cy="65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5" idx="2"/>
            <a:endCxn id="24" idx="2"/>
          </p:cNvCxnSpPr>
          <p:nvPr/>
        </p:nvCxnSpPr>
        <p:spPr>
          <a:xfrm rot="10800000" flipH="1">
            <a:off x="3468520" y="2337503"/>
            <a:ext cx="1" cy="274989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>
            <a:off x="4924677" y="3712450"/>
            <a:ext cx="512524" cy="12700"/>
          </a:xfrm>
          <a:prstGeom prst="curvedConnector5">
            <a:avLst>
              <a:gd name="adj1" fmla="val -44603"/>
              <a:gd name="adj2" fmla="val 4113417"/>
              <a:gd name="adj3" fmla="val 1446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2969" y="3267779"/>
            <a:ext cx="1144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eceive</a:t>
            </a:r>
            <a:endParaRPr lang="en-US" sz="2400" dirty="0"/>
          </a:p>
        </p:txBody>
      </p:sp>
      <p:sp>
        <p:nvSpPr>
          <p:cNvPr id="56" name="Arc 55"/>
          <p:cNvSpPr/>
          <p:nvPr/>
        </p:nvSpPr>
        <p:spPr>
          <a:xfrm>
            <a:off x="3815304" y="1932849"/>
            <a:ext cx="4290334" cy="3675077"/>
          </a:xfrm>
          <a:prstGeom prst="arc">
            <a:avLst>
              <a:gd name="adj1" fmla="val 14717365"/>
              <a:gd name="adj2" fmla="val 7159631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844961" y="2699912"/>
            <a:ext cx="42601" cy="202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92675" y="4179650"/>
            <a:ext cx="53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</a:t>
            </a:r>
            <a:endParaRPr lang="en-US" sz="2400" dirty="0"/>
          </a:p>
        </p:txBody>
      </p:sp>
      <p:cxnSp>
        <p:nvCxnSpPr>
          <p:cNvPr id="64" name="Straight Arrow Connector 63"/>
          <p:cNvCxnSpPr>
            <a:stCxn id="24" idx="4"/>
            <a:endCxn id="25" idx="0"/>
          </p:cNvCxnSpPr>
          <p:nvPr/>
        </p:nvCxnSpPr>
        <p:spPr>
          <a:xfrm flipH="1">
            <a:off x="4471632" y="2699912"/>
            <a:ext cx="1" cy="202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85251" y="3462537"/>
            <a:ext cx="158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round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44051" y="5858611"/>
            <a:ext cx="843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Preserve liveness assuming partial synchrony [</a:t>
            </a:r>
            <a:r>
              <a:rPr lang="en-US" sz="2400" dirty="0" err="1" smtClean="0"/>
              <a:t>Dwork</a:t>
            </a:r>
            <a:r>
              <a:rPr lang="en-US" sz="2400" dirty="0" smtClean="0"/>
              <a:t> et al. 88]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9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 animBg="1"/>
      <p:bldP spid="50" grpId="0"/>
      <p:bldP spid="56" grpId="0" animBg="1"/>
      <p:bldP spid="62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2523" cy="1325563"/>
          </a:xfrm>
        </p:spPr>
        <p:txBody>
          <a:bodyPr/>
          <a:lstStyle/>
          <a:p>
            <a:r>
              <a:rPr lang="en-US" dirty="0"/>
              <a:t>Partial </a:t>
            </a:r>
            <a:r>
              <a:rPr lang="en-US" dirty="0" smtClean="0"/>
              <a:t>Synchrony:  Lockstep Trace from an Exec.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137" y="5001772"/>
            <a:ext cx="3438659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71575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 Execution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32516"/>
            <a:ext cx="144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Network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890796" y="5001772"/>
            <a:ext cx="5502455" cy="2704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52137" y="3439747"/>
            <a:ext cx="3438659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90796" y="3439746"/>
            <a:ext cx="2030183" cy="2704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20979" y="3439746"/>
            <a:ext cx="3472272" cy="2704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90796" y="2853989"/>
            <a:ext cx="0" cy="2851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0979" y="3142448"/>
            <a:ext cx="0" cy="1094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6666" y="5861405"/>
            <a:ext cx="6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GST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61292" y="533601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61291" y="376538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9972" y="5368134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ynchronous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4926" y="376538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36125" y="3765382"/>
            <a:ext cx="303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Respects liveness assumptions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06135" y="272516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Synchronized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1674385"/>
            <a:ext cx="994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every runtime execution, we build an indistinguishable lockstep execution.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0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nip Same Side Corner Rectangle 36"/>
          <p:cNvSpPr/>
          <p:nvPr/>
        </p:nvSpPr>
        <p:spPr>
          <a:xfrm flipV="1">
            <a:off x="3723560" y="1760100"/>
            <a:ext cx="4744876" cy="3077601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Indistinguishability to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8691"/>
            <a:ext cx="10515600" cy="1228076"/>
          </a:xfrm>
        </p:spPr>
        <p:txBody>
          <a:bodyPr>
            <a:normAutofit/>
          </a:bodyPr>
          <a:lstStyle/>
          <a:p>
            <a:r>
              <a:rPr lang="en-US" dirty="0" smtClean="0"/>
              <a:t>Theorem:   Observational refinement</a:t>
            </a:r>
          </a:p>
          <a:p>
            <a:pPr marL="0" indent="0" algn="ctr">
              <a:buNone/>
            </a:pPr>
            <a:r>
              <a:rPr lang="en-US" dirty="0" smtClean="0"/>
              <a:t>Clients </a:t>
            </a:r>
            <a:r>
              <a:rPr lang="en-US" dirty="0"/>
              <a:t>∥</a:t>
            </a:r>
            <a:r>
              <a:rPr lang="en-US" dirty="0" smtClean="0"/>
              <a:t> Runtime(</a:t>
            </a:r>
            <a:r>
              <a:rPr lang="en-US" i="1" dirty="0" smtClean="0"/>
              <a:t>P</a:t>
            </a:r>
            <a:r>
              <a:rPr lang="en-US" dirty="0" smtClean="0"/>
              <a:t>)   ⊆    Clients </a:t>
            </a:r>
            <a:r>
              <a:rPr lang="en-US" dirty="0"/>
              <a:t>∥</a:t>
            </a:r>
            <a:r>
              <a:rPr lang="en-US" dirty="0" smtClean="0"/>
              <a:t> Lockstep(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30722" y="1992568"/>
            <a:ext cx="3930555" cy="2554631"/>
            <a:chOff x="3833830" y="2019864"/>
            <a:chExt cx="3930555" cy="2554631"/>
          </a:xfrm>
        </p:grpSpPr>
        <p:sp>
          <p:nvSpPr>
            <p:cNvPr id="6" name="Rounded Rectangle 5"/>
            <p:cNvSpPr/>
            <p:nvPr/>
          </p:nvSpPr>
          <p:spPr>
            <a:xfrm>
              <a:off x="383383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54200" y="2019864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44015" y="3509970"/>
              <a:ext cx="1310185" cy="10645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144014" y="242757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144014" y="2634563"/>
              <a:ext cx="1310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44014" y="3023903"/>
              <a:ext cx="209267" cy="48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916552" y="3096511"/>
              <a:ext cx="227462" cy="53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281328" y="3023903"/>
              <a:ext cx="172871" cy="48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454199" y="3117699"/>
              <a:ext cx="209267" cy="5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1431982" y="2004496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27" name="Right Arrow 26"/>
          <p:cNvSpPr/>
          <p:nvPr/>
        </p:nvSpPr>
        <p:spPr>
          <a:xfrm>
            <a:off x="3029802" y="1992568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flipH="1">
            <a:off x="3029805" y="2607267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371462" y="2004495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2106667" y="3494601"/>
            <a:ext cx="1349371" cy="1052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32" name="Right Arrow 31"/>
          <p:cNvSpPr/>
          <p:nvPr/>
        </p:nvSpPr>
        <p:spPr>
          <a:xfrm>
            <a:off x="3922853" y="3482673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flipH="1">
            <a:off x="3922856" y="4097372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8184105" y="1949819"/>
            <a:ext cx="978089" cy="4717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flipH="1">
            <a:off x="8184108" y="2564518"/>
            <a:ext cx="978088" cy="3893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Verification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729078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557002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571919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470727" y="5246680"/>
            <a:ext cx="9250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  <a:p>
            <a:r>
              <a:rPr lang="en-US" sz="2400" dirty="0" smtClean="0"/>
              <a:t>Previous work on a logic verification of consensus algorithms [VMCAI 14]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00296" y="4832280"/>
            <a:ext cx="182307" cy="3395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101166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270159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Fault-tolerant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50592" y="1987296"/>
            <a:ext cx="3816096" cy="28529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53456" y="2511711"/>
            <a:ext cx="3816096" cy="28529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53455" y="2909531"/>
            <a:ext cx="713232" cy="1532874"/>
          </a:xfrm>
          <a:custGeom>
            <a:avLst/>
            <a:gdLst>
              <a:gd name="connsiteX0" fmla="*/ 588263 w 713232"/>
              <a:gd name="connsiteY0" fmla="*/ 0 h 1532874"/>
              <a:gd name="connsiteX1" fmla="*/ 627450 w 713232"/>
              <a:gd name="connsiteY1" fmla="*/ 80042 h 1532874"/>
              <a:gd name="connsiteX2" fmla="*/ 713232 w 713232"/>
              <a:gd name="connsiteY2" fmla="*/ 504229 h 1532874"/>
              <a:gd name="connsiteX3" fmla="*/ 154378 w 713232"/>
              <a:gd name="connsiteY3" fmla="*/ 1512891 h 1532874"/>
              <a:gd name="connsiteX4" fmla="*/ 124969 w 713232"/>
              <a:gd name="connsiteY4" fmla="*/ 1532874 h 1532874"/>
              <a:gd name="connsiteX5" fmla="*/ 85782 w 713232"/>
              <a:gd name="connsiteY5" fmla="*/ 1452831 h 1532874"/>
              <a:gd name="connsiteX6" fmla="*/ 0 w 713232"/>
              <a:gd name="connsiteY6" fmla="*/ 1028644 h 1532874"/>
              <a:gd name="connsiteX7" fmla="*/ 558854 w 713232"/>
              <a:gd name="connsiteY7" fmla="*/ 19982 h 1532874"/>
              <a:gd name="connsiteX8" fmla="*/ 588263 w 713232"/>
              <a:gd name="connsiteY8" fmla="*/ 0 h 15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" h="1532874">
                <a:moveTo>
                  <a:pt x="588263" y="0"/>
                </a:moveTo>
                <a:lnTo>
                  <a:pt x="627450" y="80042"/>
                </a:lnTo>
                <a:cubicBezTo>
                  <a:pt x="683199" y="214043"/>
                  <a:pt x="713232" y="356514"/>
                  <a:pt x="713232" y="504229"/>
                </a:cubicBezTo>
                <a:cubicBezTo>
                  <a:pt x="713232" y="898136"/>
                  <a:pt x="499667" y="1254752"/>
                  <a:pt x="154378" y="1512891"/>
                </a:cubicBezTo>
                <a:lnTo>
                  <a:pt x="124969" y="1532874"/>
                </a:lnTo>
                <a:lnTo>
                  <a:pt x="85782" y="1452831"/>
                </a:lnTo>
                <a:cubicBezTo>
                  <a:pt x="30033" y="1318830"/>
                  <a:pt x="0" y="1176359"/>
                  <a:pt x="0" y="1028644"/>
                </a:cubicBezTo>
                <a:cubicBezTo>
                  <a:pt x="0" y="634737"/>
                  <a:pt x="213566" y="278121"/>
                  <a:pt x="558854" y="19982"/>
                </a:cubicBezTo>
                <a:lnTo>
                  <a:pt x="588263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450592" y="1987296"/>
            <a:ext cx="3691127" cy="2852928"/>
          </a:xfrm>
          <a:custGeom>
            <a:avLst/>
            <a:gdLst>
              <a:gd name="connsiteX0" fmla="*/ 1908048 w 3691127"/>
              <a:gd name="connsiteY0" fmla="*/ 0 h 2852928"/>
              <a:gd name="connsiteX1" fmla="*/ 3666152 w 3691127"/>
              <a:gd name="connsiteY1" fmla="*/ 871220 h 2852928"/>
              <a:gd name="connsiteX2" fmla="*/ 3691127 w 3691127"/>
              <a:gd name="connsiteY2" fmla="*/ 922235 h 2852928"/>
              <a:gd name="connsiteX3" fmla="*/ 3661718 w 3691127"/>
              <a:gd name="connsiteY3" fmla="*/ 942217 h 2852928"/>
              <a:gd name="connsiteX4" fmla="*/ 3102864 w 3691127"/>
              <a:gd name="connsiteY4" fmla="*/ 1950879 h 2852928"/>
              <a:gd name="connsiteX5" fmla="*/ 3188646 w 3691127"/>
              <a:gd name="connsiteY5" fmla="*/ 2375066 h 2852928"/>
              <a:gd name="connsiteX6" fmla="*/ 3227833 w 3691127"/>
              <a:gd name="connsiteY6" fmla="*/ 2455109 h 2852928"/>
              <a:gd name="connsiteX7" fmla="*/ 3121744 w 3691127"/>
              <a:gd name="connsiteY7" fmla="*/ 2527193 h 2852928"/>
              <a:gd name="connsiteX8" fmla="*/ 1908048 w 3691127"/>
              <a:gd name="connsiteY8" fmla="*/ 2852928 h 2852928"/>
              <a:gd name="connsiteX9" fmla="*/ 0 w 3691127"/>
              <a:gd name="connsiteY9" fmla="*/ 1426464 h 2852928"/>
              <a:gd name="connsiteX10" fmla="*/ 1908048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908048" y="0"/>
                </a:moveTo>
                <a:cubicBezTo>
                  <a:pt x="2698388" y="0"/>
                  <a:pt x="3376495" y="359241"/>
                  <a:pt x="3666152" y="871220"/>
                </a:cubicBezTo>
                <a:lnTo>
                  <a:pt x="3691127" y="922235"/>
                </a:lnTo>
                <a:lnTo>
                  <a:pt x="3661718" y="942217"/>
                </a:lnTo>
                <a:cubicBezTo>
                  <a:pt x="3316430" y="1200356"/>
                  <a:pt x="3102864" y="1556972"/>
                  <a:pt x="3102864" y="1950879"/>
                </a:cubicBezTo>
                <a:cubicBezTo>
                  <a:pt x="3102864" y="2098594"/>
                  <a:pt x="3132897" y="2241065"/>
                  <a:pt x="3188646" y="2375066"/>
                </a:cubicBezTo>
                <a:lnTo>
                  <a:pt x="3227833" y="2455109"/>
                </a:lnTo>
                <a:lnTo>
                  <a:pt x="3121744" y="2527193"/>
                </a:lnTo>
                <a:cubicBezTo>
                  <a:pt x="2791921" y="2730687"/>
                  <a:pt x="2369080" y="2852928"/>
                  <a:pt x="1908048" y="2852928"/>
                </a:cubicBezTo>
                <a:cubicBezTo>
                  <a:pt x="854262" y="2852928"/>
                  <a:pt x="0" y="2214278"/>
                  <a:pt x="0" y="1426464"/>
                </a:cubicBezTo>
                <a:cubicBezTo>
                  <a:pt x="0" y="638650"/>
                  <a:pt x="854262" y="0"/>
                  <a:pt x="1908048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678425" y="2511711"/>
            <a:ext cx="3691127" cy="2852928"/>
          </a:xfrm>
          <a:custGeom>
            <a:avLst/>
            <a:gdLst>
              <a:gd name="connsiteX0" fmla="*/ 1783079 w 3691127"/>
              <a:gd name="connsiteY0" fmla="*/ 0 h 2852928"/>
              <a:gd name="connsiteX1" fmla="*/ 3691127 w 3691127"/>
              <a:gd name="connsiteY1" fmla="*/ 1426464 h 2852928"/>
              <a:gd name="connsiteX2" fmla="*/ 1783079 w 3691127"/>
              <a:gd name="connsiteY2" fmla="*/ 2852928 h 2852928"/>
              <a:gd name="connsiteX3" fmla="*/ 24975 w 3691127"/>
              <a:gd name="connsiteY3" fmla="*/ 1981708 h 2852928"/>
              <a:gd name="connsiteX4" fmla="*/ 0 w 3691127"/>
              <a:gd name="connsiteY4" fmla="*/ 1930694 h 2852928"/>
              <a:gd name="connsiteX5" fmla="*/ 29409 w 3691127"/>
              <a:gd name="connsiteY5" fmla="*/ 1910711 h 2852928"/>
              <a:gd name="connsiteX6" fmla="*/ 588263 w 3691127"/>
              <a:gd name="connsiteY6" fmla="*/ 902049 h 2852928"/>
              <a:gd name="connsiteX7" fmla="*/ 502481 w 3691127"/>
              <a:gd name="connsiteY7" fmla="*/ 477862 h 2852928"/>
              <a:gd name="connsiteX8" fmla="*/ 463294 w 3691127"/>
              <a:gd name="connsiteY8" fmla="*/ 397820 h 2852928"/>
              <a:gd name="connsiteX9" fmla="*/ 569383 w 3691127"/>
              <a:gd name="connsiteY9" fmla="*/ 325735 h 2852928"/>
              <a:gd name="connsiteX10" fmla="*/ 1783079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783079" y="0"/>
                </a:moveTo>
                <a:cubicBezTo>
                  <a:pt x="2836865" y="0"/>
                  <a:pt x="3691127" y="638650"/>
                  <a:pt x="3691127" y="1426464"/>
                </a:cubicBezTo>
                <a:cubicBezTo>
                  <a:pt x="3691127" y="2214278"/>
                  <a:pt x="2836865" y="2852928"/>
                  <a:pt x="1783079" y="2852928"/>
                </a:cubicBezTo>
                <a:cubicBezTo>
                  <a:pt x="992740" y="2852928"/>
                  <a:pt x="314632" y="2493688"/>
                  <a:pt x="24975" y="1981708"/>
                </a:cubicBezTo>
                <a:lnTo>
                  <a:pt x="0" y="1930694"/>
                </a:lnTo>
                <a:lnTo>
                  <a:pt x="29409" y="1910711"/>
                </a:lnTo>
                <a:cubicBezTo>
                  <a:pt x="374698" y="1652572"/>
                  <a:pt x="588263" y="1295956"/>
                  <a:pt x="588263" y="902049"/>
                </a:cubicBezTo>
                <a:cubicBezTo>
                  <a:pt x="588263" y="754334"/>
                  <a:pt x="558230" y="611863"/>
                  <a:pt x="502481" y="477862"/>
                </a:cubicBezTo>
                <a:lnTo>
                  <a:pt x="463294" y="397820"/>
                </a:lnTo>
                <a:lnTo>
                  <a:pt x="569383" y="325735"/>
                </a:lnTo>
                <a:cubicBezTo>
                  <a:pt x="899207" y="122242"/>
                  <a:pt x="1322048" y="0"/>
                  <a:pt x="1783079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7962" y="318292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6242" y="3707342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4113" y="4559646"/>
            <a:ext cx="154689" cy="67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7861" y="5284749"/>
            <a:ext cx="329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Non-empty intersection</a:t>
            </a:r>
          </a:p>
          <a:p>
            <a:pPr algn="ctr"/>
            <a:r>
              <a:rPr lang="en-US" sz="2400" dirty="0" smtClean="0"/>
              <a:t>enforces unique decision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7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13" grpId="0" animBg="1"/>
      <p:bldP spid="12" grpId="0" animBg="1"/>
      <p:bldP spid="12" grpId="1" animBg="1"/>
      <p:bldP spid="11" grpId="0" animBg="1"/>
      <p:bldP spid="11" grpId="1" animBg="1"/>
      <p:bldP spid="14" grpId="0"/>
      <p:bldP spid="15" grpId="0"/>
      <p:bldP spid="15" grpId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Set Comp. and Cardinalities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7878" y="1636096"/>
            <a:ext cx="3505729" cy="1711247"/>
            <a:chOff x="2450592" y="1987296"/>
            <a:chExt cx="6918960" cy="3377343"/>
          </a:xfrm>
        </p:grpSpPr>
        <p:sp>
          <p:nvSpPr>
            <p:cNvPr id="4" name="Freeform 3"/>
            <p:cNvSpPr/>
            <p:nvPr/>
          </p:nvSpPr>
          <p:spPr>
            <a:xfrm>
              <a:off x="5553455" y="2909531"/>
              <a:ext cx="713233" cy="1532873"/>
            </a:xfrm>
            <a:custGeom>
              <a:avLst/>
              <a:gdLst>
                <a:gd name="connsiteX0" fmla="*/ 588263 w 713232"/>
                <a:gd name="connsiteY0" fmla="*/ 0 h 1532874"/>
                <a:gd name="connsiteX1" fmla="*/ 627450 w 713232"/>
                <a:gd name="connsiteY1" fmla="*/ 80042 h 1532874"/>
                <a:gd name="connsiteX2" fmla="*/ 713232 w 713232"/>
                <a:gd name="connsiteY2" fmla="*/ 504229 h 1532874"/>
                <a:gd name="connsiteX3" fmla="*/ 154378 w 713232"/>
                <a:gd name="connsiteY3" fmla="*/ 1512891 h 1532874"/>
                <a:gd name="connsiteX4" fmla="*/ 124969 w 713232"/>
                <a:gd name="connsiteY4" fmla="*/ 1532874 h 1532874"/>
                <a:gd name="connsiteX5" fmla="*/ 85782 w 713232"/>
                <a:gd name="connsiteY5" fmla="*/ 1452831 h 1532874"/>
                <a:gd name="connsiteX6" fmla="*/ 0 w 713232"/>
                <a:gd name="connsiteY6" fmla="*/ 1028644 h 1532874"/>
                <a:gd name="connsiteX7" fmla="*/ 558854 w 713232"/>
                <a:gd name="connsiteY7" fmla="*/ 19982 h 1532874"/>
                <a:gd name="connsiteX8" fmla="*/ 588263 w 713232"/>
                <a:gd name="connsiteY8" fmla="*/ 0 h 153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232" h="1532874">
                  <a:moveTo>
                    <a:pt x="588263" y="0"/>
                  </a:moveTo>
                  <a:lnTo>
                    <a:pt x="627450" y="80042"/>
                  </a:lnTo>
                  <a:cubicBezTo>
                    <a:pt x="683199" y="214043"/>
                    <a:pt x="713232" y="356514"/>
                    <a:pt x="713232" y="504229"/>
                  </a:cubicBezTo>
                  <a:cubicBezTo>
                    <a:pt x="713232" y="898136"/>
                    <a:pt x="499667" y="1254752"/>
                    <a:pt x="154378" y="1512891"/>
                  </a:cubicBezTo>
                  <a:lnTo>
                    <a:pt x="124969" y="1532874"/>
                  </a:lnTo>
                  <a:lnTo>
                    <a:pt x="85782" y="1452831"/>
                  </a:lnTo>
                  <a:cubicBezTo>
                    <a:pt x="30033" y="1318830"/>
                    <a:pt x="0" y="1176359"/>
                    <a:pt x="0" y="1028644"/>
                  </a:cubicBezTo>
                  <a:cubicBezTo>
                    <a:pt x="0" y="634737"/>
                    <a:pt x="213566" y="278121"/>
                    <a:pt x="558854" y="19982"/>
                  </a:cubicBezTo>
                  <a:lnTo>
                    <a:pt x="588263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2450592" y="1987296"/>
              <a:ext cx="3691127" cy="2852928"/>
            </a:xfrm>
            <a:custGeom>
              <a:avLst/>
              <a:gdLst>
                <a:gd name="connsiteX0" fmla="*/ 1908048 w 3691127"/>
                <a:gd name="connsiteY0" fmla="*/ 0 h 2852928"/>
                <a:gd name="connsiteX1" fmla="*/ 3666152 w 3691127"/>
                <a:gd name="connsiteY1" fmla="*/ 871220 h 2852928"/>
                <a:gd name="connsiteX2" fmla="*/ 3691127 w 3691127"/>
                <a:gd name="connsiteY2" fmla="*/ 922235 h 2852928"/>
                <a:gd name="connsiteX3" fmla="*/ 3661718 w 3691127"/>
                <a:gd name="connsiteY3" fmla="*/ 942217 h 2852928"/>
                <a:gd name="connsiteX4" fmla="*/ 3102864 w 3691127"/>
                <a:gd name="connsiteY4" fmla="*/ 1950879 h 2852928"/>
                <a:gd name="connsiteX5" fmla="*/ 3188646 w 3691127"/>
                <a:gd name="connsiteY5" fmla="*/ 2375066 h 2852928"/>
                <a:gd name="connsiteX6" fmla="*/ 3227833 w 3691127"/>
                <a:gd name="connsiteY6" fmla="*/ 2455109 h 2852928"/>
                <a:gd name="connsiteX7" fmla="*/ 3121744 w 3691127"/>
                <a:gd name="connsiteY7" fmla="*/ 2527193 h 2852928"/>
                <a:gd name="connsiteX8" fmla="*/ 1908048 w 3691127"/>
                <a:gd name="connsiteY8" fmla="*/ 2852928 h 2852928"/>
                <a:gd name="connsiteX9" fmla="*/ 0 w 3691127"/>
                <a:gd name="connsiteY9" fmla="*/ 1426464 h 2852928"/>
                <a:gd name="connsiteX10" fmla="*/ 1908048 w 3691127"/>
                <a:gd name="connsiteY10" fmla="*/ 0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127" h="2852928">
                  <a:moveTo>
                    <a:pt x="1908048" y="0"/>
                  </a:moveTo>
                  <a:cubicBezTo>
                    <a:pt x="2698388" y="0"/>
                    <a:pt x="3376495" y="359241"/>
                    <a:pt x="3666152" y="871220"/>
                  </a:cubicBezTo>
                  <a:lnTo>
                    <a:pt x="3691127" y="922235"/>
                  </a:lnTo>
                  <a:lnTo>
                    <a:pt x="3661718" y="942217"/>
                  </a:lnTo>
                  <a:cubicBezTo>
                    <a:pt x="3316430" y="1200356"/>
                    <a:pt x="3102864" y="1556972"/>
                    <a:pt x="3102864" y="1950879"/>
                  </a:cubicBezTo>
                  <a:cubicBezTo>
                    <a:pt x="3102864" y="2098594"/>
                    <a:pt x="3132897" y="2241065"/>
                    <a:pt x="3188646" y="2375066"/>
                  </a:cubicBezTo>
                  <a:lnTo>
                    <a:pt x="3227833" y="2455109"/>
                  </a:lnTo>
                  <a:lnTo>
                    <a:pt x="3121744" y="2527193"/>
                  </a:lnTo>
                  <a:cubicBezTo>
                    <a:pt x="2791921" y="2730687"/>
                    <a:pt x="2369080" y="2852928"/>
                    <a:pt x="1908048" y="2852928"/>
                  </a:cubicBezTo>
                  <a:cubicBezTo>
                    <a:pt x="854262" y="2852928"/>
                    <a:pt x="0" y="2214278"/>
                    <a:pt x="0" y="1426464"/>
                  </a:cubicBezTo>
                  <a:cubicBezTo>
                    <a:pt x="0" y="638650"/>
                    <a:pt x="854262" y="0"/>
                    <a:pt x="1908048" y="0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</a:t>
              </a:r>
              <a:endParaRPr lang="en-US" sz="36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678425" y="2511711"/>
              <a:ext cx="3691127" cy="2852928"/>
            </a:xfrm>
            <a:custGeom>
              <a:avLst/>
              <a:gdLst>
                <a:gd name="connsiteX0" fmla="*/ 1783079 w 3691127"/>
                <a:gd name="connsiteY0" fmla="*/ 0 h 2852928"/>
                <a:gd name="connsiteX1" fmla="*/ 3691127 w 3691127"/>
                <a:gd name="connsiteY1" fmla="*/ 1426464 h 2852928"/>
                <a:gd name="connsiteX2" fmla="*/ 1783079 w 3691127"/>
                <a:gd name="connsiteY2" fmla="*/ 2852928 h 2852928"/>
                <a:gd name="connsiteX3" fmla="*/ 24975 w 3691127"/>
                <a:gd name="connsiteY3" fmla="*/ 1981708 h 2852928"/>
                <a:gd name="connsiteX4" fmla="*/ 0 w 3691127"/>
                <a:gd name="connsiteY4" fmla="*/ 1930694 h 2852928"/>
                <a:gd name="connsiteX5" fmla="*/ 29409 w 3691127"/>
                <a:gd name="connsiteY5" fmla="*/ 1910711 h 2852928"/>
                <a:gd name="connsiteX6" fmla="*/ 588263 w 3691127"/>
                <a:gd name="connsiteY6" fmla="*/ 902049 h 2852928"/>
                <a:gd name="connsiteX7" fmla="*/ 502481 w 3691127"/>
                <a:gd name="connsiteY7" fmla="*/ 477862 h 2852928"/>
                <a:gd name="connsiteX8" fmla="*/ 463294 w 3691127"/>
                <a:gd name="connsiteY8" fmla="*/ 397820 h 2852928"/>
                <a:gd name="connsiteX9" fmla="*/ 569383 w 3691127"/>
                <a:gd name="connsiteY9" fmla="*/ 325735 h 2852928"/>
                <a:gd name="connsiteX10" fmla="*/ 1783079 w 3691127"/>
                <a:gd name="connsiteY10" fmla="*/ 0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127" h="2852928">
                  <a:moveTo>
                    <a:pt x="1783079" y="0"/>
                  </a:moveTo>
                  <a:cubicBezTo>
                    <a:pt x="2836865" y="0"/>
                    <a:pt x="3691127" y="638650"/>
                    <a:pt x="3691127" y="1426464"/>
                  </a:cubicBezTo>
                  <a:cubicBezTo>
                    <a:pt x="3691127" y="2214278"/>
                    <a:pt x="2836865" y="2852928"/>
                    <a:pt x="1783079" y="2852928"/>
                  </a:cubicBezTo>
                  <a:cubicBezTo>
                    <a:pt x="992740" y="2852928"/>
                    <a:pt x="314632" y="2493688"/>
                    <a:pt x="24975" y="1981708"/>
                  </a:cubicBezTo>
                  <a:lnTo>
                    <a:pt x="0" y="1930694"/>
                  </a:lnTo>
                  <a:lnTo>
                    <a:pt x="29409" y="1910711"/>
                  </a:lnTo>
                  <a:cubicBezTo>
                    <a:pt x="374698" y="1652572"/>
                    <a:pt x="588263" y="1295956"/>
                    <a:pt x="588263" y="902049"/>
                  </a:cubicBezTo>
                  <a:cubicBezTo>
                    <a:pt x="588263" y="754334"/>
                    <a:pt x="558230" y="611863"/>
                    <a:pt x="502481" y="477862"/>
                  </a:cubicBezTo>
                  <a:lnTo>
                    <a:pt x="463294" y="397820"/>
                  </a:lnTo>
                  <a:lnTo>
                    <a:pt x="569383" y="325735"/>
                  </a:lnTo>
                  <a:cubicBezTo>
                    <a:pt x="899207" y="122242"/>
                    <a:pt x="1322048" y="0"/>
                    <a:pt x="1783079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B</a:t>
              </a:r>
              <a:endParaRPr lang="en-US" sz="36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62784" y="2395914"/>
            <a:ext cx="669606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Cambria Math" panose="02040503050406030204" pitchFamily="18" charset="0"/>
              </a:rPr>
              <a:t>A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p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.  x(p)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v1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}</a:t>
            </a:r>
            <a:r>
              <a:rPr lang="en-US" sz="2800" dirty="0">
                <a:latin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latin typeface="Cambria Math" panose="02040503050406030204" pitchFamily="18" charset="0"/>
              </a:rPr>
              <a:t>  B =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{ p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.  x(p)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v2 }</a:t>
            </a:r>
            <a:r>
              <a:rPr lang="en-US" sz="2800" dirty="0" smtClean="0">
                <a:latin typeface="Cambria Math" panose="02040503050406030204" pitchFamily="18" charset="0"/>
              </a:rPr>
              <a:t> </a:t>
            </a:r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0084" y="1888539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|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A| &gt; n/2 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  |B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| &gt; n/2  </a:t>
            </a:r>
            <a:r>
              <a:rPr lang="en-US" sz="2800" dirty="0" smtClean="0">
                <a:latin typeface="Cambria Math" panose="02040503050406030204" pitchFamily="18" charset="0"/>
                <a:sym typeface="Symbol"/>
              </a:rPr>
              <a:t>  </a:t>
            </a:r>
            <a:r>
              <a:rPr lang="en-US" sz="2800" dirty="0">
                <a:latin typeface="Cambria Math" panose="02040503050406030204" pitchFamily="18" charset="0"/>
              </a:rPr>
              <a:t>v1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</a:t>
            </a:r>
            <a:r>
              <a:rPr lang="en-US" sz="2800" dirty="0">
                <a:latin typeface="Cambria Math" panose="02040503050406030204" pitchFamily="18" charset="0"/>
              </a:rPr>
              <a:t>  </a:t>
            </a:r>
            <a:r>
              <a:rPr lang="en-US" sz="2800" dirty="0" smtClean="0">
                <a:latin typeface="Cambria Math" panose="02040503050406030204" pitchFamily="18" charset="0"/>
              </a:rPr>
              <a:t>v2 </a:t>
            </a:r>
            <a:r>
              <a:rPr lang="en-US" sz="2800" dirty="0">
                <a:latin typeface="Cambria Math" panose="02040503050406030204" pitchFamily="18" charset="0"/>
                <a:sym typeface="Symbol"/>
              </a:rPr>
              <a:t></a:t>
            </a:r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3964" y="4325305"/>
            <a:ext cx="2789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C1 </a:t>
            </a:r>
            <a:r>
              <a:rPr lang="en-US" sz="2400" dirty="0"/>
              <a:t>+ C3 &gt; </a:t>
            </a:r>
            <a:r>
              <a:rPr lang="en-US" sz="2400" dirty="0" smtClean="0"/>
              <a:t>n/2</a:t>
            </a:r>
          </a:p>
          <a:p>
            <a:r>
              <a:rPr lang="en-US" sz="2400" dirty="0" smtClean="0"/>
              <a:t>C2 + C3 &gt; n/2</a:t>
            </a:r>
          </a:p>
          <a:p>
            <a:r>
              <a:rPr lang="en-US" sz="2400" dirty="0" smtClean="0"/>
              <a:t>C1 + C2 + C3 + C4 = n</a:t>
            </a:r>
          </a:p>
          <a:p>
            <a:r>
              <a:rPr lang="en-US" sz="2400" dirty="0" smtClean="0"/>
              <a:t>C1, C2, C3, </a:t>
            </a:r>
            <a:r>
              <a:rPr lang="en-US" sz="2400" dirty="0"/>
              <a:t>C4 </a:t>
            </a:r>
            <a:r>
              <a:rPr lang="en-US" sz="2400" dirty="0" smtClean="0"/>
              <a:t>≥ 0</a:t>
            </a:r>
          </a:p>
          <a:p>
            <a:r>
              <a:rPr lang="en-US" sz="2400" dirty="0"/>
              <a:t>n ≥ 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1709" y="3725299"/>
            <a:ext cx="2076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Venn regions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5304" y="4325305"/>
                <a:ext cx="50764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C</a:t>
                </a:r>
                <a:r>
                  <a:rPr lang="en-US" sz="2400" dirty="0"/>
                  <a:t>3</a:t>
                </a:r>
                <a:r>
                  <a:rPr lang="en-US" sz="2400" dirty="0" smtClean="0"/>
                  <a:t> &gt; 0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 smtClean="0"/>
                  <a:t>p.  x(p) = v1  </a:t>
                </a:r>
                <a:r>
                  <a:rPr lang="en-US" sz="2400" dirty="0" smtClean="0">
                    <a:latin typeface="Cambria Math" panose="02040503050406030204" pitchFamily="18" charset="0"/>
                    <a:sym typeface="Symbol"/>
                  </a:rPr>
                  <a:t>  </a:t>
                </a:r>
                <a:r>
                  <a:rPr lang="en-US" sz="2400" dirty="0" smtClean="0"/>
                  <a:t>x(p) = </a:t>
                </a:r>
                <a:r>
                  <a:rPr lang="en-US" sz="2400" dirty="0"/>
                  <a:t>v</a:t>
                </a:r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04" y="4325305"/>
                <a:ext cx="507642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921" t="-13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057777" y="3731752"/>
            <a:ext cx="416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Linking cardinality and data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58848" y="24830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6541" y="282333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39718" y="22747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7492" y="303525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28063" y="5291949"/>
            <a:ext cx="5753670" cy="9416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Complete decision procedure requires constructing the full model. (Small model property)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515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for Agreement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916896" y="2017063"/>
            <a:ext cx="8271278" cy="4099072"/>
            <a:chOff x="1916896" y="2017063"/>
            <a:chExt cx="8271278" cy="409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55904" y="2017063"/>
                  <a:ext cx="47404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>
                                <a:alpha val="3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¬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𝑟𝑒𝑎𝑑𝑦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2800" b="0" dirty="0" smtClean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904" y="2017063"/>
                  <a:ext cx="4740400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16896" y="2636543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96" y="2636543"/>
                  <a:ext cx="478016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711849" y="3159763"/>
                  <a:ext cx="33403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3159763"/>
                  <a:ext cx="3340338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711849" y="3768051"/>
                  <a:ext cx="42547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>
                                <a:alpha val="3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)⇒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3768051"/>
                  <a:ext cx="42547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711849" y="4376339"/>
                  <a:ext cx="647632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>
                                <a:alpha val="3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𝑐𝑜𝑚𝑚𝑖𝑡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𝑟𝑒𝑎𝑑𝑦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)⇒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𝑣𝑜𝑡𝑒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4376339"/>
                  <a:ext cx="6476325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15992" y="4986526"/>
                  <a:ext cx="11672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992" y="4986526"/>
                  <a:ext cx="1167243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05590" y="5592915"/>
                  <a:ext cx="5284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>
                                <a:alpha val="3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𝑡𝑠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alpha val="3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𝑐𝑜𝑚𝑚𝑖𝑡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𝑐𝑜𝑜𝑟𝑑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590" y="5592915"/>
                  <a:ext cx="5284844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814372" y="3138923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3138923"/>
                  <a:ext cx="478016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814372" y="3768051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3768051"/>
                  <a:ext cx="478016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14372" y="4376339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4376339"/>
                  <a:ext cx="478016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814372" y="5007608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5007608"/>
                  <a:ext cx="47801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14372" y="5592206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alpha val="3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alpha val="3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5592206"/>
                  <a:ext cx="478016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16896" y="2017063"/>
            <a:ext cx="8271278" cy="4099072"/>
            <a:chOff x="1916896" y="2017063"/>
            <a:chExt cx="8271278" cy="409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155904" y="2017063"/>
                  <a:ext cx="47404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𝑟𝑒𝑎𝑑𝑦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2800" b="0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904" y="2017063"/>
                  <a:ext cx="4740400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916896" y="2636543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96" y="2636543"/>
                  <a:ext cx="478016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711849" y="3768051"/>
                  <a:ext cx="42547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𝑑𝑒𝑐𝑖𝑑𝑒𝑑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3768051"/>
                  <a:ext cx="4254754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11849" y="4376339"/>
                  <a:ext cx="647632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𝑐𝑜𝑚𝑚𝑖𝑡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𝑟𝑒𝑎𝑑𝑦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𝑣𝑜𝑡𝑒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849" y="4376339"/>
                  <a:ext cx="6476325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15992" y="4986526"/>
                  <a:ext cx="11672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992" y="4986526"/>
                  <a:ext cx="1167243" cy="5232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05590" y="5592915"/>
                  <a:ext cx="52848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𝑐𝑜𝑚𝑚𝑖𝑡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𝑐𝑜𝑜𝑟𝑑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590" y="5592915"/>
                  <a:ext cx="5284844" cy="5232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814372" y="3768051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3768051"/>
                  <a:ext cx="478016" cy="5232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814372" y="4376339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4376339"/>
                  <a:ext cx="478016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814372" y="5007608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5007608"/>
                  <a:ext cx="478016" cy="5232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14372" y="5592206"/>
                  <a:ext cx="47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72" y="5592206"/>
                  <a:ext cx="478016" cy="5232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Global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Theorem</a:t>
            </a:r>
            <a:r>
              <a:rPr lang="en-US" dirty="0" smtClean="0"/>
              <a:t>:</a:t>
            </a:r>
          </a:p>
          <a:p>
            <a:pPr lvl="3"/>
            <a:endParaRPr lang="en-US" dirty="0"/>
          </a:p>
          <a:p>
            <a:pPr marL="457200" lvl="1" indent="0">
              <a:buNone/>
            </a:pPr>
            <a:r>
              <a:rPr lang="en-US" sz="2800" dirty="0"/>
              <a:t>Given a specification S </a:t>
            </a:r>
            <a:r>
              <a:rPr lang="en-US" sz="2800" b="1" dirty="0"/>
              <a:t>closed under </a:t>
            </a:r>
            <a:r>
              <a:rPr lang="en-US" sz="2800" b="1" dirty="0" smtClean="0"/>
              <a:t>indistinguishability</a:t>
            </a:r>
            <a:r>
              <a:rPr lang="en-US" sz="2800" dirty="0" smtClean="0"/>
              <a:t>,</a:t>
            </a:r>
          </a:p>
          <a:p>
            <a:pPr marL="457200" lvl="1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a </a:t>
            </a:r>
            <a:r>
              <a:rPr lang="en-US" sz="2800" dirty="0" smtClean="0"/>
              <a:t>PSync </a:t>
            </a:r>
            <a:r>
              <a:rPr lang="en-US" sz="2800" dirty="0"/>
              <a:t>program </a:t>
            </a:r>
            <a:r>
              <a:rPr lang="en-US" sz="2800" dirty="0" smtClean="0"/>
              <a:t>P satisfies </a:t>
            </a:r>
            <a:r>
              <a:rPr lang="en-US" sz="2800" dirty="0"/>
              <a:t>S </a:t>
            </a:r>
            <a:r>
              <a:rPr lang="en-US" sz="2800" dirty="0" smtClean="0"/>
              <a:t>then </a:t>
            </a:r>
          </a:p>
          <a:p>
            <a:pPr marL="457200" lvl="1" indent="0">
              <a:buNone/>
            </a:pPr>
            <a:r>
              <a:rPr lang="en-US" sz="2800" dirty="0" smtClean="0"/>
              <a:t>the asynchronous semantics of P refines 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 smtClean="0"/>
              <a:t>Consensus </a:t>
            </a:r>
            <a:r>
              <a:rPr lang="en-US" dirty="0"/>
              <a:t>is closed under </a:t>
            </a:r>
            <a:r>
              <a:rPr lang="en-US" dirty="0" smtClean="0"/>
              <a:t>indistinguishability.</a:t>
            </a:r>
          </a:p>
          <a:p>
            <a:endParaRPr lang="en-US" dirty="0"/>
          </a:p>
          <a:p>
            <a:r>
              <a:rPr lang="en-US" dirty="0" smtClean="0"/>
              <a:t>Verification engine for safety and liveness properties based on SMT.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://github.com/dzufferey/psync</a:t>
            </a:r>
            <a:endParaRPr lang="en-US" sz="2800" dirty="0"/>
          </a:p>
          <a:p>
            <a:r>
              <a:rPr lang="en-US" sz="2800" dirty="0" smtClean="0"/>
              <a:t>Implemented in Scala, Apache 2.0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75138"/>
            <a:ext cx="1828649" cy="1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A</a:t>
            </a:r>
            <a:r>
              <a:rPr lang="en-US" dirty="0" smtClean="0"/>
              <a:t>lgorithms use </a:t>
            </a:r>
            <a:r>
              <a:rPr lang="en-US" dirty="0"/>
              <a:t>R</a:t>
            </a:r>
            <a:r>
              <a:rPr lang="en-US" dirty="0" smtClean="0"/>
              <a:t>ounds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2000" dirty="0" smtClean="0"/>
                            <a:t>-agreement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2834075"/>
                  </p:ext>
                </p:extLst>
              </p:nvPr>
            </p:nvGraphicFramePr>
            <p:xfrm>
              <a:off x="1155309" y="1825625"/>
              <a:ext cx="9881382" cy="43586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747448"/>
                    <a:gridCol w="1941761"/>
                    <a:gridCol w="2197491"/>
                    <a:gridCol w="1994682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Algorithm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Use rounds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Asynchronous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One third</a:t>
                          </a:r>
                          <a:r>
                            <a:rPr lang="en-US" sz="2000" baseline="0" dirty="0" smtClean="0"/>
                            <a:t> rule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Last Voting (</a:t>
                          </a:r>
                          <a:r>
                            <a:rPr lang="en-US" sz="2000" dirty="0" err="1" smtClean="0"/>
                            <a:t>Paxos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Flood min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Ben-Or randomized</a:t>
                          </a:r>
                          <a:r>
                            <a:rPr lang="en-US" sz="2000" baseline="0" dirty="0" smtClean="0"/>
                            <a:t> consensus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K-set agreement early stopping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Lattice agreement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809231" r="-16390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Two phases commit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Eager reliable broadcast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  <a:endParaRPr lang="en-US" sz="20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Software Verification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6200000">
            <a:off x="8006118" y="3498625"/>
            <a:ext cx="35150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4400000">
            <a:off x="3797039" y="4110197"/>
            <a:ext cx="35150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8000000">
            <a:off x="3810745" y="2964871"/>
            <a:ext cx="35150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03" y="2775168"/>
            <a:ext cx="2896138" cy="19725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599" y="2916691"/>
            <a:ext cx="653591" cy="6376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98" y="2166700"/>
            <a:ext cx="1232023" cy="1376744"/>
          </a:xfrm>
          <a:prstGeom prst="rect">
            <a:avLst/>
          </a:prstGeom>
        </p:spPr>
      </p:pic>
      <p:sp>
        <p:nvSpPr>
          <p:cNvPr id="26" name="Freeform 5"/>
          <p:cNvSpPr>
            <a:spLocks/>
          </p:cNvSpPr>
          <p:nvPr/>
        </p:nvSpPr>
        <p:spPr bwMode="auto">
          <a:xfrm>
            <a:off x="8781599" y="3873352"/>
            <a:ext cx="571564" cy="568705"/>
          </a:xfrm>
          <a:custGeom>
            <a:avLst/>
            <a:gdLst>
              <a:gd name="T0" fmla="*/ 200 w 400"/>
              <a:gd name="T1" fmla="*/ 265 h 398"/>
              <a:gd name="T2" fmla="*/ 333 w 400"/>
              <a:gd name="T3" fmla="*/ 398 h 398"/>
              <a:gd name="T4" fmla="*/ 398 w 400"/>
              <a:gd name="T5" fmla="*/ 333 h 398"/>
              <a:gd name="T6" fmla="*/ 265 w 400"/>
              <a:gd name="T7" fmla="*/ 200 h 398"/>
              <a:gd name="T8" fmla="*/ 400 w 400"/>
              <a:gd name="T9" fmla="*/ 65 h 398"/>
              <a:gd name="T10" fmla="*/ 334 w 400"/>
              <a:gd name="T11" fmla="*/ 0 h 398"/>
              <a:gd name="T12" fmla="*/ 200 w 400"/>
              <a:gd name="T13" fmla="*/ 135 h 398"/>
              <a:gd name="T14" fmla="*/ 65 w 400"/>
              <a:gd name="T15" fmla="*/ 0 h 398"/>
              <a:gd name="T16" fmla="*/ 0 w 400"/>
              <a:gd name="T17" fmla="*/ 65 h 398"/>
              <a:gd name="T18" fmla="*/ 135 w 400"/>
              <a:gd name="T19" fmla="*/ 200 h 398"/>
              <a:gd name="T20" fmla="*/ 1 w 400"/>
              <a:gd name="T21" fmla="*/ 333 h 398"/>
              <a:gd name="T22" fmla="*/ 66 w 400"/>
              <a:gd name="T23" fmla="*/ 398 h 398"/>
              <a:gd name="T24" fmla="*/ 200 w 400"/>
              <a:gd name="T25" fmla="*/ 265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" h="398">
                <a:moveTo>
                  <a:pt x="200" y="265"/>
                </a:moveTo>
                <a:lnTo>
                  <a:pt x="333" y="398"/>
                </a:lnTo>
                <a:lnTo>
                  <a:pt x="398" y="333"/>
                </a:lnTo>
                <a:lnTo>
                  <a:pt x="265" y="200"/>
                </a:lnTo>
                <a:lnTo>
                  <a:pt x="400" y="65"/>
                </a:lnTo>
                <a:lnTo>
                  <a:pt x="334" y="0"/>
                </a:lnTo>
                <a:lnTo>
                  <a:pt x="200" y="135"/>
                </a:lnTo>
                <a:lnTo>
                  <a:pt x="65" y="0"/>
                </a:lnTo>
                <a:lnTo>
                  <a:pt x="0" y="65"/>
                </a:lnTo>
                <a:lnTo>
                  <a:pt x="135" y="200"/>
                </a:lnTo>
                <a:lnTo>
                  <a:pt x="1" y="333"/>
                </a:lnTo>
                <a:lnTo>
                  <a:pt x="66" y="398"/>
                </a:lnTo>
                <a:lnTo>
                  <a:pt x="200" y="265"/>
                </a:lnTo>
                <a:close/>
              </a:path>
            </a:pathLst>
          </a:custGeom>
          <a:solidFill>
            <a:srgbClr val="FF0000"/>
          </a:solidFill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43437" y="3037902"/>
            <a:ext cx="864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Proof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9643437" y="3926871"/>
            <a:ext cx="2243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Counterexample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C8E1-CB0D-4598-9AEC-B6110953D80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151" y="2153021"/>
            <a:ext cx="1568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Domain</a:t>
            </a:r>
          </a:p>
          <a:p>
            <a:pPr algn="ctr"/>
            <a:r>
              <a:rPr lang="en-US" sz="2800" dirty="0" smtClean="0"/>
              <a:t>Specific</a:t>
            </a:r>
          </a:p>
          <a:p>
            <a:pPr algn="ctr"/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10" name="Folded Corner 9"/>
          <p:cNvSpPr/>
          <p:nvPr/>
        </p:nvSpPr>
        <p:spPr>
          <a:xfrm>
            <a:off x="1990698" y="3936808"/>
            <a:ext cx="1232023" cy="12080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Spec.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065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S</a:t>
            </a:r>
            <a:r>
              <a:rPr lang="en-US" dirty="0" smtClean="0"/>
              <a:t>ize (Easy to Implement)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807879"/>
              </p:ext>
            </p:extLst>
          </p:nvPr>
        </p:nvGraphicFramePr>
        <p:xfrm>
          <a:off x="1738383" y="2042319"/>
          <a:ext cx="8715233" cy="3962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01856"/>
                <a:gridCol w="1541628"/>
                <a:gridCol w="2347415"/>
                <a:gridCol w="1924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Paxos</a:t>
                      </a:r>
                      <a:r>
                        <a:rPr lang="en-US" sz="2000" dirty="0" smtClean="0"/>
                        <a:t> 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Executable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Verification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PSync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Semi-automated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DistAlgo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Distal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Overlog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TLA+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IO Automata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Interactive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EventML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1729 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Verdi (Raft)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520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Interactive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Bloom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✗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PSync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2359" y="1483519"/>
              <a:ext cx="9820557" cy="2387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98334"/>
                    <a:gridCol w="1684421"/>
                    <a:gridCol w="637673"/>
                    <a:gridCol w="1564106"/>
                    <a:gridCol w="1672389"/>
                    <a:gridCol w="1082842"/>
                    <a:gridCol w="1580792"/>
                  </a:tblGrid>
                  <a:tr h="44104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Language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LOC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Executable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Liveness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Lines of</a:t>
                          </a:r>
                          <a:r>
                            <a:rPr lang="en-US" baseline="0" dirty="0" smtClean="0"/>
                            <a:t> proofs / annotations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PSync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TLA+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1600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IO Automata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1800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Verdi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Raft</a:t>
                          </a:r>
                        </a:p>
                        <a:p>
                          <a:r>
                            <a:rPr lang="en-US" dirty="0" smtClean="0"/>
                            <a:t>(Multi-</a:t>
                          </a:r>
                          <a:r>
                            <a:rPr lang="en-US" dirty="0" err="1" smtClean="0"/>
                            <a:t>Paxos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State-machine</a:t>
                          </a:r>
                          <a:r>
                            <a:rPr lang="en-US" baseline="0" dirty="0" smtClean="0"/>
                            <a:t> replication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dirty="0" smtClean="0"/>
                            <a:t>45000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569305"/>
                  </p:ext>
                </p:extLst>
              </p:nvPr>
            </p:nvGraphicFramePr>
            <p:xfrm>
              <a:off x="952359" y="1483519"/>
              <a:ext cx="9820557" cy="2387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98334"/>
                    <a:gridCol w="1684421"/>
                    <a:gridCol w="637673"/>
                    <a:gridCol w="1564106"/>
                    <a:gridCol w="1672389"/>
                    <a:gridCol w="1082842"/>
                    <a:gridCol w="1580792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Language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LOC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Executable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Liveness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Lines of</a:t>
                          </a:r>
                          <a:r>
                            <a:rPr lang="en-US" baseline="0" dirty="0" smtClean="0"/>
                            <a:t> proofs / annotations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PSync</a:t>
                          </a:r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 smtClean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TLA+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280328" r="-386" b="-2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IO Automata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Paxos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142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Consensus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380328" r="-386" b="-19672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Verdi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Raft</a:t>
                          </a:r>
                        </a:p>
                        <a:p>
                          <a:r>
                            <a:rPr lang="en-US" dirty="0" smtClean="0"/>
                            <a:t>(Multi-</a:t>
                          </a:r>
                          <a:r>
                            <a:rPr lang="en-US" dirty="0" err="1" smtClean="0"/>
                            <a:t>Paxos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/>
                            <a:t>520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✓</a:t>
                          </a:r>
                          <a:endParaRPr lang="en-US" sz="1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State-machine</a:t>
                          </a:r>
                          <a:r>
                            <a:rPr lang="en-US" baseline="0" dirty="0" smtClean="0"/>
                            <a:t> replication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✗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394" t="-279048" r="-386" b="-1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32202" y="4161472"/>
              <a:ext cx="9060871" cy="1981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5160"/>
                    <a:gridCol w="1178478"/>
                    <a:gridCol w="837020"/>
                    <a:gridCol w="1614109"/>
                    <a:gridCol w="312610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Language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PSync Overhead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 err="1" smtClean="0"/>
                            <a:t>Paxos</a:t>
                          </a:r>
                          <a:r>
                            <a:rPr lang="en-US" sz="2000" b="1" baseline="0" dirty="0" smtClean="0"/>
                            <a:t> in PSync</a:t>
                          </a:r>
                          <a:endParaRPr 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Scala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--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/>
                            <a:t>LibPaxos3</a:t>
                          </a: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937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C++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Egalitarian</a:t>
                          </a:r>
                          <a:r>
                            <a:rPr lang="en-US" sz="2000" baseline="0" dirty="0" smtClean="0"/>
                            <a:t> 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1378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Go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sz="2000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1061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Java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sz="2000" dirty="0" smtClean="0"/>
                            <a:t>2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416020"/>
                  </p:ext>
                </p:extLst>
              </p:nvPr>
            </p:nvGraphicFramePr>
            <p:xfrm>
              <a:off x="1332202" y="4161472"/>
              <a:ext cx="9060871" cy="1981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305160"/>
                    <a:gridCol w="1178478"/>
                    <a:gridCol w="837020"/>
                    <a:gridCol w="1614109"/>
                    <a:gridCol w="3126104"/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Implementation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LOC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Language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PSync Overhead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baseline="0" dirty="0" err="1" smtClean="0"/>
                            <a:t>Paxos</a:t>
                          </a:r>
                          <a:r>
                            <a:rPr lang="en-US" sz="2000" b="1" baseline="0" dirty="0" smtClean="0"/>
                            <a:t> in PSync</a:t>
                          </a:r>
                          <a:endParaRPr 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89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Scala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--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dirty="0" smtClean="0"/>
                            <a:t>LibPaxos3</a:t>
                          </a:r>
                          <a:endParaRPr lang="en-US" sz="20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937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C++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  2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Egalitarian</a:t>
                          </a:r>
                          <a:r>
                            <a:rPr lang="en-US" sz="2000" baseline="0" dirty="0" smtClean="0"/>
                            <a:t> 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1378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Go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9864" t="-309231" r="-195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SPaxos</a:t>
                          </a:r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1061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Java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9864" t="-409231" r="-195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1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PSync uses a simple programming abstraction: the HO-model</a:t>
            </a:r>
          </a:p>
          <a:p>
            <a:pPr lvl="1"/>
            <a:r>
              <a:rPr lang="en-US" dirty="0" smtClean="0"/>
              <a:t>Lockstep semantics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/>
              <a:t>Automated </a:t>
            </a:r>
            <a:r>
              <a:rPr lang="en-US" dirty="0" smtClean="0"/>
              <a:t>verification </a:t>
            </a:r>
            <a:r>
              <a:rPr lang="en-US" dirty="0"/>
              <a:t>becomes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Asynchronous semantics indistinguishable from </a:t>
            </a:r>
            <a:r>
              <a:rPr lang="en-US" dirty="0"/>
              <a:t>the </a:t>
            </a:r>
            <a:r>
              <a:rPr lang="en-US" dirty="0" smtClean="0"/>
              <a:t>lockstep semantics</a:t>
            </a:r>
          </a:p>
          <a:p>
            <a:pPr lvl="1"/>
            <a:r>
              <a:rPr lang="en-US" dirty="0" smtClean="0"/>
              <a:t>Can be implemented efficiently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2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 (2)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Collect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6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Candidate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Quorum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659826"/>
            <a:ext cx="108636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>
                <a:latin typeface="Consolas" panose="020B0609020204030204" pitchFamily="49" charset="0"/>
              </a:rPr>
              <a:t>) broadcast(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else </a:t>
            </a:r>
            <a:r>
              <a:rPr lang="en-US" sz="2000" dirty="0" err="1" smtClean="0">
                <a:latin typeface="Consolas" panose="020B0609020204030204" pitchFamily="49" charset="0"/>
              </a:rPr>
              <a:t>Map.empty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if </a:t>
            </a:r>
            <a:r>
              <a:rPr lang="en-US" sz="2000" dirty="0">
                <a:latin typeface="Consolas" panose="020B0609020204030204" pitchFamily="49" charset="0"/>
              </a:rPr>
              <a:t>(mailbox </a:t>
            </a:r>
            <a:r>
              <a:rPr lang="en-US" sz="2000" dirty="0" smtClean="0">
                <a:latin typeface="Consolas" panose="020B0609020204030204" pitchFamily="49" charset="0"/>
              </a:rPr>
              <a:t>contains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</a:rPr>
              <a:t>mailbox.get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/4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   }   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 (3)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Collect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40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Candidate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Quorum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0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Accept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659826"/>
            <a:ext cx="10863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>
                <a:latin typeface="Consolas" panose="020B0609020204030204" pitchFamily="49" charset="0"/>
              </a:rPr>
              <a:t>if (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b="1" dirty="0" smtClean="0">
                <a:latin typeface="Consolas" panose="020B0609020204030204" pitchFamily="49" charset="0"/>
              </a:rPr>
              <a:t>r</a:t>
            </a:r>
            <a:r>
              <a:rPr lang="en-US" sz="2000" dirty="0" smtClean="0">
                <a:latin typeface="Consolas" panose="020B0609020204030204" pitchFamily="49" charset="0"/>
              </a:rPr>
              <a:t>/4 </a:t>
            </a:r>
            <a:r>
              <a:rPr lang="en-US" sz="2000" dirty="0">
                <a:latin typeface="Consolas" panose="020B0609020204030204" pitchFamily="49" charset="0"/>
              </a:rPr>
              <a:t>) Map(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-&gt;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   else </a:t>
            </a:r>
            <a:r>
              <a:rPr lang="en-US" sz="2000" dirty="0" err="1">
                <a:latin typeface="Consolas" panose="020B0609020204030204" pitchFamily="49" charset="0"/>
              </a:rPr>
              <a:t>Map.empty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 err="1">
                <a:latin typeface="Consolas" panose="020B0609020204030204" pitchFamily="49" charset="0"/>
              </a:rPr>
              <a:t>mailbox.size</a:t>
            </a:r>
            <a:r>
              <a:rPr lang="en-US" sz="2000" dirty="0">
                <a:latin typeface="Consolas" panose="020B0609020204030204" pitchFamily="49" charset="0"/>
              </a:rPr>
              <a:t> &gt; </a:t>
            </a:r>
            <a:r>
              <a:rPr lang="en-US" sz="2000" b="1" dirty="0"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/2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2000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  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 (4)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956" y="212893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8956" y="267837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57939" y="325589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37811" y="212893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7811" y="212893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53555" y="212893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2771" y="214297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0121" y="213585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80121" y="213585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07242" y="213585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86458" y="214989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0784" y="1944267"/>
            <a:ext cx="1434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3661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35476" y="192019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19566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76572" y="194426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50" y="159436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Collect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870" y="1594360"/>
            <a:ext cx="1240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Candidate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311" y="1587434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Quorum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2729" y="1608008"/>
            <a:ext cx="909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Accept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8740" y="3659826"/>
            <a:ext cx="108636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new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latin typeface="Consolas" panose="020B0609020204030204" pitchFamily="49" charset="0"/>
              </a:rPr>
              <a:t>():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b="1" dirty="0"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&amp;&amp;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2000" dirty="0">
                <a:latin typeface="Consolas" panose="020B0609020204030204" pitchFamily="49" charset="0"/>
              </a:rPr>
              <a:t>) broadcast(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vote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else </a:t>
            </a:r>
            <a:r>
              <a:rPr lang="en-US" sz="2000" dirty="0" err="1">
                <a:latin typeface="Consolas" panose="020B0609020204030204" pitchFamily="49" charset="0"/>
              </a:rPr>
              <a:t>Map.empty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latin typeface="Consolas" panose="020B0609020204030204" pitchFamily="49" charset="0"/>
              </a:rPr>
              <a:t>(mailbox: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Map[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ProcessID,Int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(mailbox contains 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decide</a:t>
            </a:r>
            <a:r>
              <a:rPr lang="en-US" sz="2000" dirty="0" smtClean="0">
                <a:latin typeface="Consolas" panose="020B0609020204030204" pitchFamily="49" charset="0"/>
              </a:rPr>
              <a:t>( mailbox(</a:t>
            </a:r>
            <a:r>
              <a:rPr lang="en-US" sz="2000" dirty="0" err="1" smtClean="0">
                <a:latin typeface="Consolas" panose="020B0609020204030204" pitchFamily="49" charset="0"/>
              </a:rPr>
              <a:t>coord</a:t>
            </a:r>
            <a:r>
              <a:rPr lang="en-US" sz="2000" dirty="0" smtClean="0">
                <a:latin typeface="Consolas" panose="020B0609020204030204" pitchFamily="49" charset="0"/>
              </a:rPr>
              <a:t>) 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ready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false;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commit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false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   }</a:t>
            </a:r>
          </a:p>
        </p:txBody>
      </p:sp>
    </p:spTree>
    <p:extLst>
      <p:ext uri="{BB962C8B-B14F-4D97-AF65-F5344CB8AC3E}">
        <p14:creationId xmlns:p14="http://schemas.microsoft.com/office/powerpoint/2010/main" val="23735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Synchronizing:   Choosing the Timeout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: time needed for the slowest process to make a step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: network delay</a:t>
                </a:r>
              </a:p>
              <a:p>
                <a:r>
                  <a:rPr lang="en-US" dirty="0" smtClean="0"/>
                  <a:t>After GST,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holds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0" y="3317958"/>
            <a:ext cx="10740980" cy="28674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251392"/>
            <a:ext cx="6911662" cy="6606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9730" y="2121247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730" y="5331854"/>
            <a:ext cx="244698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9730" y="3304441"/>
            <a:ext cx="244698" cy="4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19730" y="4415813"/>
            <a:ext cx="244698" cy="916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9730" y="3735000"/>
            <a:ext cx="244698" cy="68081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9730" y="2503929"/>
            <a:ext cx="244698" cy="80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851" y="2487369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5847" y="3304441"/>
            <a:ext cx="244702" cy="395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847" y="4142463"/>
            <a:ext cx="250067" cy="36612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5847" y="4951150"/>
            <a:ext cx="244702" cy="360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6459" y="2414386"/>
            <a:ext cx="277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Round operations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6459" y="3240559"/>
            <a:ext cx="3391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Accumulate messages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6459" y="4063914"/>
            <a:ext cx="336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Discard late messages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6459" y="4873833"/>
            <a:ext cx="190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Catching up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048518" y="3303539"/>
            <a:ext cx="115910" cy="4217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51" y="1690688"/>
            <a:ext cx="1210378" cy="1866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73" y="4536991"/>
            <a:ext cx="1673541" cy="1673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04" y="4833903"/>
            <a:ext cx="374847" cy="3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8" y="1550227"/>
            <a:ext cx="2337743" cy="2147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2" y="2695101"/>
            <a:ext cx="674507" cy="1040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83" y="2017214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1" y="1512619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94" y="1456350"/>
            <a:ext cx="1221160" cy="11217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57" y="4519775"/>
            <a:ext cx="1673541" cy="1673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15" y="4829580"/>
            <a:ext cx="468779" cy="36808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297101" y="3144183"/>
            <a:ext cx="2343955" cy="11068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and 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4195605"/>
            <a:ext cx="674507" cy="104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72" y="2869372"/>
            <a:ext cx="674507" cy="104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2263989"/>
            <a:ext cx="674507" cy="1040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84" y="3310188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-13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72902" y="391094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7584" y="523573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408686" y="3297500"/>
            <a:ext cx="3052293" cy="14181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4195605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94" y="2869372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2263989"/>
            <a:ext cx="674507" cy="1040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7906" y="3310188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13224" y="3910942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7906" y="5235733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01" y="4141774"/>
            <a:ext cx="1221160" cy="112172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661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Microsoft (Autopilot), …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221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Asynchronous Programming Model and Faults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24569" y="4416084"/>
            <a:ext cx="2346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Consensus is not solvable with asynchrony and faults [FLP 85].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569" y="1954303"/>
            <a:ext cx="2474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Actor model, CSP,</a:t>
            </a:r>
          </a:p>
          <a:p>
            <a:r>
              <a:rPr lang="en-US" sz="2400" dirty="0" smtClean="0"/>
              <a:t>CCS, pi-calculus, …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059259"/>
            <a:ext cx="2461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PL based on or implementing these models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7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05533" y="3200594"/>
            <a:ext cx="2169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05533" y="4124452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71916" y="3200594"/>
            <a:ext cx="675564" cy="631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47480" y="3947031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1849402">
            <a:off x="6939889" y="4312279"/>
            <a:ext cx="1050878" cy="3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9750598" flipV="1">
            <a:off x="6939888" y="2797952"/>
            <a:ext cx="1050878" cy="3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570842" y="2355649"/>
            <a:ext cx="21699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570842" y="3074787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71296" y="2369802"/>
            <a:ext cx="1064525" cy="667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495178" y="2897366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70842" y="4556658"/>
            <a:ext cx="964904" cy="125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0842" y="5262155"/>
            <a:ext cx="2169994" cy="13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99648" y="5084734"/>
            <a:ext cx="0" cy="3576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Multiply 47"/>
          <p:cNvSpPr/>
          <p:nvPr/>
        </p:nvSpPr>
        <p:spPr>
          <a:xfrm>
            <a:off x="9333910" y="4410549"/>
            <a:ext cx="311020" cy="3172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18718" y="1672072"/>
            <a:ext cx="1630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Asynchrony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497436" y="3893459"/>
            <a:ext cx="79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Fault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262849" y="4386574"/>
            <a:ext cx="225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for 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48" grpId="0" animBg="1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Communication is </a:t>
            </a:r>
            <a:r>
              <a:rPr lang="en-US" dirty="0" err="1" smtClean="0"/>
              <a:t>Untyped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C8E1-CB0D-4598-9AEC-B6110953D80E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504" y="2151150"/>
            <a:ext cx="27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object;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65504" y="3498056"/>
            <a:ext cx="245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Byte[] </a:t>
            </a:r>
            <a:r>
              <a:rPr lang="en-US" sz="2400" dirty="0" err="1" smtClean="0"/>
              <a:t>objAsBytes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65504" y="3867388"/>
            <a:ext cx="355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send(channel, </a:t>
            </a:r>
            <a:r>
              <a:rPr lang="en-US" sz="2400" dirty="0" err="1" smtClean="0"/>
              <a:t>objAsBytes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178252" y="3867388"/>
            <a:ext cx="348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recv</a:t>
            </a:r>
            <a:r>
              <a:rPr lang="en-US" sz="2400" dirty="0" smtClean="0"/>
              <a:t>(channel, </a:t>
            </a:r>
            <a:r>
              <a:rPr lang="en-US" sz="2400" dirty="0" err="1" smtClean="0"/>
              <a:t>objAsBytes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78252" y="5316458"/>
            <a:ext cx="27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object;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178252" y="3498056"/>
            <a:ext cx="245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Byte[] </a:t>
            </a:r>
            <a:r>
              <a:rPr lang="en-US" sz="2400" dirty="0" err="1" smtClean="0"/>
              <a:t>objAsBytes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922824" y="3821221"/>
            <a:ext cx="2023872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011001010101…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102184" y="2650129"/>
            <a:ext cx="414528" cy="718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914932" y="4417449"/>
            <a:ext cx="414528" cy="718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7692" y="2741104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serialization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43756" y="4534384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deserialization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4790" y="2219526"/>
            <a:ext cx="3572256" cy="2383234"/>
            <a:chOff x="1933903" y="3985153"/>
            <a:chExt cx="3572256" cy="2383234"/>
          </a:xfrm>
        </p:grpSpPr>
        <p:sp>
          <p:nvSpPr>
            <p:cNvPr id="3" name="Rounded Rectangle 2"/>
            <p:cNvSpPr/>
            <p:nvPr/>
          </p:nvSpPr>
          <p:spPr>
            <a:xfrm>
              <a:off x="1933903" y="3985153"/>
              <a:ext cx="3572256" cy="2383234"/>
            </a:xfrm>
            <a:prstGeom prst="roundRect">
              <a:avLst>
                <a:gd name="adj" fmla="val 84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59327" y="5148636"/>
              <a:ext cx="2967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send(channel, object);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59327" y="4711292"/>
              <a:ext cx="273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Type object;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00550" y="3411143"/>
            <a:ext cx="3572256" cy="2383234"/>
            <a:chOff x="1933903" y="3985153"/>
            <a:chExt cx="3572256" cy="2383234"/>
          </a:xfrm>
        </p:grpSpPr>
        <p:sp>
          <p:nvSpPr>
            <p:cNvPr id="20" name="Rounded Rectangle 19"/>
            <p:cNvSpPr/>
            <p:nvPr/>
          </p:nvSpPr>
          <p:spPr>
            <a:xfrm>
              <a:off x="1933903" y="3985153"/>
              <a:ext cx="3572256" cy="2383234"/>
            </a:xfrm>
            <a:prstGeom prst="roundRect">
              <a:avLst>
                <a:gd name="adj" fmla="val 84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9327" y="4711292"/>
              <a:ext cx="28634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Type object =</a:t>
              </a:r>
            </a:p>
            <a:p>
              <a:r>
                <a:rPr lang="en-US" sz="2400" dirty="0"/>
                <a:t>	</a:t>
              </a:r>
              <a:r>
                <a:rPr lang="en-US" sz="2400" dirty="0" err="1" smtClean="0"/>
                <a:t>recv</a:t>
              </a:r>
              <a:r>
                <a:rPr lang="en-US" sz="2400" dirty="0" smtClean="0"/>
                <a:t>(channel);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8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consensus </a:t>
            </a:r>
            <a:r>
              <a:rPr lang="en-US" sz="2400" dirty="0" smtClean="0"/>
              <a:t>algorithm 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transparent [Cui et al.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9092" y="4736503"/>
            <a:ext cx="9253815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Question: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Could the same problem be simpler in different model </a:t>
            </a:r>
            <a:r>
              <a:rPr lang="en-US" sz="2800" dirty="0" smtClean="0"/>
              <a:t>?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(What it a good programming model for such </a:t>
            </a:r>
            <a:r>
              <a:rPr lang="en-US" sz="2800" dirty="0" err="1" smtClean="0"/>
              <a:t>algo</a:t>
            </a:r>
            <a:r>
              <a:rPr lang="en-US" sz="2800" dirty="0" smtClean="0"/>
              <a:t>. ?)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2224</Words>
  <Application>Microsoft Office PowerPoint</Application>
  <PresentationFormat>Widescreen</PresentationFormat>
  <Paragraphs>703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PSync: A Partially Synchronous Language for Fault-tolerant Distributed Algorithms</vt:lpstr>
      <vt:lpstr>Typical Software License</vt:lpstr>
      <vt:lpstr>Automated Software Verification</vt:lpstr>
      <vt:lpstr>Motivation</vt:lpstr>
      <vt:lpstr>Replication and Consistency</vt:lpstr>
      <vt:lpstr>The Paxos Algorithm [Lamport 98]</vt:lpstr>
      <vt:lpstr>Asynchronous Programming Model and Faults</vt:lpstr>
      <vt:lpstr>Network Communication is Untyped</vt:lpstr>
      <vt:lpstr>Paxos in the Literature</vt:lpstr>
      <vt:lpstr>Contributions</vt:lpstr>
      <vt:lpstr>Paxos in PSync</vt:lpstr>
      <vt:lpstr>What is Hard ?</vt:lpstr>
      <vt:lpstr>Faults as an adversarial Environment [Gafni 98]</vt:lpstr>
      <vt:lpstr>Communication-closed Rounds [Elrad &amp; Francez 82]</vt:lpstr>
      <vt:lpstr>PSync Program Structure</vt:lpstr>
      <vt:lpstr>PSync Lockstep Semantics</vt:lpstr>
      <vt:lpstr>Example: Last Voting Algorithm</vt:lpstr>
      <vt:lpstr>Paxos in Full</vt:lpstr>
      <vt:lpstr>Preserving Local Views</vt:lpstr>
      <vt:lpstr>Runtime Algorithm</vt:lpstr>
      <vt:lpstr>Partial Synchrony:  Lockstep Trace from an Exec.</vt:lpstr>
      <vt:lpstr>From Indistinguishability to Refinement</vt:lpstr>
      <vt:lpstr>Benefits for Verification</vt:lpstr>
      <vt:lpstr>Correctness of Fault-tolerant Algorithms</vt:lpstr>
      <vt:lpstr>Reasoning about Set Comp. and Cardinalities</vt:lpstr>
      <vt:lpstr>Invariant for Agreement</vt:lpstr>
      <vt:lpstr>Preserving Global Properties</vt:lpstr>
      <vt:lpstr>Implementation</vt:lpstr>
      <vt:lpstr>Do Algorithms use Rounds ?</vt:lpstr>
      <vt:lpstr>Code Size (Easy to Implement)</vt:lpstr>
      <vt:lpstr>Paxos in PSync</vt:lpstr>
      <vt:lpstr>Conclusion</vt:lpstr>
      <vt:lpstr>PowerPoint Presentation</vt:lpstr>
      <vt:lpstr>Example: Last Voting Algorithm (2)</vt:lpstr>
      <vt:lpstr>Example: Last Voting Algorithm (3)</vt:lpstr>
      <vt:lpstr>Example: Last Voting Algorithm (4)</vt:lpstr>
      <vt:lpstr>Synchronizing:   Choosing the Timeout</vt:lpstr>
      <vt:lpstr>Runtime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177</cp:revision>
  <dcterms:created xsi:type="dcterms:W3CDTF">2015-04-28T20:31:56Z</dcterms:created>
  <dcterms:modified xsi:type="dcterms:W3CDTF">2016-05-13T20:19:00Z</dcterms:modified>
</cp:coreProperties>
</file>