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2C26FE-2D2F-4D21-8B1A-8C333100BDBF}" type="datetimeFigureOut">
              <a:rPr lang="en-US" smtClean="0"/>
              <a:pPr/>
              <a:t>07/01/2011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23724A-E0C7-40CC-97EF-8E1A09654DC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5791200" cy="838200"/>
          </a:xfrm>
        </p:spPr>
        <p:txBody>
          <a:bodyPr>
            <a:normAutofit fontScale="90000"/>
          </a:bodyPr>
          <a:lstStyle/>
          <a:p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SECRET SHARING </a:t>
            </a:r>
            <a:b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590800"/>
            <a:ext cx="5486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 </a:t>
            </a:r>
            <a:r>
              <a:rPr lang="id-ID" sz="2800" dirty="0" smtClean="0"/>
              <a:t>KELOMPOK </a:t>
            </a:r>
            <a:r>
              <a:rPr lang="id-ID" sz="3600" dirty="0" smtClean="0"/>
              <a:t>12 </a:t>
            </a:r>
            <a:r>
              <a:rPr lang="id-ID" sz="3200" dirty="0" smtClean="0"/>
              <a:t>:</a:t>
            </a:r>
          </a:p>
          <a:p>
            <a:endParaRPr lang="id-ID" sz="2000" dirty="0" smtClean="0"/>
          </a:p>
          <a:p>
            <a:r>
              <a:rPr lang="it-IT" sz="2400" dirty="0" smtClean="0"/>
              <a:t>1. Amri Ahmad   	</a:t>
            </a:r>
            <a:r>
              <a:rPr lang="id-ID" sz="2400" dirty="0" smtClean="0"/>
              <a:t>             </a:t>
            </a:r>
            <a:r>
              <a:rPr lang="it-IT" sz="2400" dirty="0" smtClean="0"/>
              <a:t>(08018130)</a:t>
            </a:r>
            <a:endParaRPr lang="en-US" sz="2400" dirty="0" smtClean="0"/>
          </a:p>
          <a:p>
            <a:r>
              <a:rPr lang="it-IT" sz="2400" dirty="0" smtClean="0"/>
              <a:t>2. Almazari  	     	</a:t>
            </a:r>
            <a:r>
              <a:rPr lang="id-ID" sz="2400" dirty="0" smtClean="0"/>
              <a:t>             </a:t>
            </a:r>
            <a:r>
              <a:rPr lang="it-IT" sz="2400" dirty="0" smtClean="0"/>
              <a:t>(08018131) 3. Dewangga Ari Putra   	</a:t>
            </a:r>
            <a:r>
              <a:rPr lang="id-ID" sz="2400" dirty="0" smtClean="0"/>
              <a:t> </a:t>
            </a:r>
            <a:r>
              <a:rPr lang="it-IT" sz="2400" dirty="0" smtClean="0"/>
              <a:t>(08018139)</a:t>
            </a:r>
            <a:endParaRPr lang="en-US" sz="2400" dirty="0" smtClean="0"/>
          </a:p>
          <a:p>
            <a:r>
              <a:rPr lang="it-IT" sz="2400" dirty="0" smtClean="0"/>
              <a:t>4. M</a:t>
            </a:r>
            <a:r>
              <a:rPr lang="id-ID" sz="2400" dirty="0" smtClean="0"/>
              <a:t>u</a:t>
            </a:r>
            <a:r>
              <a:rPr lang="it-IT" sz="2400" dirty="0" smtClean="0"/>
              <a:t>hamad Nurul Ima</a:t>
            </a:r>
            <a:r>
              <a:rPr lang="id-ID" sz="2400" dirty="0" smtClean="0"/>
              <a:t>M    </a:t>
            </a:r>
            <a:r>
              <a:rPr lang="it-IT" sz="2400" dirty="0" smtClean="0"/>
              <a:t>(08018157)</a:t>
            </a:r>
            <a:endParaRPr lang="en-US" sz="2400" dirty="0" smtClean="0"/>
          </a:p>
          <a:p>
            <a:r>
              <a:rPr lang="it-IT" sz="2400" dirty="0" smtClean="0"/>
              <a:t>5. Risa Aditia W 	</a:t>
            </a:r>
            <a:r>
              <a:rPr lang="id-ID" sz="2400" dirty="0" smtClean="0"/>
              <a:t>             </a:t>
            </a:r>
            <a:r>
              <a:rPr lang="it-IT" sz="2400" dirty="0" smtClean="0"/>
              <a:t>(08018211</a:t>
            </a:r>
            <a:r>
              <a:rPr lang="it-IT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7772400" cy="1362456"/>
          </a:xfrm>
        </p:spPr>
        <p:txBody>
          <a:bodyPr/>
          <a:lstStyle/>
          <a:p>
            <a:r>
              <a:rPr sz="2800" i="1" smtClean="0">
                <a:solidFill>
                  <a:schemeClr val="tx2"/>
                </a:solidFill>
              </a:rPr>
              <a:t>Pertanyaan: </a:t>
            </a:r>
            <a:r>
              <a:rPr lang="id-ID" sz="2800" dirty="0" smtClean="0">
                <a:solidFill>
                  <a:schemeClr val="tx2"/>
                </a:solidFill>
              </a:rPr>
              <a:t/>
            </a:r>
            <a:br>
              <a:rPr lang="id-ID" sz="2800" dirty="0" smtClean="0">
                <a:solidFill>
                  <a:schemeClr val="tx2"/>
                </a:solidFill>
              </a:rPr>
            </a:br>
            <a:r>
              <a:rPr sz="2800" smtClean="0">
                <a:solidFill>
                  <a:schemeClr val="tx2"/>
                </a:solidFill>
              </a:rPr>
              <a:t>Carilah  kunci  tunggal  S  berdasarkan  informasi di atas!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05000"/>
            <a:ext cx="7772400" cy="4953000"/>
          </a:xfrm>
        </p:spPr>
        <p:txBody>
          <a:bodyPr/>
          <a:lstStyle/>
          <a:p>
            <a:r>
              <a:rPr lang="en-US" sz="2000" b="1" i="1" dirty="0" err="1" smtClean="0"/>
              <a:t>Pembahasan</a:t>
            </a:r>
            <a:r>
              <a:rPr lang="en-US" sz="2000" b="1" i="1" dirty="0" smtClean="0"/>
              <a:t>: </a:t>
            </a:r>
            <a:endParaRPr lang="id-ID" sz="2000" b="1" i="1" dirty="0" smtClean="0"/>
          </a:p>
          <a:p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dicari</a:t>
            </a:r>
            <a:r>
              <a:rPr lang="en-US" sz="2000" dirty="0" smtClean="0"/>
              <a:t>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 S. 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modulo 31. Dari </a:t>
            </a:r>
            <a:r>
              <a:rPr lang="en-US" sz="2000" dirty="0" err="1" smtClean="0"/>
              <a:t>soal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, </a:t>
            </a:r>
            <a:r>
              <a:rPr lang="en-US" sz="2000" dirty="0" err="1" smtClean="0"/>
              <a:t>nilai</a:t>
            </a:r>
            <a:r>
              <a:rPr lang="en-US" sz="2000" dirty="0" smtClean="0"/>
              <a:t> a1  = 2 </a:t>
            </a:r>
            <a:r>
              <a:rPr lang="en-US" sz="2000" dirty="0" err="1" smtClean="0"/>
              <a:t>dan</a:t>
            </a:r>
            <a:r>
              <a:rPr lang="en-US" sz="2000" dirty="0" smtClean="0"/>
              <a:t> a 2 = 5;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dibentuk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:</a:t>
            </a:r>
            <a:endParaRPr lang="id-ID" sz="2000" dirty="0" smtClean="0"/>
          </a:p>
          <a:p>
            <a:r>
              <a:rPr lang="en-US" sz="2000" dirty="0" smtClean="0"/>
              <a:t>f(x) = S + 2x + 5 x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  ………….. (1)</a:t>
            </a:r>
            <a:endParaRPr lang="id-ID" sz="2000" dirty="0" smtClean="0"/>
          </a:p>
          <a:p>
            <a:r>
              <a:rPr lang="en-US" sz="2000" dirty="0" err="1" smtClean="0"/>
              <a:t>Dalam</a:t>
            </a:r>
            <a:r>
              <a:rPr lang="en-US" sz="2000" dirty="0" smtClean="0"/>
              <a:t>  Threshold-Scheme  SS, 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 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  S 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 </a:t>
            </a:r>
            <a:r>
              <a:rPr lang="en-US" sz="2000" dirty="0" err="1" smtClean="0"/>
              <a:t>interpolasi</a:t>
            </a:r>
            <a:r>
              <a:rPr lang="en-US" sz="2000" dirty="0" smtClean="0"/>
              <a:t> Lagrange. </a:t>
            </a:r>
            <a:endParaRPr lang="id-ID" sz="2000" dirty="0" smtClean="0"/>
          </a:p>
          <a:p>
            <a:r>
              <a:rPr lang="en-US" sz="2000" u="sng" dirty="0" smtClean="0"/>
              <a:t> </a:t>
            </a:r>
            <a:r>
              <a:rPr lang="en-US" sz="2000" u="sng" dirty="0" err="1" smtClean="0"/>
              <a:t>Interpolasi</a:t>
            </a:r>
            <a:r>
              <a:rPr lang="en-US" sz="2000" u="sng" dirty="0" smtClean="0"/>
              <a:t> Lagrange:</a:t>
            </a:r>
            <a:endParaRPr lang="id-ID" sz="2000" u="sng" dirty="0" smtClean="0"/>
          </a:p>
          <a:p>
            <a:endParaRPr lang="id-ID" dirty="0" smtClean="0"/>
          </a:p>
          <a:p>
            <a:endParaRPr lang="id-ID" b="1" i="1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876800"/>
            <a:ext cx="701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533400"/>
            <a:ext cx="7772400" cy="6096000"/>
          </a:xfrm>
        </p:spPr>
        <p:txBody>
          <a:bodyPr/>
          <a:lstStyle/>
          <a:p>
            <a:r>
              <a:rPr lang="en-US" sz="2000" dirty="0" err="1" smtClean="0"/>
              <a:t>Nilai</a:t>
            </a:r>
            <a:r>
              <a:rPr lang="en-US" sz="2000" dirty="0" smtClean="0"/>
              <a:t>  S  </a:t>
            </a:r>
            <a:r>
              <a:rPr lang="en-US" sz="2000" dirty="0" err="1" smtClean="0"/>
              <a:t>dalam</a:t>
            </a:r>
            <a:r>
              <a:rPr lang="en-US" sz="2000" dirty="0" smtClean="0"/>
              <a:t>  (1)  </a:t>
            </a:r>
            <a:r>
              <a:rPr lang="en-US" sz="2000" dirty="0" err="1" smtClean="0"/>
              <a:t>dapat</a:t>
            </a:r>
            <a:r>
              <a:rPr lang="en-US" sz="2000" dirty="0" smtClean="0"/>
              <a:t> 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 </a:t>
            </a:r>
            <a:r>
              <a:rPr lang="en-US" sz="2000" dirty="0" err="1" smtClean="0"/>
              <a:t>jika</a:t>
            </a:r>
            <a:r>
              <a:rPr lang="en-US" sz="2000" dirty="0" smtClean="0"/>
              <a:t> 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x </a:t>
            </a:r>
            <a:r>
              <a:rPr lang="en-US" sz="2000" dirty="0" err="1" smtClean="0"/>
              <a:t>dalam</a:t>
            </a:r>
            <a:r>
              <a:rPr lang="en-US" sz="2000" dirty="0" smtClean="0"/>
              <a:t>  f(x)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0.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S, </a:t>
            </a:r>
            <a:endParaRPr lang="id-ID" sz="2000" dirty="0" smtClean="0"/>
          </a:p>
          <a:p>
            <a:r>
              <a:rPr lang="en-US" sz="2000" dirty="0" smtClean="0"/>
              <a:t>  f(0) = S </a:t>
            </a:r>
            <a:endParaRPr lang="id-ID" sz="2000" dirty="0" smtClean="0"/>
          </a:p>
          <a:p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Interpolasi</a:t>
            </a:r>
            <a:r>
              <a:rPr lang="en-US" sz="2000" dirty="0" smtClean="0"/>
              <a:t> Lagrange,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x = 0,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diperoleh</a:t>
            </a:r>
            <a:r>
              <a:rPr lang="en-US" sz="2000" dirty="0" smtClean="0"/>
              <a:t>:</a:t>
            </a:r>
            <a:endParaRPr lang="id-ID" sz="2000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demikian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x =  0,  </a:t>
            </a:r>
            <a:r>
              <a:rPr lang="en-US" dirty="0" err="1" smtClean="0"/>
              <a:t>dari</a:t>
            </a:r>
            <a:r>
              <a:rPr lang="en-US" dirty="0" smtClean="0"/>
              <a:t>  (1)  </a:t>
            </a:r>
            <a:r>
              <a:rPr lang="en-US" dirty="0" err="1" smtClean="0"/>
              <a:t>dan</a:t>
            </a:r>
            <a:r>
              <a:rPr lang="en-US" dirty="0" smtClean="0"/>
              <a:t>  (2)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: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266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19600"/>
            <a:ext cx="2667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609600"/>
            <a:ext cx="7772400" cy="6248400"/>
          </a:xfrm>
        </p:spPr>
        <p:txBody>
          <a:bodyPr/>
          <a:lstStyle/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: </a:t>
            </a:r>
            <a:endParaRPr lang="id-ID" sz="2400" dirty="0" smtClean="0"/>
          </a:p>
          <a:p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= (1,3); </a:t>
            </a:r>
            <a:endParaRPr lang="id-ID" sz="2400" dirty="0" smtClean="0"/>
          </a:p>
          <a:p>
            <a:r>
              <a:rPr lang="en-US" sz="2400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= (2,20); </a:t>
            </a:r>
            <a:endParaRPr lang="id-ID" sz="2400" dirty="0" smtClean="0"/>
          </a:p>
          <a:p>
            <a:r>
              <a:rPr lang="en-US" sz="2400" dirty="0" smtClean="0"/>
              <a:t>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 = (3,16);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endParaRPr lang="id-ID" sz="24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743200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362456"/>
          </a:xfrm>
        </p:spPr>
        <p:txBody>
          <a:bodyPr/>
          <a:lstStyle/>
          <a:p>
            <a:r>
              <a:rPr sz="3200" smtClean="0">
                <a:solidFill>
                  <a:schemeClr val="tx2"/>
                </a:solidFill>
              </a:rPr>
              <a:t>Maka dapat dihitung nilai S :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7315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7772400" cy="1362456"/>
          </a:xfrm>
        </p:spPr>
        <p:txBody>
          <a:bodyPr/>
          <a:lstStyle/>
          <a:p>
            <a:pPr algn="ctr"/>
            <a:r>
              <a:rPr lang="id-ID" dirty="0" smtClean="0"/>
              <a:t>SEKIAN </a:t>
            </a:r>
            <a:br>
              <a:rPr lang="id-ID" dirty="0" smtClean="0"/>
            </a:br>
            <a:r>
              <a:rPr lang="id-ID" dirty="0" smtClean="0"/>
              <a:t>DAN </a:t>
            </a:r>
            <a:br>
              <a:rPr lang="id-ID" dirty="0" smtClean="0"/>
            </a:br>
            <a:r>
              <a:rPr lang="id-ID" dirty="0" smtClean="0"/>
              <a:t>TERIMA KASIH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456"/>
          </a:xfrm>
        </p:spPr>
        <p:txBody>
          <a:bodyPr/>
          <a:lstStyle/>
          <a:p>
            <a:r>
              <a:rPr lang="en-US" dirty="0" smtClean="0"/>
              <a:t>D</a:t>
            </a:r>
            <a:r>
              <a:rPr smtClean="0"/>
              <a:t>efinisi secret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133600"/>
            <a:ext cx="7772400" cy="150971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Secret Sharing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kriptografi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menyembunyikan</a:t>
            </a:r>
            <a:r>
              <a:rPr lang="en-US" sz="2800" dirty="0" smtClean="0"/>
              <a:t> </a:t>
            </a:r>
            <a:r>
              <a:rPr lang="en-US" sz="2800" dirty="0" err="1" smtClean="0"/>
              <a:t>rahasia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Ide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Secret Sharing (SS)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membagi</a:t>
            </a:r>
            <a:endParaRPr lang="en-US" sz="2800" dirty="0" smtClean="0"/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endParaRPr lang="en-US" sz="2800" dirty="0" smtClean="0"/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subset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-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me-recover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1057656"/>
          </a:xfrm>
        </p:spPr>
        <p:txBody>
          <a:bodyPr>
            <a:normAutofit/>
          </a:bodyPr>
          <a:lstStyle/>
          <a:p>
            <a:r>
              <a:rPr sz="6000" i="1" smtClean="0"/>
              <a:t>Skema Secret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7772400" cy="150971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membagi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berita</a:t>
            </a:r>
            <a:r>
              <a:rPr lang="en-US" sz="2400" dirty="0" smtClean="0"/>
              <a:t>  </a:t>
            </a:r>
            <a:r>
              <a:rPr lang="en-US" sz="2400" dirty="0" err="1" smtClean="0"/>
              <a:t>rahasia</a:t>
            </a:r>
            <a:r>
              <a:rPr lang="en-US" sz="2400" dirty="0" smtClean="0"/>
              <a:t>,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 yang 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 </a:t>
            </a:r>
            <a:r>
              <a:rPr lang="en-US" sz="2400" i="1" dirty="0" smtClean="0"/>
              <a:t>shares </a:t>
            </a:r>
            <a:r>
              <a:rPr lang="en-US" sz="2400" dirty="0" smtClean="0"/>
              <a:t>(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pembagian</a:t>
            </a:r>
            <a:r>
              <a:rPr lang="en-US" sz="2400" dirty="0" smtClean="0"/>
              <a:t> secret),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</a:t>
            </a:r>
            <a:r>
              <a:rPr lang="en-US" sz="2400" dirty="0" err="1" smtClean="0"/>
              <a:t>dibagikan</a:t>
            </a:r>
            <a:r>
              <a:rPr lang="en-US" sz="2400" dirty="0" smtClean="0"/>
              <a:t> 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 </a:t>
            </a:r>
            <a:r>
              <a:rPr lang="en-US" sz="2400" dirty="0" err="1" smtClean="0"/>
              <a:t>pihak</a:t>
            </a:r>
            <a:r>
              <a:rPr lang="en-US" sz="2400" dirty="0" smtClean="0"/>
              <a:t>  yang 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 </a:t>
            </a:r>
            <a:r>
              <a:rPr lang="en-US" sz="2400" i="1" dirty="0" smtClean="0"/>
              <a:t>participants</a:t>
            </a:r>
            <a:r>
              <a:rPr lang="en-US" sz="2400" dirty="0" smtClean="0"/>
              <a:t>,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 </a:t>
            </a:r>
            <a:r>
              <a:rPr lang="en-US" sz="2400" dirty="0" err="1" smtClean="0"/>
              <a:t>ketentuan</a:t>
            </a:r>
            <a:r>
              <a:rPr lang="en-US" sz="2400" dirty="0" smtClean="0"/>
              <a:t> 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protokol</a:t>
            </a:r>
            <a:r>
              <a:rPr lang="en-US" sz="2400" dirty="0" smtClean="0"/>
              <a:t> </a:t>
            </a:r>
            <a:r>
              <a:rPr lang="en-US" sz="2400" i="1" dirty="0" smtClean="0"/>
              <a:t>multi-party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penyediaan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362456"/>
          </a:xfrm>
        </p:spPr>
        <p:txBody>
          <a:bodyPr/>
          <a:lstStyle/>
          <a:p>
            <a:r>
              <a:rPr lang="en-US" dirty="0" smtClean="0"/>
              <a:t>L</a:t>
            </a:r>
            <a:r>
              <a:rPr smtClean="0"/>
              <a:t>anjut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371600"/>
            <a:ext cx="7772400" cy="4648200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/>
              <a:t>Adapun</a:t>
            </a:r>
            <a:r>
              <a:rPr lang="en-US" sz="2400" dirty="0" smtClean="0"/>
              <a:t> </a:t>
            </a:r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dibuatnya</a:t>
            </a:r>
            <a:r>
              <a:rPr lang="en-US" sz="2400" dirty="0" smtClean="0"/>
              <a:t> secret sharing 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menjamin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kriptografi</a:t>
            </a:r>
            <a:r>
              <a:rPr lang="en-US" sz="2400" dirty="0" smtClean="0"/>
              <a:t> agar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hilang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salinan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i="1" dirty="0" smtClean="0"/>
              <a:t>back up</a:t>
            </a:r>
            <a:r>
              <a:rPr lang="en-US" sz="2400" dirty="0" smtClean="0"/>
              <a:t>-</a:t>
            </a:r>
            <a:r>
              <a:rPr lang="en-US" sz="2400" dirty="0" err="1" smtClean="0"/>
              <a:t>nya</a:t>
            </a:r>
            <a:r>
              <a:rPr lang="en-US" sz="2400" dirty="0" smtClean="0"/>
              <a:t>.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salinan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dibuat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pula </a:t>
            </a:r>
            <a:r>
              <a:rPr lang="en-US" sz="2400" dirty="0" err="1" smtClean="0"/>
              <a:t>resikonya</a:t>
            </a:r>
            <a:r>
              <a:rPr lang="en-US" sz="2400" dirty="0" smtClean="0"/>
              <a:t>. </a:t>
            </a:r>
            <a:r>
              <a:rPr lang="en-US" sz="2400" dirty="0" err="1" smtClean="0"/>
              <a:t>Disisi</a:t>
            </a:r>
            <a:r>
              <a:rPr lang="en-US" sz="2400" dirty="0" smtClean="0"/>
              <a:t> lain,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salinan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sedikit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resiko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hilang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. Dari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i="1" dirty="0" smtClean="0"/>
              <a:t>secret sharing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mempertinggi</a:t>
            </a:r>
            <a:r>
              <a:rPr lang="en-US" sz="2400" dirty="0" smtClean="0"/>
              <a:t> </a:t>
            </a:r>
            <a:r>
              <a:rPr lang="en-US" sz="2400" dirty="0" err="1" smtClean="0"/>
              <a:t>reliabilitas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</a:t>
            </a:r>
            <a:r>
              <a:rPr lang="en-US" sz="2400" dirty="0" smtClean="0"/>
              <a:t> </a:t>
            </a:r>
            <a:r>
              <a:rPr lang="en-US" sz="2400" dirty="0" err="1" smtClean="0"/>
              <a:t>resiko</a:t>
            </a:r>
            <a:r>
              <a:rPr lang="en-US" sz="2400" dirty="0" smtClean="0"/>
              <a:t>.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i="1" dirty="0" smtClean="0"/>
              <a:t>secret sharing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sharing control </a:t>
            </a:r>
            <a:r>
              <a:rPr lang="en-US" sz="2400" dirty="0" err="1" smtClean="0"/>
              <a:t>jika</a:t>
            </a:r>
            <a:r>
              <a:rPr lang="en-US" sz="2400" dirty="0" smtClean="0"/>
              <a:t> input yang </a:t>
            </a:r>
            <a:r>
              <a:rPr lang="en-US" sz="2400" dirty="0" err="1" smtClean="0"/>
              <a:t>di</a:t>
            </a:r>
            <a:r>
              <a:rPr lang="en-US" sz="2400" dirty="0" smtClean="0"/>
              <a:t>-</a:t>
            </a:r>
            <a:r>
              <a:rPr lang="en-US" sz="2400" i="1" dirty="0" smtClean="0"/>
              <a:t>share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utuk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i="1" dirty="0" smtClean="0"/>
              <a:t>critical action </a:t>
            </a:r>
            <a:r>
              <a:rPr lang="en-US" sz="2400" dirty="0" smtClean="0"/>
              <a:t>(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i="1" dirty="0" smtClean="0"/>
              <a:t>recovery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pemicu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action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recovery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i="1" dirty="0" smtClean="0"/>
              <a:t>critical action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533400"/>
            <a:ext cx="7772400" cy="61722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</a:t>
            </a:r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i="1" dirty="0" smtClean="0"/>
              <a:t>secret sharing </a:t>
            </a:r>
            <a:r>
              <a:rPr lang="en-US" b="1" dirty="0" err="1" smtClean="0"/>
              <a:t>dibagi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tiga</a:t>
            </a:r>
            <a:r>
              <a:rPr lang="en-US" b="1" dirty="0" smtClean="0"/>
              <a:t>:</a:t>
            </a:r>
            <a:endParaRPr lang="id-ID" b="1" dirty="0" smtClean="0"/>
          </a:p>
          <a:p>
            <a:endParaRPr lang="id-ID" dirty="0" smtClean="0"/>
          </a:p>
          <a:p>
            <a:pPr lvl="0"/>
            <a:r>
              <a:rPr lang="id-ID" dirty="0" smtClean="0"/>
              <a:t>A. </a:t>
            </a:r>
            <a:r>
              <a:rPr lang="en-US" i="1" dirty="0" err="1" smtClean="0"/>
              <a:t>Skema</a:t>
            </a:r>
            <a:r>
              <a:rPr lang="en-US" i="1" dirty="0" smtClean="0"/>
              <a:t> Threshold,</a:t>
            </a:r>
            <a:endParaRPr lang="id-ID" dirty="0" smtClean="0"/>
          </a:p>
          <a:p>
            <a:pPr algn="just"/>
            <a:r>
              <a:rPr lang="id-ID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i="1" dirty="0" smtClean="0"/>
              <a:t>Threshold</a:t>
            </a:r>
            <a:r>
              <a:rPr lang="en-US" dirty="0" smtClean="0"/>
              <a:t>,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n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megkonstruksi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t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n.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brankas</a:t>
            </a:r>
            <a:r>
              <a:rPr lang="en-US" dirty="0" smtClean="0"/>
              <a:t> bank, </a:t>
            </a:r>
            <a:r>
              <a:rPr lang="en-US" dirty="0" err="1" smtClean="0"/>
              <a:t>meluncurkan</a:t>
            </a:r>
            <a:r>
              <a:rPr lang="en-US" dirty="0" smtClean="0"/>
              <a:t> </a:t>
            </a:r>
            <a:r>
              <a:rPr lang="en-US" dirty="0" err="1" smtClean="0"/>
              <a:t>nuklir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autentikasi</a:t>
            </a:r>
            <a:r>
              <a:rPr lang="en-US" dirty="0" smtClean="0"/>
              <a:t> </a:t>
            </a:r>
            <a:r>
              <a:rPr lang="en-US" dirty="0" err="1" smtClean="0"/>
              <a:t>tranfer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endParaRPr lang="id-ID" dirty="0" smtClean="0"/>
          </a:p>
          <a:p>
            <a:pPr lvl="0"/>
            <a:r>
              <a:rPr lang="id-ID" dirty="0" smtClean="0"/>
              <a:t>B.</a:t>
            </a:r>
            <a:r>
              <a:rPr lang="en-US" i="1" dirty="0" smtClean="0"/>
              <a:t> </a:t>
            </a:r>
            <a:r>
              <a:rPr lang="en-US" i="1" dirty="0" err="1" smtClean="0"/>
              <a:t>Skema</a:t>
            </a:r>
            <a:r>
              <a:rPr lang="en-US" i="1" dirty="0" smtClean="0"/>
              <a:t> Prevention</a:t>
            </a:r>
            <a:endParaRPr lang="id-ID" dirty="0" smtClean="0"/>
          </a:p>
          <a:p>
            <a:pPr algn="just"/>
            <a:r>
              <a:rPr lang="id-ID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yang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Prevention</a:t>
            </a:r>
            <a:r>
              <a:rPr lang="en-US" dirty="0" smtClean="0"/>
              <a:t>, </a:t>
            </a:r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 </a:t>
            </a:r>
            <a:r>
              <a:rPr lang="en-US" dirty="0" err="1" smtClean="0"/>
              <a:t>pihak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setuju</a:t>
            </a:r>
            <a:r>
              <a:rPr lang="en-US" dirty="0" smtClean="0"/>
              <a:t> </a:t>
            </a:r>
            <a:r>
              <a:rPr lang="en-US" dirty="0" err="1" smtClean="0"/>
              <a:t>pembukaan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setuju</a:t>
            </a:r>
            <a:r>
              <a:rPr lang="en-US" dirty="0" smtClean="0"/>
              <a:t> </a:t>
            </a:r>
            <a:r>
              <a:rPr lang="en-US" dirty="0" err="1" smtClean="0"/>
              <a:t>pembukaan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.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dijamin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“</a:t>
            </a:r>
            <a:r>
              <a:rPr lang="en-US" dirty="0" err="1" smtClean="0"/>
              <a:t>ya</a:t>
            </a:r>
            <a:r>
              <a:rPr lang="en-US" dirty="0" smtClean="0"/>
              <a:t>”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direkonstruksi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“</a:t>
            </a:r>
            <a:r>
              <a:rPr lang="en-US" dirty="0" err="1" smtClean="0"/>
              <a:t>tidak</a:t>
            </a:r>
            <a:r>
              <a:rPr lang="en-US" dirty="0" smtClean="0"/>
              <a:t>”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rekonstruksi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endParaRPr lang="id-ID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7772400" cy="5867400"/>
          </a:xfrm>
        </p:spPr>
        <p:txBody>
          <a:bodyPr/>
          <a:lstStyle/>
          <a:p>
            <a:pPr lvl="0"/>
            <a:r>
              <a:rPr lang="id-ID" i="1" dirty="0" smtClean="0"/>
              <a:t>C. </a:t>
            </a:r>
            <a:r>
              <a:rPr lang="en-US" i="1" dirty="0" err="1" smtClean="0"/>
              <a:t>Skema</a:t>
            </a:r>
            <a:r>
              <a:rPr lang="en-US" i="1" dirty="0" smtClean="0"/>
              <a:t> Disenrollment</a:t>
            </a:r>
            <a:endParaRPr lang="id-ID" dirty="0" smtClean="0"/>
          </a:p>
          <a:p>
            <a:r>
              <a:rPr lang="en-US" dirty="0" smtClean="0"/>
              <a:t> </a:t>
            </a:r>
            <a:r>
              <a:rPr lang="id-ID" dirty="0" smtClean="0"/>
              <a:t>	</a:t>
            </a:r>
            <a:r>
              <a:rPr lang="en-US" dirty="0" err="1" smtClean="0"/>
              <a:t>Skema</a:t>
            </a:r>
            <a:r>
              <a:rPr lang="en-US" dirty="0" smtClean="0"/>
              <a:t> yang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berlatar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dipercaya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jarigan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pPr algn="ctr"/>
            <a:r>
              <a:rPr lang="en-US" sz="2800" b="1" dirty="0" err="1" smtClean="0"/>
              <a:t>Jenis-jenis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algoritma</a:t>
            </a:r>
            <a:r>
              <a:rPr lang="en-US" sz="2800" b="1" dirty="0" smtClean="0"/>
              <a:t> secret sharing:</a:t>
            </a:r>
            <a:endParaRPr lang="id-ID" sz="2800" b="1" dirty="0" smtClean="0"/>
          </a:p>
          <a:p>
            <a:pPr marL="457200" lvl="0" indent="-457200"/>
            <a:endParaRPr lang="id-ID" sz="2800" b="1" dirty="0" smtClean="0"/>
          </a:p>
          <a:p>
            <a:pPr marL="457200" lvl="0" indent="-457200"/>
            <a:r>
              <a:rPr lang="id-ID" sz="2800" b="1" dirty="0" smtClean="0"/>
              <a:t>1) </a:t>
            </a:r>
            <a:r>
              <a:rPr lang="en-US" b="1" dirty="0" smtClean="0"/>
              <a:t>LaGrange Interpolating Polynomial Scheme</a:t>
            </a:r>
            <a:endParaRPr lang="id-ID" b="1" dirty="0" smtClean="0"/>
          </a:p>
          <a:p>
            <a:pPr marL="457200" indent="-457200" algn="just"/>
            <a:r>
              <a:rPr lang="id-ID" i="1" dirty="0" smtClean="0"/>
              <a:t>		</a:t>
            </a:r>
            <a:r>
              <a:rPr lang="en-US" i="1" dirty="0" smtClean="0"/>
              <a:t>LaGrange Interpolating Polynomial Scheme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i="1" dirty="0" smtClean="0"/>
              <a:t>Threshold.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i="1" dirty="0" smtClean="0"/>
              <a:t>Threshold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bayangan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rahasia</a:t>
            </a:r>
            <a:r>
              <a:rPr lang="en-US" dirty="0" smtClean="0"/>
              <a:t>. </a:t>
            </a:r>
            <a:r>
              <a:rPr lang="en-US" dirty="0" err="1" smtClean="0"/>
              <a:t>Bayangan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rahasia</a:t>
            </a:r>
            <a:r>
              <a:rPr lang="en-US" dirty="0" smtClean="0"/>
              <a:t> yang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rahasia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.</a:t>
            </a:r>
            <a:endParaRPr lang="id-ID" dirty="0" smtClean="0"/>
          </a:p>
          <a:p>
            <a:pPr marL="457200" lvl="0" indent="-457200"/>
            <a:endParaRPr lang="id-ID" dirty="0" smtClean="0"/>
          </a:p>
          <a:p>
            <a:endParaRPr lang="id-ID" b="1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762000"/>
            <a:ext cx="7772400" cy="5791200"/>
          </a:xfrm>
        </p:spPr>
        <p:txBody>
          <a:bodyPr/>
          <a:lstStyle/>
          <a:p>
            <a:pPr lvl="0"/>
            <a:r>
              <a:rPr lang="id-ID" b="1" dirty="0" smtClean="0"/>
              <a:t>2) </a:t>
            </a:r>
            <a:r>
              <a:rPr lang="en-US" b="1" dirty="0" err="1" smtClean="0"/>
              <a:t>Algoritma</a:t>
            </a:r>
            <a:r>
              <a:rPr lang="en-US" b="1" dirty="0" smtClean="0"/>
              <a:t> </a:t>
            </a:r>
            <a:r>
              <a:rPr lang="en-US" b="1" dirty="0" err="1" smtClean="0"/>
              <a:t>Asmuth</a:t>
            </a:r>
            <a:r>
              <a:rPr lang="en-US" b="1" dirty="0" smtClean="0"/>
              <a:t>-Bloom Threshold Secret Sharing Scheme</a:t>
            </a:r>
            <a:endParaRPr lang="id-ID" dirty="0" smtClean="0"/>
          </a:p>
          <a:p>
            <a:pPr algn="just"/>
            <a:r>
              <a:rPr lang="id-ID" dirty="0" smtClean="0"/>
              <a:t>	</a:t>
            </a:r>
            <a:r>
              <a:rPr lang="en-US" dirty="0" err="1" smtClean="0"/>
              <a:t>Asmuth</a:t>
            </a:r>
            <a:r>
              <a:rPr lang="en-US" dirty="0" smtClean="0"/>
              <a:t>-Bloom Threshold Secret Sharing Scheme </a:t>
            </a:r>
            <a:r>
              <a:rPr lang="id-ID" dirty="0" smtClean="0"/>
              <a:t>menggunakan urutan khusus integer</a:t>
            </a:r>
            <a:r>
              <a:rPr lang="en-US" dirty="0" smtClean="0"/>
              <a:t>. </a:t>
            </a:r>
            <a:r>
              <a:rPr lang="id-ID" dirty="0" smtClean="0"/>
              <a:t>Lebih tepatnya, urutan dari bilangan bulat positif berpasangan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7772400" cy="838200"/>
          </a:xfrm>
        </p:spPr>
        <p:txBody>
          <a:bodyPr/>
          <a:lstStyle/>
          <a:p>
            <a:pPr lvl="0"/>
            <a:r>
              <a:rPr sz="2800" smtClean="0"/>
              <a:t>CONTOH APLIKASI THRESHOLD-SC</a:t>
            </a:r>
            <a:r>
              <a:rPr lang="id-ID" sz="2800" dirty="0" smtClean="0"/>
              <a:t>ERET</a:t>
            </a:r>
            <a:r>
              <a:rPr sz="2800" smtClean="0"/>
              <a:t> SHARING SCHEME</a:t>
            </a:r>
            <a:r>
              <a:rPr lang="id-ID" sz="2800" dirty="0" smtClean="0"/>
              <a:t/>
            </a:r>
            <a:br>
              <a:rPr lang="id-ID" sz="2800" dirty="0" smtClean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828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Pada</a:t>
            </a:r>
            <a:r>
              <a:rPr lang="en-US" sz="2400" dirty="0" smtClean="0"/>
              <a:t>  </a:t>
            </a:r>
            <a:r>
              <a:rPr lang="en-US" sz="2400" dirty="0" err="1" smtClean="0"/>
              <a:t>suatu</a:t>
            </a:r>
            <a:r>
              <a:rPr lang="en-US" sz="2400" dirty="0" smtClean="0"/>
              <a:t>  </a:t>
            </a:r>
            <a:r>
              <a:rPr lang="en-US" sz="2400" dirty="0" err="1" smtClean="0"/>
              <a:t>negara</a:t>
            </a:r>
            <a:r>
              <a:rPr lang="en-US" sz="2400" dirty="0" smtClean="0"/>
              <a:t>,  </a:t>
            </a:r>
            <a:r>
              <a:rPr lang="en-US" sz="2400" dirty="0" err="1" smtClean="0"/>
              <a:t>ada</a:t>
            </a:r>
            <a:r>
              <a:rPr lang="en-US" sz="2400" dirty="0" smtClean="0"/>
              <a:t> 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peluncuran</a:t>
            </a:r>
            <a:r>
              <a:rPr lang="en-US" sz="2400" dirty="0" smtClean="0"/>
              <a:t>  </a:t>
            </a:r>
            <a:r>
              <a:rPr lang="en-US" sz="2400" dirty="0" err="1" smtClean="0"/>
              <a:t>roket</a:t>
            </a:r>
            <a:r>
              <a:rPr lang="en-US" sz="2400" dirty="0" smtClean="0"/>
              <a:t>.  </a:t>
            </a:r>
            <a:r>
              <a:rPr lang="en-US" sz="2400" dirty="0" err="1" smtClean="0"/>
              <a:t>Insinyur</a:t>
            </a:r>
            <a:r>
              <a:rPr lang="en-US" sz="2400" dirty="0" smtClean="0"/>
              <a:t>  </a:t>
            </a:r>
            <a:r>
              <a:rPr lang="en-US" sz="2400" dirty="0" err="1" smtClean="0"/>
              <a:t>roket</a:t>
            </a:r>
            <a:r>
              <a:rPr lang="en-US" sz="2400" dirty="0" smtClean="0"/>
              <a:t> 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mendesain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 </a:t>
            </a:r>
            <a:r>
              <a:rPr lang="en-US" sz="2400" dirty="0" err="1" smtClean="0"/>
              <a:t>peluncuran</a:t>
            </a:r>
            <a:r>
              <a:rPr lang="en-US" sz="2400" dirty="0" smtClean="0"/>
              <a:t> 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 </a:t>
            </a:r>
            <a:r>
              <a:rPr lang="en-US" sz="2400" dirty="0" err="1" smtClean="0"/>
              <a:t>rupa</a:t>
            </a:r>
            <a:r>
              <a:rPr lang="en-US" sz="2400" dirty="0" smtClean="0"/>
              <a:t> 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 </a:t>
            </a:r>
            <a:r>
              <a:rPr lang="en-US" sz="2400" dirty="0" err="1" smtClean="0"/>
              <a:t>dapat</a:t>
            </a:r>
            <a:r>
              <a:rPr lang="en-US" sz="2400" dirty="0" smtClean="0"/>
              <a:t>  </a:t>
            </a:r>
            <a:r>
              <a:rPr lang="en-US" sz="2400" dirty="0" err="1" smtClean="0"/>
              <a:t>diluncurkan</a:t>
            </a:r>
            <a:r>
              <a:rPr lang="en-US" sz="2400" dirty="0" smtClean="0"/>
              <a:t>  </a:t>
            </a:r>
            <a:r>
              <a:rPr lang="en-US" sz="2400" dirty="0" err="1" smtClean="0"/>
              <a:t>apabila</a:t>
            </a:r>
            <a:r>
              <a:rPr lang="en-US" sz="2400" dirty="0" smtClean="0"/>
              <a:t>  </a:t>
            </a:r>
            <a:r>
              <a:rPr lang="en-US" sz="2400" dirty="0" err="1" smtClean="0"/>
              <a:t>ada</a:t>
            </a:r>
            <a:r>
              <a:rPr lang="en-US" sz="2400" dirty="0" smtClean="0"/>
              <a:t> 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 </a:t>
            </a:r>
            <a:r>
              <a:rPr lang="en-US" sz="2400" dirty="0" err="1" smtClean="0"/>
              <a:t>pemegang</a:t>
            </a:r>
            <a:r>
              <a:rPr lang="en-US" sz="2400" dirty="0" smtClean="0"/>
              <a:t>  </a:t>
            </a:r>
            <a:r>
              <a:rPr lang="en-US" sz="2400" dirty="0" err="1" smtClean="0"/>
              <a:t>kunci</a:t>
            </a:r>
            <a:r>
              <a:rPr lang="en-US" sz="2400" dirty="0" smtClean="0"/>
              <a:t>  yang  </a:t>
            </a:r>
            <a:r>
              <a:rPr lang="en-US" sz="2400" dirty="0" err="1" smtClean="0"/>
              <a:t>menyetujui</a:t>
            </a:r>
            <a:r>
              <a:rPr lang="en-US" sz="2400" dirty="0" smtClean="0"/>
              <a:t> </a:t>
            </a:r>
            <a:r>
              <a:rPr lang="en-US" sz="2400" dirty="0" err="1" smtClean="0"/>
              <a:t>peluncuran</a:t>
            </a:r>
            <a:r>
              <a:rPr lang="en-US" sz="2400" dirty="0" smtClean="0"/>
              <a:t> 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dirty="0" err="1" smtClean="0"/>
              <a:t>mengumpulan</a:t>
            </a:r>
            <a:r>
              <a:rPr lang="en-US" sz="2400" dirty="0" smtClean="0"/>
              <a:t> 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.  </a:t>
            </a:r>
            <a:r>
              <a:rPr lang="en-US" sz="2400" dirty="0" err="1" smtClean="0"/>
              <a:t>Insinyur</a:t>
            </a:r>
            <a:r>
              <a:rPr lang="en-US" sz="2400" dirty="0" smtClean="0"/>
              <a:t>  </a:t>
            </a:r>
            <a:r>
              <a:rPr lang="en-US" sz="2400" dirty="0" err="1" smtClean="0"/>
              <a:t>ini</a:t>
            </a:r>
            <a:r>
              <a:rPr lang="en-US" sz="2400" dirty="0" smtClean="0"/>
              <a:t> 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 </a:t>
            </a:r>
            <a:r>
              <a:rPr lang="en-US" sz="2400" dirty="0" err="1" smtClean="0"/>
              <a:t>membagi</a:t>
            </a:r>
            <a:r>
              <a:rPr lang="en-US" sz="2400" dirty="0" smtClean="0"/>
              <a:t> 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peluncuran</a:t>
            </a:r>
            <a:r>
              <a:rPr lang="en-US" sz="2400" dirty="0" smtClean="0"/>
              <a:t> 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 </a:t>
            </a:r>
            <a:r>
              <a:rPr lang="en-US" sz="2400" dirty="0" err="1" smtClean="0"/>
              <a:t>empat</a:t>
            </a:r>
            <a:r>
              <a:rPr lang="en-US" sz="2400" dirty="0" smtClean="0"/>
              <a:t>  </a:t>
            </a:r>
            <a:r>
              <a:rPr lang="en-US" sz="2400" dirty="0" err="1" smtClean="0"/>
              <a:t>bagian</a:t>
            </a:r>
            <a:r>
              <a:rPr lang="en-US" sz="2400" dirty="0" smtClean="0"/>
              <a:t>. 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 </a:t>
            </a:r>
            <a:r>
              <a:rPr lang="en-US" sz="2400" dirty="0" err="1" smtClean="0"/>
              <a:t>kunci</a:t>
            </a:r>
            <a:r>
              <a:rPr lang="en-US" sz="2400" dirty="0" smtClean="0"/>
              <a:t> 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 </a:t>
            </a:r>
            <a:r>
              <a:rPr lang="en-US" sz="2400" dirty="0" err="1" smtClean="0"/>
              <a:t>kepada</a:t>
            </a:r>
            <a:r>
              <a:rPr lang="en-US" sz="2400" dirty="0" smtClean="0"/>
              <a:t>: </a:t>
            </a:r>
            <a:r>
              <a:rPr lang="en-US" sz="2400" dirty="0" err="1" smtClean="0"/>
              <a:t>presiden</a:t>
            </a:r>
            <a:r>
              <a:rPr lang="en-US" sz="2400" dirty="0" smtClean="0"/>
              <a:t>, </a:t>
            </a:r>
            <a:r>
              <a:rPr lang="en-US" sz="2400" dirty="0" err="1" smtClean="0"/>
              <a:t>perdana</a:t>
            </a:r>
            <a:r>
              <a:rPr lang="en-US" sz="2400" dirty="0" smtClean="0"/>
              <a:t> </a:t>
            </a:r>
            <a:r>
              <a:rPr lang="en-US" sz="2400" dirty="0" err="1" smtClean="0"/>
              <a:t>menteri</a:t>
            </a:r>
            <a:r>
              <a:rPr lang="en-US" sz="2400" dirty="0" smtClean="0"/>
              <a:t>, </a:t>
            </a:r>
            <a:r>
              <a:rPr lang="en-US" sz="2400" dirty="0" err="1" smtClean="0"/>
              <a:t>menteri</a:t>
            </a:r>
            <a:r>
              <a:rPr lang="en-US" sz="2400" dirty="0" smtClean="0"/>
              <a:t> </a:t>
            </a:r>
            <a:r>
              <a:rPr lang="en-US" sz="2400" dirty="0" err="1" smtClean="0"/>
              <a:t>pertahanan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kepolisian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. 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pemegang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 </a:t>
            </a:r>
            <a:r>
              <a:rPr lang="en-US" sz="2400" dirty="0" err="1" smtClean="0"/>
              <a:t>dapat</a:t>
            </a:r>
            <a:r>
              <a:rPr lang="en-US" sz="2400" dirty="0" smtClean="0"/>
              <a:t> 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 </a:t>
            </a:r>
            <a:r>
              <a:rPr lang="en-US" sz="2400" dirty="0" err="1" smtClean="0"/>
              <a:t>peluncuran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.  </a:t>
            </a:r>
            <a:r>
              <a:rPr lang="en-US" sz="2400" dirty="0" err="1" smtClean="0"/>
              <a:t>Tiga</a:t>
            </a:r>
            <a:r>
              <a:rPr lang="en-US" sz="2400" dirty="0" smtClean="0"/>
              <a:t>  </a:t>
            </a:r>
            <a:r>
              <a:rPr lang="en-US" sz="2400" dirty="0" err="1" smtClean="0"/>
              <a:t>orang</a:t>
            </a:r>
            <a:r>
              <a:rPr lang="en-US" sz="2400" dirty="0" smtClean="0"/>
              <a:t> 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 </a:t>
            </a:r>
            <a:r>
              <a:rPr lang="en-US" sz="2400" dirty="0" err="1" smtClean="0"/>
              <a:t>bisa</a:t>
            </a:r>
            <a:r>
              <a:rPr lang="en-US" sz="2400" dirty="0" smtClean="0"/>
              <a:t>  </a:t>
            </a:r>
            <a:r>
              <a:rPr lang="en-US" sz="2400" dirty="0" err="1" smtClean="0"/>
              <a:t>presiden</a:t>
            </a:r>
            <a:r>
              <a:rPr lang="en-US" sz="2400" dirty="0" smtClean="0"/>
              <a:t>, </a:t>
            </a:r>
            <a:r>
              <a:rPr lang="en-US" sz="2400" dirty="0" err="1" smtClean="0"/>
              <a:t>perdana</a:t>
            </a:r>
            <a:r>
              <a:rPr lang="en-US" sz="2400" dirty="0" smtClean="0"/>
              <a:t> </a:t>
            </a:r>
            <a:r>
              <a:rPr lang="en-US" sz="2400" dirty="0" err="1" smtClean="0"/>
              <a:t>menteri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menteri</a:t>
            </a:r>
            <a:r>
              <a:rPr lang="en-US" sz="2400" dirty="0" smtClean="0"/>
              <a:t> </a:t>
            </a:r>
            <a:r>
              <a:rPr lang="en-US" sz="2400" dirty="0" err="1" smtClean="0"/>
              <a:t>pertahanan</a:t>
            </a:r>
            <a:r>
              <a:rPr lang="en-US" sz="2400" dirty="0" smtClean="0"/>
              <a:t>.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 </a:t>
            </a:r>
            <a:r>
              <a:rPr lang="en-US" sz="2400" dirty="0" err="1" smtClean="0"/>
              <a:t>juga</a:t>
            </a:r>
            <a:r>
              <a:rPr lang="en-US" sz="2400" dirty="0" smtClean="0"/>
              <a:t> 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 </a:t>
            </a:r>
            <a:r>
              <a:rPr lang="en-US" sz="2400" dirty="0" err="1" smtClean="0"/>
              <a:t>oleh</a:t>
            </a:r>
            <a:r>
              <a:rPr lang="en-US" sz="2400" dirty="0" smtClean="0"/>
              <a:t>  </a:t>
            </a:r>
            <a:r>
              <a:rPr lang="en-US" sz="2400" dirty="0" err="1" smtClean="0"/>
              <a:t>presiden</a:t>
            </a:r>
            <a:r>
              <a:rPr lang="en-US" sz="2400" dirty="0" smtClean="0"/>
              <a:t>,  </a:t>
            </a:r>
            <a:r>
              <a:rPr lang="en-US" sz="2400" dirty="0" err="1" smtClean="0"/>
              <a:t>menteri</a:t>
            </a:r>
            <a:r>
              <a:rPr lang="en-US" sz="2400" dirty="0" smtClean="0"/>
              <a:t> </a:t>
            </a:r>
            <a:r>
              <a:rPr lang="en-US" sz="2400" dirty="0" err="1" smtClean="0"/>
              <a:t>pertahanan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kepolisian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.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   </a:t>
            </a:r>
            <a:r>
              <a:rPr lang="en-US" sz="2400" dirty="0" err="1" smtClean="0"/>
              <a:t>Namun</a:t>
            </a:r>
            <a:r>
              <a:rPr lang="en-US" sz="2400" dirty="0" smtClean="0"/>
              <a:t> 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 </a:t>
            </a:r>
            <a:r>
              <a:rPr lang="en-US" sz="2400" dirty="0" err="1" smtClean="0"/>
              <a:t>apabila</a:t>
            </a:r>
            <a:r>
              <a:rPr lang="en-US" sz="2400" dirty="0" smtClean="0"/>
              <a:t> 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 </a:t>
            </a:r>
            <a:r>
              <a:rPr lang="en-US" sz="2400" dirty="0" err="1" smtClean="0"/>
              <a:t>orang</a:t>
            </a:r>
            <a:r>
              <a:rPr lang="en-US" sz="2400" dirty="0" smtClean="0"/>
              <a:t>  </a:t>
            </a:r>
            <a:r>
              <a:rPr lang="en-US" sz="2400" dirty="0" err="1" smtClean="0"/>
              <a:t>peluncuran</a:t>
            </a:r>
            <a:r>
              <a:rPr lang="en-US" sz="2400" dirty="0" smtClean="0"/>
              <a:t>  </a:t>
            </a:r>
            <a:r>
              <a:rPr lang="en-US" sz="2400" dirty="0" err="1" smtClean="0"/>
              <a:t>tidak</a:t>
            </a:r>
            <a:r>
              <a:rPr lang="en-US" sz="2400" dirty="0" smtClean="0"/>
              <a:t> 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dilaksanakan</a:t>
            </a:r>
            <a:r>
              <a:rPr lang="en-US" sz="2400" dirty="0" smtClean="0"/>
              <a:t>.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 </a:t>
            </a:r>
            <a:r>
              <a:rPr lang="en-US" sz="2400" dirty="0" err="1" smtClean="0"/>
              <a:t>insinyur</a:t>
            </a:r>
            <a:r>
              <a:rPr lang="en-US" sz="2400" dirty="0" smtClean="0"/>
              <a:t>, 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 2 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acak</a:t>
            </a:r>
            <a:r>
              <a:rPr lang="en-US" sz="2400" dirty="0" smtClean="0"/>
              <a:t> </a:t>
            </a:r>
            <a:r>
              <a:rPr lang="en-US" sz="2400" dirty="0" err="1" smtClean="0"/>
              <a:t>yakni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=2 </a:t>
            </a:r>
            <a:r>
              <a:rPr lang="en-US" sz="2400" dirty="0" err="1" smtClean="0"/>
              <a:t>dan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=5.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7772400" cy="1509712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insinyur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 </a:t>
            </a:r>
            <a:r>
              <a:rPr lang="en-US" sz="1800" dirty="0" err="1" smtClean="0"/>
              <a:t>sepakat</a:t>
            </a:r>
            <a:r>
              <a:rPr lang="en-US" sz="1800" dirty="0" smtClean="0"/>
              <a:t>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 </a:t>
            </a:r>
            <a:r>
              <a:rPr lang="en-US" sz="1800" dirty="0" err="1" smtClean="0"/>
              <a:t>pembagian</a:t>
            </a:r>
            <a:r>
              <a:rPr lang="en-US" sz="1800" dirty="0" smtClean="0"/>
              <a:t>  </a:t>
            </a:r>
            <a:r>
              <a:rPr lang="en-US" sz="1800" dirty="0" err="1" smtClean="0"/>
              <a:t>kunci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berjalan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modulo 31. </a:t>
            </a:r>
            <a:r>
              <a:rPr lang="en-US" sz="1800" dirty="0" err="1" smtClean="0"/>
              <a:t>Dalam</a:t>
            </a:r>
            <a:r>
              <a:rPr lang="en-US" sz="1800" dirty="0" smtClean="0"/>
              <a:t>  </a:t>
            </a:r>
            <a:r>
              <a:rPr lang="en-US" sz="1800" dirty="0" err="1" smtClean="0"/>
              <a:t>kasus</a:t>
            </a:r>
            <a:r>
              <a:rPr lang="en-US" sz="1800" dirty="0" smtClean="0"/>
              <a:t>  </a:t>
            </a:r>
            <a:r>
              <a:rPr lang="en-US" sz="1800" dirty="0" err="1" smtClean="0"/>
              <a:t>ini</a:t>
            </a:r>
            <a:r>
              <a:rPr lang="en-US" sz="1800" dirty="0" smtClean="0"/>
              <a:t>,  </a:t>
            </a:r>
            <a:r>
              <a:rPr lang="en-US" sz="1800" dirty="0" err="1" smtClean="0"/>
              <a:t>akhirnya</a:t>
            </a:r>
            <a:r>
              <a:rPr lang="en-US" sz="1800" dirty="0" smtClean="0"/>
              <a:t>  </a:t>
            </a:r>
            <a:r>
              <a:rPr lang="en-US" sz="1800" dirty="0" err="1" smtClean="0"/>
              <a:t>presiden</a:t>
            </a:r>
            <a:r>
              <a:rPr lang="en-US" sz="1800" dirty="0" smtClean="0"/>
              <a:t>, </a:t>
            </a:r>
            <a:r>
              <a:rPr lang="en-US" sz="1800" dirty="0" err="1" smtClean="0"/>
              <a:t>perdana</a:t>
            </a:r>
            <a:r>
              <a:rPr lang="en-US" sz="1800" dirty="0" smtClean="0"/>
              <a:t> </a:t>
            </a:r>
            <a:r>
              <a:rPr lang="en-US" sz="1800" dirty="0" err="1" smtClean="0"/>
              <a:t>menteri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menteri</a:t>
            </a:r>
            <a:r>
              <a:rPr lang="en-US" sz="1800" dirty="0" smtClean="0"/>
              <a:t> </a:t>
            </a:r>
            <a:r>
              <a:rPr lang="en-US" sz="1800" dirty="0" err="1" smtClean="0"/>
              <a:t>pertahanan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menghadiri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menyaksikan</a:t>
            </a:r>
            <a:r>
              <a:rPr lang="en-US" sz="1800" dirty="0" smtClean="0"/>
              <a:t> </a:t>
            </a:r>
            <a:r>
              <a:rPr lang="en-US" sz="1800" dirty="0" err="1" smtClean="0"/>
              <a:t>peluncuran</a:t>
            </a:r>
            <a:r>
              <a:rPr lang="en-US" sz="1800" dirty="0" smtClean="0"/>
              <a:t> </a:t>
            </a:r>
            <a:r>
              <a:rPr lang="en-US" sz="1800" dirty="0" err="1" smtClean="0"/>
              <a:t>roket</a:t>
            </a:r>
            <a:r>
              <a:rPr lang="en-US" sz="1800" dirty="0" smtClean="0"/>
              <a:t>.  </a:t>
            </a:r>
            <a:r>
              <a:rPr lang="en-US" sz="1800" dirty="0" err="1" smtClean="0"/>
              <a:t>Mereka</a:t>
            </a:r>
            <a:r>
              <a:rPr lang="en-US" sz="1800" dirty="0" smtClean="0"/>
              <a:t> 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 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mendapat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kunci</a:t>
            </a:r>
            <a:r>
              <a:rPr lang="en-US" sz="1800" dirty="0" smtClean="0"/>
              <a:t>, </a:t>
            </a:r>
            <a:r>
              <a:rPr lang="en-US" sz="1800" dirty="0" err="1" smtClean="0"/>
              <a:t>yakni</a:t>
            </a:r>
            <a:r>
              <a:rPr lang="en-US" sz="1800" dirty="0" smtClean="0"/>
              <a:t>: </a:t>
            </a:r>
            <a:endParaRPr lang="id-ID" sz="1800" dirty="0" smtClean="0"/>
          </a:p>
          <a:p>
            <a:r>
              <a:rPr lang="en-US" sz="1800" dirty="0" smtClean="0"/>
              <a:t>-   </a:t>
            </a:r>
            <a:r>
              <a:rPr lang="en-US" sz="1800" dirty="0" err="1" smtClean="0"/>
              <a:t>presiden</a:t>
            </a:r>
            <a:r>
              <a:rPr lang="en-US" sz="1800" dirty="0" smtClean="0"/>
              <a:t>  (1,3); </a:t>
            </a:r>
            <a:endParaRPr lang="id-ID" sz="1800" dirty="0" smtClean="0"/>
          </a:p>
          <a:p>
            <a:r>
              <a:rPr lang="en-US" sz="1800" dirty="0" smtClean="0"/>
              <a:t>-   </a:t>
            </a:r>
            <a:r>
              <a:rPr lang="en-US" sz="1800" dirty="0" err="1" smtClean="0"/>
              <a:t>perdana</a:t>
            </a:r>
            <a:r>
              <a:rPr lang="en-US" sz="1800" dirty="0" smtClean="0"/>
              <a:t> </a:t>
            </a:r>
            <a:r>
              <a:rPr lang="en-US" sz="1800" dirty="0" err="1" smtClean="0"/>
              <a:t>menteri</a:t>
            </a:r>
            <a:r>
              <a:rPr lang="en-US" sz="1800" dirty="0" smtClean="0"/>
              <a:t> (2,20),  </a:t>
            </a:r>
            <a:endParaRPr lang="id-ID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menteri</a:t>
            </a:r>
            <a:r>
              <a:rPr lang="en-US" sz="1800" dirty="0" smtClean="0"/>
              <a:t> </a:t>
            </a:r>
            <a:r>
              <a:rPr lang="en-US" sz="1800" dirty="0" err="1" smtClean="0"/>
              <a:t>pertahanan</a:t>
            </a:r>
            <a:r>
              <a:rPr lang="en-US" sz="1800" dirty="0" smtClean="0"/>
              <a:t> (3,16).</a:t>
            </a:r>
            <a:endParaRPr lang="id-ID" sz="1800" dirty="0" smtClean="0"/>
          </a:p>
          <a:p>
            <a:r>
              <a:rPr lang="en-US" sz="1800" dirty="0" smtClean="0"/>
              <a:t>Dari  </a:t>
            </a:r>
            <a:r>
              <a:rPr lang="en-US" sz="1800" dirty="0" err="1" smtClean="0"/>
              <a:t>ketiga</a:t>
            </a:r>
            <a:r>
              <a:rPr lang="en-US" sz="1800" dirty="0" smtClean="0"/>
              <a:t>  </a:t>
            </a:r>
            <a:r>
              <a:rPr lang="en-US" sz="1800" dirty="0" err="1" smtClean="0"/>
              <a:t>kombinasi</a:t>
            </a:r>
            <a:r>
              <a:rPr lang="en-US" sz="1800" dirty="0" smtClean="0"/>
              <a:t> 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 </a:t>
            </a:r>
            <a:r>
              <a:rPr lang="en-US" sz="1800" dirty="0" err="1" smtClean="0"/>
              <a:t>kunci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tersebuti</a:t>
            </a:r>
            <a:r>
              <a:rPr lang="en-US" sz="1800" dirty="0" smtClean="0"/>
              <a:t>,  </a:t>
            </a:r>
            <a:r>
              <a:rPr lang="en-US" sz="1800" dirty="0" err="1" smtClean="0"/>
              <a:t>setelah</a:t>
            </a:r>
            <a:r>
              <a:rPr lang="en-US" sz="1800" dirty="0" smtClean="0"/>
              <a:t>  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 </a:t>
            </a:r>
            <a:r>
              <a:rPr lang="en-US" sz="1800" dirty="0" err="1" smtClean="0"/>
              <a:t>perhitungan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  </a:t>
            </a:r>
            <a:r>
              <a:rPr lang="en-US" sz="1800" dirty="0" err="1" smtClean="0"/>
              <a:t>akan</a:t>
            </a:r>
            <a:r>
              <a:rPr lang="en-US" sz="1800" dirty="0" smtClean="0"/>
              <a:t>  </a:t>
            </a:r>
            <a:r>
              <a:rPr lang="en-US" sz="1800" dirty="0" err="1" smtClean="0"/>
              <a:t>didapatkan</a:t>
            </a:r>
            <a:r>
              <a:rPr lang="en-US" sz="1800" dirty="0" smtClean="0"/>
              <a:t>  </a:t>
            </a:r>
            <a:r>
              <a:rPr lang="en-US" sz="1800" dirty="0" err="1" smtClean="0"/>
              <a:t>kunci</a:t>
            </a:r>
            <a:r>
              <a:rPr lang="en-US" sz="1800" dirty="0" smtClean="0"/>
              <a:t>  </a:t>
            </a:r>
            <a:r>
              <a:rPr lang="en-US" sz="1800" dirty="0" err="1" smtClean="0"/>
              <a:t>tunggal</a:t>
            </a:r>
            <a:r>
              <a:rPr lang="en-US" sz="1800" dirty="0" smtClean="0"/>
              <a:t> 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mengeksekusi</a:t>
            </a:r>
            <a:r>
              <a:rPr lang="en-US" sz="1800" dirty="0" smtClean="0"/>
              <a:t> </a:t>
            </a:r>
            <a:r>
              <a:rPr lang="en-US" sz="1800" dirty="0" err="1" smtClean="0"/>
              <a:t>peluncuran</a:t>
            </a:r>
            <a:r>
              <a:rPr lang="en-US" sz="1800" dirty="0" smtClean="0"/>
              <a:t> </a:t>
            </a:r>
            <a:r>
              <a:rPr lang="en-US" sz="1800" dirty="0" err="1" smtClean="0"/>
              <a:t>roket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r>
              <a:rPr lang="en-US" sz="1800" dirty="0" err="1" smtClean="0"/>
              <a:t>Dalam</a:t>
            </a:r>
            <a:r>
              <a:rPr lang="en-US" sz="1800" dirty="0" smtClean="0"/>
              <a:t>  </a:t>
            </a:r>
            <a:r>
              <a:rPr lang="en-US" sz="1800" dirty="0" err="1" smtClean="0"/>
              <a:t>cerita</a:t>
            </a:r>
            <a:r>
              <a:rPr lang="en-US" sz="1800" dirty="0" smtClean="0"/>
              <a:t>  </a:t>
            </a:r>
            <a:r>
              <a:rPr lang="en-US" sz="1800" dirty="0" err="1" smtClean="0"/>
              <a:t>di</a:t>
            </a:r>
            <a:r>
              <a:rPr lang="en-US" sz="1800" dirty="0" smtClean="0"/>
              <a:t>  </a:t>
            </a:r>
            <a:r>
              <a:rPr lang="en-US" sz="1800" dirty="0" err="1" smtClean="0"/>
              <a:t>atas</a:t>
            </a:r>
            <a:r>
              <a:rPr lang="en-US" sz="1800" dirty="0" smtClean="0"/>
              <a:t>,  </a:t>
            </a:r>
            <a:r>
              <a:rPr lang="en-US" sz="1800" dirty="0" err="1" smtClean="0"/>
              <a:t>kita</a:t>
            </a:r>
            <a:r>
              <a:rPr lang="en-US" sz="1800" dirty="0" smtClean="0"/>
              <a:t>  </a:t>
            </a:r>
            <a:r>
              <a:rPr lang="en-US" sz="1800" dirty="0" err="1" smtClean="0"/>
              <a:t>peroleh</a:t>
            </a:r>
            <a:r>
              <a:rPr lang="en-US" sz="1800" dirty="0" smtClean="0"/>
              <a:t> 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keterangan</a:t>
            </a:r>
            <a:r>
              <a:rPr lang="en-US" sz="1800" dirty="0" smtClean="0"/>
              <a:t>:</a:t>
            </a:r>
            <a:endParaRPr lang="id-ID" sz="1800" dirty="0" smtClean="0"/>
          </a:p>
          <a:p>
            <a:r>
              <a:rPr lang="en-US" sz="1800" dirty="0" smtClean="0"/>
              <a:t>t = 3;      			n = 4; </a:t>
            </a:r>
            <a:endParaRPr lang="id-ID" sz="1800" dirty="0" smtClean="0"/>
          </a:p>
          <a:p>
            <a:r>
              <a:rPr lang="en-US" sz="1800" dirty="0" smtClean="0"/>
              <a:t>p = 31;      		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 = 2; </a:t>
            </a:r>
            <a:endParaRPr lang="id-ID" sz="1800" dirty="0" smtClean="0"/>
          </a:p>
          <a:p>
            <a:r>
              <a:rPr lang="en-US" sz="1800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5;     		</a:t>
            </a:r>
            <a:r>
              <a:rPr lang="id-ID" sz="1800" dirty="0" smtClean="0"/>
              <a:t>                </a:t>
            </a:r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 = (1,3); </a:t>
            </a:r>
            <a:endParaRPr lang="id-ID" sz="1800" dirty="0" smtClean="0"/>
          </a:p>
          <a:p>
            <a:r>
              <a:rPr lang="en-US" sz="1800" dirty="0" smtClean="0"/>
              <a:t>s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 = (2,20);    		s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  = (3,16);</a:t>
            </a:r>
            <a:endParaRPr lang="id-ID" sz="1800" dirty="0" smtClean="0"/>
          </a:p>
          <a:p>
            <a:r>
              <a:rPr lang="en-US" sz="1800" dirty="0" err="1" smtClean="0"/>
              <a:t>Karena</a:t>
            </a:r>
            <a:r>
              <a:rPr lang="en-US" sz="1800" dirty="0" smtClean="0"/>
              <a:t> t = 3; </a:t>
            </a:r>
            <a:r>
              <a:rPr lang="en-US" sz="1800" dirty="0" err="1" smtClean="0"/>
              <a:t>dan</a:t>
            </a:r>
            <a:r>
              <a:rPr lang="en-US" sz="1800" dirty="0" smtClean="0"/>
              <a:t> n = 4; </a:t>
            </a:r>
            <a:r>
              <a:rPr lang="en-US" sz="1800" dirty="0" err="1" smtClean="0"/>
              <a:t>maka</a:t>
            </a:r>
            <a:r>
              <a:rPr lang="en-US" sz="1800" dirty="0" smtClean="0"/>
              <a:t> (</a:t>
            </a:r>
            <a:r>
              <a:rPr lang="en-US" sz="1800" dirty="0" err="1" smtClean="0"/>
              <a:t>t,n</a:t>
            </a:r>
            <a:r>
              <a:rPr lang="en-US" sz="1800" dirty="0" smtClean="0"/>
              <a:t>) = (3,4). Dan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terbatas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Threshold-Scheme, </a:t>
            </a:r>
            <a:r>
              <a:rPr lang="en-US" sz="1800" dirty="0" err="1" smtClean="0"/>
              <a:t>maka</a:t>
            </a:r>
            <a:r>
              <a:rPr lang="en-US" sz="1800" dirty="0" smtClean="0"/>
              <a:t>  </a:t>
            </a:r>
            <a:r>
              <a:rPr lang="en-US" sz="1800" dirty="0" err="1" smtClean="0"/>
              <a:t>cerita</a:t>
            </a:r>
            <a:r>
              <a:rPr lang="en-US" sz="1800" dirty="0" smtClean="0"/>
              <a:t>  </a:t>
            </a:r>
            <a:r>
              <a:rPr lang="en-US" sz="1800" dirty="0" err="1" smtClean="0"/>
              <a:t>di</a:t>
            </a:r>
            <a:r>
              <a:rPr lang="en-US" sz="1800" dirty="0" smtClean="0"/>
              <a:t>  </a:t>
            </a:r>
            <a:r>
              <a:rPr lang="en-US" sz="1800" dirty="0" err="1" smtClean="0"/>
              <a:t>atas</a:t>
            </a:r>
            <a:r>
              <a:rPr lang="en-US" sz="1800" dirty="0" smtClean="0"/>
              <a:t>  </a:t>
            </a:r>
            <a:r>
              <a:rPr lang="en-US" sz="1800" dirty="0" err="1" smtClean="0"/>
              <a:t>dapat</a:t>
            </a:r>
            <a:r>
              <a:rPr lang="en-US" sz="1800" dirty="0" smtClean="0"/>
              <a:t>  </a:t>
            </a:r>
            <a:r>
              <a:rPr lang="en-US" sz="1800" dirty="0" err="1" smtClean="0"/>
              <a:t>ditulis</a:t>
            </a:r>
            <a:r>
              <a:rPr lang="en-US" sz="1800" dirty="0" smtClean="0"/>
              <a:t> 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persoalan</a:t>
            </a:r>
            <a:r>
              <a:rPr lang="en-US" sz="1800" dirty="0" smtClean="0"/>
              <a:t> </a:t>
            </a:r>
            <a:r>
              <a:rPr lang="en-US" sz="1800" i="1" dirty="0" smtClean="0"/>
              <a:t>(3,4) Threshold-Scheme SS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>
              <a:buFontTx/>
              <a:buChar char="-"/>
            </a:pPr>
            <a:endParaRPr lang="id-ID" sz="2000" dirty="0" smtClean="0"/>
          </a:p>
          <a:p>
            <a:endParaRPr lang="en-US" sz="2000" dirty="0" smtClean="0"/>
          </a:p>
          <a:p>
            <a:endParaRPr lang="id-ID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</TotalTime>
  <Words>547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SECRET SHARING  </vt:lpstr>
      <vt:lpstr>Definisi secret sharing</vt:lpstr>
      <vt:lpstr>Skema Secret sharing</vt:lpstr>
      <vt:lpstr>Lanjut…</vt:lpstr>
      <vt:lpstr>Slide 5</vt:lpstr>
      <vt:lpstr>Slide 6</vt:lpstr>
      <vt:lpstr>Slide 7</vt:lpstr>
      <vt:lpstr>CONTOH APLIKASI THRESHOLD-SCERET SHARING SCHEME </vt:lpstr>
      <vt:lpstr>Slide 9</vt:lpstr>
      <vt:lpstr>Pertanyaan:  Carilah  kunci  tunggal  S  berdasarkan  informasi di atas! </vt:lpstr>
      <vt:lpstr>Slide 11</vt:lpstr>
      <vt:lpstr>Slide 12</vt:lpstr>
      <vt:lpstr>Maka dapat dihitung nilai S : </vt:lpstr>
      <vt:lpstr>SEKIAN  DAN  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SHARING SCHEMES</dc:title>
  <dc:creator>amri</dc:creator>
  <cp:lastModifiedBy>amri</cp:lastModifiedBy>
  <cp:revision>15</cp:revision>
  <dcterms:created xsi:type="dcterms:W3CDTF">2011-06-30T07:49:42Z</dcterms:created>
  <dcterms:modified xsi:type="dcterms:W3CDTF">2011-07-01T05:51:22Z</dcterms:modified>
</cp:coreProperties>
</file>