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Commons Pro Bold" charset="1" panose="020B0103030102020204"/>
      <p:regular r:id="rId18"/>
    </p:embeddedFont>
    <p:embeddedFont>
      <p:font typeface="HK Grotesk" charset="1" panose="00000500000000000000"/>
      <p:regular r:id="rId19"/>
    </p:embeddedFont>
    <p:embeddedFont>
      <p:font typeface="TT Commons Pro" charset="1" panose="020B0103030102020204"/>
      <p:regular r:id="rId20"/>
    </p:embeddedFont>
    <p:embeddedFont>
      <p:font typeface="TT Commons Pro Italics" charset="1" panose="020B01030301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github.com/dzulfiqar890/ML-AI-StudentScores-Predictio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 Id="rId7"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5.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567553">
            <a:off x="9356901" y="-1076089"/>
            <a:ext cx="14480240" cy="7944020"/>
          </a:xfrm>
          <a:custGeom>
            <a:avLst/>
            <a:gdLst/>
            <a:ahLst/>
            <a:cxnLst/>
            <a:rect r="r" b="b" t="t" l="l"/>
            <a:pathLst>
              <a:path h="7944020" w="14480240">
                <a:moveTo>
                  <a:pt x="0" y="0"/>
                </a:moveTo>
                <a:lnTo>
                  <a:pt x="14480240" y="0"/>
                </a:lnTo>
                <a:lnTo>
                  <a:pt x="14480240" y="7944021"/>
                </a:lnTo>
                <a:lnTo>
                  <a:pt x="0" y="7944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758459" y="7999298"/>
            <a:ext cx="6771081" cy="1116212"/>
            <a:chOff x="0" y="0"/>
            <a:chExt cx="2523861" cy="416058"/>
          </a:xfrm>
        </p:grpSpPr>
        <p:sp>
          <p:nvSpPr>
            <p:cNvPr name="Freeform 4" id="4"/>
            <p:cNvSpPr/>
            <p:nvPr/>
          </p:nvSpPr>
          <p:spPr>
            <a:xfrm flipH="false" flipV="false" rot="0">
              <a:off x="0" y="0"/>
              <a:ext cx="2523861" cy="416058"/>
            </a:xfrm>
            <a:custGeom>
              <a:avLst/>
              <a:gdLst/>
              <a:ahLst/>
              <a:cxnLst/>
              <a:rect r="r" b="b" t="t" l="l"/>
              <a:pathLst>
                <a:path h="416058" w="2523861">
                  <a:moveTo>
                    <a:pt x="2320661" y="0"/>
                  </a:moveTo>
                  <a:cubicBezTo>
                    <a:pt x="2432885" y="0"/>
                    <a:pt x="2523861" y="93138"/>
                    <a:pt x="2523861" y="208029"/>
                  </a:cubicBezTo>
                  <a:cubicBezTo>
                    <a:pt x="2523861" y="322920"/>
                    <a:pt x="2432885" y="416058"/>
                    <a:pt x="2320661" y="416058"/>
                  </a:cubicBezTo>
                  <a:lnTo>
                    <a:pt x="203200" y="416058"/>
                  </a:lnTo>
                  <a:cubicBezTo>
                    <a:pt x="90976" y="416058"/>
                    <a:pt x="0" y="322920"/>
                    <a:pt x="0" y="208029"/>
                  </a:cubicBezTo>
                  <a:cubicBezTo>
                    <a:pt x="0" y="93138"/>
                    <a:pt x="90976" y="0"/>
                    <a:pt x="203200" y="0"/>
                  </a:cubicBezTo>
                  <a:close/>
                </a:path>
              </a:pathLst>
            </a:custGeom>
            <a:solidFill>
              <a:srgbClr val="000000">
                <a:alpha val="0"/>
              </a:srgbClr>
            </a:solidFill>
            <a:ln w="9525" cap="sq">
              <a:solidFill>
                <a:srgbClr val="000000"/>
              </a:solidFill>
              <a:prstDash val="solid"/>
              <a:miter/>
            </a:ln>
          </p:spPr>
        </p:sp>
        <p:sp>
          <p:nvSpPr>
            <p:cNvPr name="TextBox 5" id="5"/>
            <p:cNvSpPr txBox="true"/>
            <p:nvPr/>
          </p:nvSpPr>
          <p:spPr>
            <a:xfrm>
              <a:off x="0" y="-38100"/>
              <a:ext cx="2523861" cy="454158"/>
            </a:xfrm>
            <a:prstGeom prst="rect">
              <a:avLst/>
            </a:prstGeom>
          </p:spPr>
          <p:txBody>
            <a:bodyPr anchor="ctr" rtlCol="false" tIns="83521" lIns="83521" bIns="83521" rIns="83521"/>
            <a:lstStyle/>
            <a:p>
              <a:pPr algn="ctr">
                <a:lnSpc>
                  <a:spcPts val="2659"/>
                </a:lnSpc>
                <a:spcBef>
                  <a:spcPct val="0"/>
                </a:spcBef>
              </a:pPr>
            </a:p>
          </p:txBody>
        </p:sp>
      </p:grpSp>
      <p:sp>
        <p:nvSpPr>
          <p:cNvPr name="Freeform 6" id="6"/>
          <p:cNvSpPr/>
          <p:nvPr/>
        </p:nvSpPr>
        <p:spPr>
          <a:xfrm flipH="false" flipV="false" rot="0">
            <a:off x="0" y="0"/>
            <a:ext cx="4528632" cy="3417059"/>
          </a:xfrm>
          <a:custGeom>
            <a:avLst/>
            <a:gdLst/>
            <a:ahLst/>
            <a:cxnLst/>
            <a:rect r="r" b="b" t="t" l="l"/>
            <a:pathLst>
              <a:path h="3417059" w="4528632">
                <a:moveTo>
                  <a:pt x="0" y="0"/>
                </a:moveTo>
                <a:lnTo>
                  <a:pt x="4528632" y="0"/>
                </a:lnTo>
                <a:lnTo>
                  <a:pt x="4528632" y="3417059"/>
                </a:lnTo>
                <a:lnTo>
                  <a:pt x="0" y="3417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3759368" y="6869941"/>
            <a:ext cx="4528632" cy="3417059"/>
          </a:xfrm>
          <a:custGeom>
            <a:avLst/>
            <a:gdLst/>
            <a:ahLst/>
            <a:cxnLst/>
            <a:rect r="r" b="b" t="t" l="l"/>
            <a:pathLst>
              <a:path h="3417059" w="4528632">
                <a:moveTo>
                  <a:pt x="4528632" y="3417059"/>
                </a:moveTo>
                <a:lnTo>
                  <a:pt x="0" y="3417059"/>
                </a:lnTo>
                <a:lnTo>
                  <a:pt x="0" y="0"/>
                </a:lnTo>
                <a:lnTo>
                  <a:pt x="4528632" y="0"/>
                </a:lnTo>
                <a:lnTo>
                  <a:pt x="4528632" y="341705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319743" y="3373090"/>
            <a:ext cx="11648514" cy="1330324"/>
          </a:xfrm>
          <a:prstGeom prst="rect">
            <a:avLst/>
          </a:prstGeom>
        </p:spPr>
        <p:txBody>
          <a:bodyPr anchor="t" rtlCol="false" tIns="0" lIns="0" bIns="0" rIns="0">
            <a:spAutoFit/>
          </a:bodyPr>
          <a:lstStyle/>
          <a:p>
            <a:pPr algn="ctr">
              <a:lnSpc>
                <a:spcPts val="9999"/>
              </a:lnSpc>
            </a:pPr>
            <a:r>
              <a:rPr lang="en-US" sz="9999" b="true">
                <a:solidFill>
                  <a:srgbClr val="000000"/>
                </a:solidFill>
                <a:latin typeface="TT Commons Pro Bold"/>
                <a:ea typeface="TT Commons Pro Bold"/>
                <a:cs typeface="TT Commons Pro Bold"/>
                <a:sym typeface="TT Commons Pro Bold"/>
              </a:rPr>
              <a:t>Machine Learning</a:t>
            </a:r>
          </a:p>
        </p:txBody>
      </p:sp>
      <p:sp>
        <p:nvSpPr>
          <p:cNvPr name="TextBox 9" id="9"/>
          <p:cNvSpPr txBox="true"/>
          <p:nvPr/>
        </p:nvSpPr>
        <p:spPr>
          <a:xfrm rot="0">
            <a:off x="3319743" y="4690468"/>
            <a:ext cx="11648514" cy="1330324"/>
          </a:xfrm>
          <a:prstGeom prst="rect">
            <a:avLst/>
          </a:prstGeom>
        </p:spPr>
        <p:txBody>
          <a:bodyPr anchor="t" rtlCol="false" tIns="0" lIns="0" bIns="0" rIns="0">
            <a:spAutoFit/>
          </a:bodyPr>
          <a:lstStyle/>
          <a:p>
            <a:pPr algn="ctr">
              <a:lnSpc>
                <a:spcPts val="9999"/>
              </a:lnSpc>
            </a:pPr>
            <a:r>
              <a:rPr lang="en-US" sz="9999" b="true">
                <a:solidFill>
                  <a:srgbClr val="2D7BBD"/>
                </a:solidFill>
                <a:latin typeface="TT Commons Pro Bold"/>
                <a:ea typeface="TT Commons Pro Bold"/>
                <a:cs typeface="TT Commons Pro Bold"/>
                <a:sym typeface="TT Commons Pro Bold"/>
              </a:rPr>
              <a:t>Data Series 18.0</a:t>
            </a:r>
          </a:p>
        </p:txBody>
      </p:sp>
      <p:sp>
        <p:nvSpPr>
          <p:cNvPr name="TextBox 10" id="10"/>
          <p:cNvSpPr txBox="true"/>
          <p:nvPr/>
        </p:nvSpPr>
        <p:spPr>
          <a:xfrm rot="0">
            <a:off x="4133296" y="6116042"/>
            <a:ext cx="10021407" cy="552450"/>
          </a:xfrm>
          <a:prstGeom prst="rect">
            <a:avLst/>
          </a:prstGeom>
        </p:spPr>
        <p:txBody>
          <a:bodyPr anchor="t" rtlCol="false" tIns="0" lIns="0" bIns="0" rIns="0">
            <a:spAutoFit/>
          </a:bodyPr>
          <a:lstStyle/>
          <a:p>
            <a:pPr algn="ctr">
              <a:lnSpc>
                <a:spcPts val="4500"/>
              </a:lnSpc>
            </a:pPr>
            <a:r>
              <a:rPr lang="en-US" sz="3000">
                <a:solidFill>
                  <a:srgbClr val="000000"/>
                </a:solidFill>
                <a:latin typeface="HK Grotesk"/>
                <a:ea typeface="HK Grotesk"/>
                <a:cs typeface="HK Grotesk"/>
                <a:sym typeface="HK Grotesk"/>
              </a:rPr>
              <a:t>Student Scores Prediction</a:t>
            </a:r>
          </a:p>
        </p:txBody>
      </p:sp>
      <p:sp>
        <p:nvSpPr>
          <p:cNvPr name="TextBox 11" id="11"/>
          <p:cNvSpPr txBox="true"/>
          <p:nvPr/>
        </p:nvSpPr>
        <p:spPr>
          <a:xfrm rot="0">
            <a:off x="6263253" y="8295466"/>
            <a:ext cx="3423732" cy="447676"/>
          </a:xfrm>
          <a:prstGeom prst="rect">
            <a:avLst/>
          </a:prstGeom>
        </p:spPr>
        <p:txBody>
          <a:bodyPr anchor="t" rtlCol="false" tIns="0" lIns="0" bIns="0" rIns="0">
            <a:spAutoFit/>
          </a:bodyPr>
          <a:lstStyle/>
          <a:p>
            <a:pPr algn="l">
              <a:lnSpc>
                <a:spcPts val="3749"/>
              </a:lnSpc>
            </a:pPr>
            <a:r>
              <a:rPr lang="en-US" sz="2499" b="true">
                <a:solidFill>
                  <a:srgbClr val="000000"/>
                </a:solidFill>
                <a:latin typeface="TT Commons Pro Bold"/>
                <a:ea typeface="TT Commons Pro Bold"/>
                <a:cs typeface="TT Commons Pro Bold"/>
                <a:sym typeface="TT Commons Pro Bold"/>
              </a:rPr>
              <a:t>Dibuat oleh :</a:t>
            </a:r>
          </a:p>
        </p:txBody>
      </p:sp>
      <p:sp>
        <p:nvSpPr>
          <p:cNvPr name="TextBox 12" id="12"/>
          <p:cNvSpPr txBox="true"/>
          <p:nvPr/>
        </p:nvSpPr>
        <p:spPr>
          <a:xfrm rot="0">
            <a:off x="8149359" y="8295466"/>
            <a:ext cx="3875388" cy="447676"/>
          </a:xfrm>
          <a:prstGeom prst="rect">
            <a:avLst/>
          </a:prstGeom>
        </p:spPr>
        <p:txBody>
          <a:bodyPr anchor="t" rtlCol="false" tIns="0" lIns="0" bIns="0" rIns="0">
            <a:spAutoFit/>
          </a:bodyPr>
          <a:lstStyle/>
          <a:p>
            <a:pPr algn="r">
              <a:lnSpc>
                <a:spcPts val="3749"/>
              </a:lnSpc>
            </a:pPr>
            <a:r>
              <a:rPr lang="en-US" sz="2499">
                <a:solidFill>
                  <a:srgbClr val="000000"/>
                </a:solidFill>
                <a:latin typeface="TT Commons Pro"/>
                <a:ea typeface="TT Commons Pro"/>
                <a:cs typeface="TT Commons Pro"/>
                <a:sym typeface="TT Commons Pro"/>
              </a:rPr>
              <a:t>Dzulfiqar Ahnaf Nur Avicena</a:t>
            </a:r>
          </a:p>
        </p:txBody>
      </p:sp>
      <p:sp>
        <p:nvSpPr>
          <p:cNvPr name="Freeform 13" id="13"/>
          <p:cNvSpPr/>
          <p:nvPr/>
        </p:nvSpPr>
        <p:spPr>
          <a:xfrm flipH="false" flipV="false" rot="0">
            <a:off x="7868343" y="1171490"/>
            <a:ext cx="2551313" cy="756494"/>
          </a:xfrm>
          <a:custGeom>
            <a:avLst/>
            <a:gdLst/>
            <a:ahLst/>
            <a:cxnLst/>
            <a:rect r="r" b="b" t="t" l="l"/>
            <a:pathLst>
              <a:path h="756494" w="2551313">
                <a:moveTo>
                  <a:pt x="0" y="0"/>
                </a:moveTo>
                <a:lnTo>
                  <a:pt x="2551314" y="0"/>
                </a:lnTo>
                <a:lnTo>
                  <a:pt x="2551314" y="756494"/>
                </a:lnTo>
                <a:lnTo>
                  <a:pt x="0" y="756494"/>
                </a:lnTo>
                <a:lnTo>
                  <a:pt x="0" y="0"/>
                </a:lnTo>
                <a:close/>
              </a:path>
            </a:pathLst>
          </a:custGeom>
          <a:blipFill>
            <a:blip r:embed="rId6"/>
            <a:stretch>
              <a:fillRect l="0" t="0" r="0" b="0"/>
            </a:stretch>
          </a:blipFill>
        </p:spPr>
      </p:sp>
      <p:sp>
        <p:nvSpPr>
          <p:cNvPr name="TextBox 14" id="14"/>
          <p:cNvSpPr txBox="true"/>
          <p:nvPr/>
        </p:nvSpPr>
        <p:spPr>
          <a:xfrm rot="0">
            <a:off x="225807" y="9564531"/>
            <a:ext cx="6824147" cy="451484"/>
          </a:xfrm>
          <a:prstGeom prst="rect">
            <a:avLst/>
          </a:prstGeom>
        </p:spPr>
        <p:txBody>
          <a:bodyPr anchor="t" rtlCol="false" tIns="0" lIns="0" bIns="0" rIns="0">
            <a:spAutoFit/>
          </a:bodyPr>
          <a:lstStyle/>
          <a:p>
            <a:pPr algn="ctr">
              <a:lnSpc>
                <a:spcPts val="3600"/>
              </a:lnSpc>
            </a:pPr>
            <a:r>
              <a:rPr lang="en-US" sz="2400" i="true">
                <a:solidFill>
                  <a:srgbClr val="000000"/>
                </a:solidFill>
                <a:latin typeface="TT Commons Pro Italics"/>
                <a:ea typeface="TT Commons Pro Italics"/>
                <a:cs typeface="TT Commons Pro Italics"/>
                <a:sym typeface="TT Commons Pro Italics"/>
              </a:rPr>
              <a:t>www.linkedin.com/in/dzulfiqar-ahnaf-nur-avicena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10808024" y="3660639"/>
            <a:ext cx="6451276" cy="5096080"/>
          </a:xfrm>
          <a:custGeom>
            <a:avLst/>
            <a:gdLst/>
            <a:ahLst/>
            <a:cxnLst/>
            <a:rect r="r" b="b" t="t" l="l"/>
            <a:pathLst>
              <a:path h="5096080" w="6451276">
                <a:moveTo>
                  <a:pt x="0" y="0"/>
                </a:moveTo>
                <a:lnTo>
                  <a:pt x="6451276" y="0"/>
                </a:lnTo>
                <a:lnTo>
                  <a:pt x="6451276" y="5096080"/>
                </a:lnTo>
                <a:lnTo>
                  <a:pt x="0" y="5096080"/>
                </a:lnTo>
                <a:lnTo>
                  <a:pt x="0" y="0"/>
                </a:lnTo>
                <a:close/>
              </a:path>
            </a:pathLst>
          </a:custGeom>
          <a:blipFill>
            <a:blip r:embed="rId7"/>
            <a:stretch>
              <a:fillRect l="-12983" t="0" r="-58832" b="0"/>
            </a:stretch>
          </a:blipFill>
        </p:spPr>
      </p:sp>
      <p:sp>
        <p:nvSpPr>
          <p:cNvPr name="Freeform 6" id="6"/>
          <p:cNvSpPr/>
          <p:nvPr/>
        </p:nvSpPr>
        <p:spPr>
          <a:xfrm flipH="false" flipV="false" rot="0">
            <a:off x="1028700" y="3660639"/>
            <a:ext cx="9280656" cy="2965723"/>
          </a:xfrm>
          <a:custGeom>
            <a:avLst/>
            <a:gdLst/>
            <a:ahLst/>
            <a:cxnLst/>
            <a:rect r="r" b="b" t="t" l="l"/>
            <a:pathLst>
              <a:path h="2965723" w="9280656">
                <a:moveTo>
                  <a:pt x="0" y="0"/>
                </a:moveTo>
                <a:lnTo>
                  <a:pt x="9280656" y="0"/>
                </a:lnTo>
                <a:lnTo>
                  <a:pt x="9280656" y="2965722"/>
                </a:lnTo>
                <a:lnTo>
                  <a:pt x="0" y="2965722"/>
                </a:lnTo>
                <a:lnTo>
                  <a:pt x="0" y="0"/>
                </a:lnTo>
                <a:close/>
              </a:path>
            </a:pathLst>
          </a:custGeom>
          <a:blipFill>
            <a:blip r:embed="rId8"/>
            <a:stretch>
              <a:fillRect l="-11845" t="0" r="0" b="0"/>
            </a:stretch>
          </a:blipFill>
        </p:spPr>
      </p:sp>
      <p:sp>
        <p:nvSpPr>
          <p:cNvPr name="TextBox 7" id="7"/>
          <p:cNvSpPr txBox="true"/>
          <p:nvPr/>
        </p:nvSpPr>
        <p:spPr>
          <a:xfrm rot="0">
            <a:off x="1390949" y="1064223"/>
            <a:ext cx="12235346" cy="1679575"/>
          </a:xfrm>
          <a:prstGeom prst="rect">
            <a:avLst/>
          </a:prstGeom>
        </p:spPr>
        <p:txBody>
          <a:bodyPr anchor="t" rtlCol="false" tIns="0" lIns="0" bIns="0" rIns="0">
            <a:spAutoFit/>
          </a:bodyPr>
          <a:lstStyle/>
          <a:p>
            <a:pPr algn="l">
              <a:lnSpc>
                <a:spcPts val="6500"/>
              </a:lnSpc>
            </a:pPr>
            <a:r>
              <a:rPr lang="en-US" sz="6500">
                <a:solidFill>
                  <a:srgbClr val="000000"/>
                </a:solidFill>
                <a:latin typeface="TT Commons Pro"/>
                <a:ea typeface="TT Commons Pro"/>
                <a:cs typeface="TT Commons Pro"/>
                <a:sym typeface="TT Commons Pro"/>
              </a:rPr>
              <a:t>Modelling Machine Learning Regression (Decision Tree)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1580651" y="2887919"/>
            <a:ext cx="15126697" cy="4568066"/>
          </a:xfrm>
          <a:custGeom>
            <a:avLst/>
            <a:gdLst/>
            <a:ahLst/>
            <a:cxnLst/>
            <a:rect r="r" b="b" t="t" l="l"/>
            <a:pathLst>
              <a:path h="4568066" w="15126697">
                <a:moveTo>
                  <a:pt x="0" y="0"/>
                </a:moveTo>
                <a:lnTo>
                  <a:pt x="15126698" y="0"/>
                </a:lnTo>
                <a:lnTo>
                  <a:pt x="15126698" y="4568066"/>
                </a:lnTo>
                <a:lnTo>
                  <a:pt x="0" y="4568066"/>
                </a:lnTo>
                <a:lnTo>
                  <a:pt x="0" y="0"/>
                </a:lnTo>
                <a:close/>
              </a:path>
            </a:pathLst>
          </a:custGeom>
          <a:blipFill>
            <a:blip r:embed="rId7"/>
            <a:stretch>
              <a:fillRect l="-7187" t="0" r="-3633" b="0"/>
            </a:stretch>
          </a:blipFill>
        </p:spPr>
      </p:sp>
      <p:sp>
        <p:nvSpPr>
          <p:cNvPr name="TextBox 6" id="6"/>
          <p:cNvSpPr txBox="true"/>
          <p:nvPr/>
        </p:nvSpPr>
        <p:spPr>
          <a:xfrm rot="0">
            <a:off x="1390949" y="1473798"/>
            <a:ext cx="12235346" cy="86042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47484" y="1216456"/>
            <a:ext cx="10179696" cy="990600"/>
          </a:xfrm>
          <a:prstGeom prst="rect">
            <a:avLst/>
          </a:prstGeom>
        </p:spPr>
        <p:txBody>
          <a:bodyPr anchor="t" rtlCol="false" tIns="0" lIns="0" bIns="0" rIns="0">
            <a:spAutoFit/>
          </a:bodyPr>
          <a:lstStyle/>
          <a:p>
            <a:pPr algn="ctr">
              <a:lnSpc>
                <a:spcPts val="7800"/>
              </a:lnSpc>
            </a:pPr>
            <a:r>
              <a:rPr lang="en-US" sz="6500" b="true">
                <a:solidFill>
                  <a:srgbClr val="000000"/>
                </a:solidFill>
                <a:latin typeface="TT Commons Pro Bold"/>
                <a:ea typeface="TT Commons Pro Bold"/>
                <a:cs typeface="TT Commons Pro Bold"/>
                <a:sym typeface="TT Commons Pro Bold"/>
              </a:rPr>
              <a:t>Source Code Github</a:t>
            </a:r>
          </a:p>
        </p:txBody>
      </p:sp>
      <p:sp>
        <p:nvSpPr>
          <p:cNvPr name="Freeform 3" id="3"/>
          <p:cNvSpPr/>
          <p:nvPr/>
        </p:nvSpPr>
        <p:spPr>
          <a:xfrm flipH="true" flipV="false" rot="0">
            <a:off x="15362985" y="0"/>
            <a:ext cx="2925015" cy="2207056"/>
          </a:xfrm>
          <a:custGeom>
            <a:avLst/>
            <a:gdLst/>
            <a:ahLst/>
            <a:cxnLst/>
            <a:rect r="r" b="b" t="t" l="l"/>
            <a:pathLst>
              <a:path h="2207056" w="2925015">
                <a:moveTo>
                  <a:pt x="2925015" y="0"/>
                </a:moveTo>
                <a:lnTo>
                  <a:pt x="0" y="0"/>
                </a:lnTo>
                <a:lnTo>
                  <a:pt x="0" y="2207056"/>
                </a:lnTo>
                <a:lnTo>
                  <a:pt x="2925015" y="2207056"/>
                </a:lnTo>
                <a:lnTo>
                  <a:pt x="292501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33296" y="2111806"/>
            <a:ext cx="10021407" cy="552450"/>
          </a:xfrm>
          <a:prstGeom prst="rect">
            <a:avLst/>
          </a:prstGeom>
        </p:spPr>
        <p:txBody>
          <a:bodyPr anchor="t" rtlCol="false" tIns="0" lIns="0" bIns="0" rIns="0">
            <a:spAutoFit/>
          </a:bodyPr>
          <a:lstStyle/>
          <a:p>
            <a:pPr algn="ctr">
              <a:lnSpc>
                <a:spcPts val="4500"/>
              </a:lnSpc>
            </a:pPr>
            <a:r>
              <a:rPr lang="en-US" sz="3000">
                <a:solidFill>
                  <a:srgbClr val="000000"/>
                </a:solidFill>
                <a:latin typeface="HK Grotesk"/>
                <a:ea typeface="HK Grotesk"/>
                <a:cs typeface="HK Grotesk"/>
                <a:sym typeface="HK Grotesk"/>
              </a:rPr>
              <a:t>check my repository for more details</a:t>
            </a:r>
          </a:p>
        </p:txBody>
      </p:sp>
      <p:sp>
        <p:nvSpPr>
          <p:cNvPr name="TextBox 6" id="6"/>
          <p:cNvSpPr txBox="true"/>
          <p:nvPr/>
        </p:nvSpPr>
        <p:spPr>
          <a:xfrm rot="0">
            <a:off x="2653759" y="4152900"/>
            <a:ext cx="12980482" cy="1981200"/>
          </a:xfrm>
          <a:prstGeom prst="rect">
            <a:avLst/>
          </a:prstGeom>
        </p:spPr>
        <p:txBody>
          <a:bodyPr anchor="t" rtlCol="false" tIns="0" lIns="0" bIns="0" rIns="0">
            <a:spAutoFit/>
          </a:bodyPr>
          <a:lstStyle/>
          <a:p>
            <a:pPr algn="ctr">
              <a:lnSpc>
                <a:spcPts val="7800"/>
              </a:lnSpc>
            </a:pPr>
            <a:r>
              <a:rPr lang="en-US" sz="6500" i="true" u="sng">
                <a:solidFill>
                  <a:srgbClr val="000000"/>
                </a:solidFill>
                <a:latin typeface="TT Commons Pro Italics"/>
                <a:ea typeface="TT Commons Pro Italics"/>
                <a:cs typeface="TT Commons Pro Italics"/>
                <a:sym typeface="TT Commons Pro Italics"/>
                <a:hlinkClick r:id="rId6" tooltip="https://github.com/dzulfiqar890/ML-AI-StudentScores-Prediction"/>
              </a:rPr>
              <a:t>https://github.com/dzulfiqar890/ML-AI-StudentScores-Prediction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334082"/>
            <a:ext cx="16230600" cy="6999446"/>
          </a:xfrm>
          <a:custGeom>
            <a:avLst/>
            <a:gdLst/>
            <a:ahLst/>
            <a:cxnLst/>
            <a:rect r="r" b="b" t="t" l="l"/>
            <a:pathLst>
              <a:path h="6999446" w="16230600">
                <a:moveTo>
                  <a:pt x="0" y="0"/>
                </a:moveTo>
                <a:lnTo>
                  <a:pt x="16230600" y="0"/>
                </a:lnTo>
                <a:lnTo>
                  <a:pt x="16230600" y="6999446"/>
                </a:lnTo>
                <a:lnTo>
                  <a:pt x="0" y="6999446"/>
                </a:lnTo>
                <a:lnTo>
                  <a:pt x="0" y="0"/>
                </a:lnTo>
                <a:close/>
              </a:path>
            </a:pathLst>
          </a:custGeom>
          <a:blipFill>
            <a:blip r:embed="rId6"/>
            <a:stretch>
              <a:fillRect l="0" t="0" r="0" b="0"/>
            </a:stretch>
          </a:blipFill>
        </p:spPr>
      </p:sp>
      <p:sp>
        <p:nvSpPr>
          <p:cNvPr name="TextBox 5" id="5"/>
          <p:cNvSpPr txBox="true"/>
          <p:nvPr/>
        </p:nvSpPr>
        <p:spPr>
          <a:xfrm rot="0">
            <a:off x="1390949" y="1322540"/>
            <a:ext cx="6911756" cy="86042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Flowchart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5588406" y="3849939"/>
            <a:ext cx="2601310" cy="2587121"/>
          </a:xfrm>
          <a:custGeom>
            <a:avLst/>
            <a:gdLst/>
            <a:ahLst/>
            <a:cxnLst/>
            <a:rect r="r" b="b" t="t" l="l"/>
            <a:pathLst>
              <a:path h="2587121" w="2601310">
                <a:moveTo>
                  <a:pt x="0" y="0"/>
                </a:moveTo>
                <a:lnTo>
                  <a:pt x="2601311" y="0"/>
                </a:lnTo>
                <a:lnTo>
                  <a:pt x="2601311" y="2587122"/>
                </a:lnTo>
                <a:lnTo>
                  <a:pt x="0" y="25871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8886528" y="3509657"/>
            <a:ext cx="3267686" cy="3267686"/>
          </a:xfrm>
          <a:custGeom>
            <a:avLst/>
            <a:gdLst/>
            <a:ahLst/>
            <a:cxnLst/>
            <a:rect r="r" b="b" t="t" l="l"/>
            <a:pathLst>
              <a:path h="3267686" w="3267686">
                <a:moveTo>
                  <a:pt x="0" y="0"/>
                </a:moveTo>
                <a:lnTo>
                  <a:pt x="3267687" y="0"/>
                </a:lnTo>
                <a:lnTo>
                  <a:pt x="3267687" y="3267686"/>
                </a:lnTo>
                <a:lnTo>
                  <a:pt x="0" y="3267686"/>
                </a:lnTo>
                <a:lnTo>
                  <a:pt x="0" y="0"/>
                </a:lnTo>
                <a:close/>
              </a:path>
            </a:pathLst>
          </a:custGeom>
          <a:blipFill>
            <a:blip r:embed="rId9"/>
            <a:stretch>
              <a:fillRect l="0" t="0" r="0" b="0"/>
            </a:stretch>
          </a:blipFill>
        </p:spPr>
      </p:sp>
      <p:sp>
        <p:nvSpPr>
          <p:cNvPr name="TextBox 7" id="7"/>
          <p:cNvSpPr txBox="true"/>
          <p:nvPr/>
        </p:nvSpPr>
        <p:spPr>
          <a:xfrm rot="0">
            <a:off x="1390949" y="1322540"/>
            <a:ext cx="6911756" cy="86042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Tools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69609" y="1198715"/>
            <a:ext cx="8247630" cy="8509837"/>
          </a:xfrm>
          <a:custGeom>
            <a:avLst/>
            <a:gdLst/>
            <a:ahLst/>
            <a:cxnLst/>
            <a:rect r="r" b="b" t="t" l="l"/>
            <a:pathLst>
              <a:path h="8509837" w="8247630">
                <a:moveTo>
                  <a:pt x="0" y="0"/>
                </a:moveTo>
                <a:lnTo>
                  <a:pt x="8247630" y="0"/>
                </a:lnTo>
                <a:lnTo>
                  <a:pt x="8247630" y="8509837"/>
                </a:lnTo>
                <a:lnTo>
                  <a:pt x="0" y="8509837"/>
                </a:lnTo>
                <a:lnTo>
                  <a:pt x="0" y="0"/>
                </a:lnTo>
                <a:close/>
              </a:path>
            </a:pathLst>
          </a:custGeom>
          <a:blipFill>
            <a:blip r:embed="rId6"/>
            <a:stretch>
              <a:fillRect l="0" t="0" r="0" b="0"/>
            </a:stretch>
          </a:blipFill>
        </p:spPr>
      </p:sp>
      <p:sp>
        <p:nvSpPr>
          <p:cNvPr name="TextBox 5" id="5"/>
          <p:cNvSpPr txBox="true"/>
          <p:nvPr/>
        </p:nvSpPr>
        <p:spPr>
          <a:xfrm rot="0">
            <a:off x="1390949" y="1322540"/>
            <a:ext cx="6911756" cy="249872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Student scores are based on hours</a:t>
            </a:r>
          </a:p>
        </p:txBody>
      </p:sp>
      <p:sp>
        <p:nvSpPr>
          <p:cNvPr name="TextBox 6" id="6"/>
          <p:cNvSpPr txBox="true"/>
          <p:nvPr/>
        </p:nvSpPr>
        <p:spPr>
          <a:xfrm rot="0">
            <a:off x="1390949" y="4120357"/>
            <a:ext cx="6340417" cy="2731770"/>
          </a:xfrm>
          <a:prstGeom prst="rect">
            <a:avLst/>
          </a:prstGeom>
        </p:spPr>
        <p:txBody>
          <a:bodyPr anchor="t" rtlCol="false" tIns="0" lIns="0" bIns="0" rIns="0">
            <a:spAutoFit/>
          </a:bodyPr>
          <a:lstStyle/>
          <a:p>
            <a:pPr algn="just">
              <a:lnSpc>
                <a:spcPts val="2700"/>
              </a:lnSpc>
            </a:pPr>
            <a:r>
              <a:rPr lang="en-US" sz="1800">
                <a:solidFill>
                  <a:srgbClr val="545454"/>
                </a:solidFill>
                <a:latin typeface="HK Grotesk"/>
                <a:ea typeface="HK Grotesk"/>
                <a:cs typeface="HK Grotesk"/>
                <a:sym typeface="HK Grotesk"/>
              </a:rPr>
              <a:t>This scatter plot shows the relationship between the number of hours studied (Hours) and test scores (Scores). From the pattern of data points, it can be seen that the longer the study time, the higher the score obtained, which indicates a positive correlation between the two variables. </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This plot is used for regression analysis to predict scores based on the number of hours studied.</a:t>
            </a:r>
          </a:p>
        </p:txBody>
      </p:sp>
      <p:sp>
        <p:nvSpPr>
          <p:cNvPr name="Freeform 7" id="7"/>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8469609" y="1491954"/>
            <a:ext cx="8747659" cy="7303091"/>
          </a:xfrm>
          <a:custGeom>
            <a:avLst/>
            <a:gdLst/>
            <a:ahLst/>
            <a:cxnLst/>
            <a:rect r="r" b="b" t="t" l="l"/>
            <a:pathLst>
              <a:path h="7303091" w="8747659">
                <a:moveTo>
                  <a:pt x="0" y="0"/>
                </a:moveTo>
                <a:lnTo>
                  <a:pt x="8747659" y="0"/>
                </a:lnTo>
                <a:lnTo>
                  <a:pt x="8747659" y="7303092"/>
                </a:lnTo>
                <a:lnTo>
                  <a:pt x="0" y="7303092"/>
                </a:lnTo>
                <a:lnTo>
                  <a:pt x="0" y="0"/>
                </a:lnTo>
                <a:close/>
              </a:path>
            </a:pathLst>
          </a:custGeom>
          <a:blipFill>
            <a:blip r:embed="rId7"/>
            <a:stretch>
              <a:fillRect l="0" t="0" r="0" b="0"/>
            </a:stretch>
          </a:blipFill>
        </p:spPr>
      </p:sp>
      <p:sp>
        <p:nvSpPr>
          <p:cNvPr name="TextBox 6" id="6"/>
          <p:cNvSpPr txBox="true"/>
          <p:nvPr/>
        </p:nvSpPr>
        <p:spPr>
          <a:xfrm rot="0">
            <a:off x="1390949" y="1322540"/>
            <a:ext cx="6911756" cy="167957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Boxplot Hours of Student Scores</a:t>
            </a:r>
          </a:p>
        </p:txBody>
      </p:sp>
      <p:sp>
        <p:nvSpPr>
          <p:cNvPr name="TextBox 7" id="7"/>
          <p:cNvSpPr txBox="true"/>
          <p:nvPr/>
        </p:nvSpPr>
        <p:spPr>
          <a:xfrm rot="0">
            <a:off x="1390949" y="3282739"/>
            <a:ext cx="6340417" cy="4103370"/>
          </a:xfrm>
          <a:prstGeom prst="rect">
            <a:avLst/>
          </a:prstGeom>
        </p:spPr>
        <p:txBody>
          <a:bodyPr anchor="t" rtlCol="false" tIns="0" lIns="0" bIns="0" rIns="0">
            <a:spAutoFit/>
          </a:bodyPr>
          <a:lstStyle/>
          <a:p>
            <a:pPr algn="just">
              <a:lnSpc>
                <a:spcPts val="2700"/>
              </a:lnSpc>
            </a:pPr>
            <a:r>
              <a:rPr lang="en-US" sz="1800">
                <a:solidFill>
                  <a:srgbClr val="545454"/>
                </a:solidFill>
                <a:latin typeface="HK Grotesk"/>
                <a:ea typeface="HK Grotesk"/>
                <a:cs typeface="HK Grotesk"/>
                <a:sym typeface="HK Grotesk"/>
              </a:rPr>
              <a:t>The boxplot shows the interquartile range (IQR), namely the range between the first quartile (Q1) and the third quartile (Q3).</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line in the box (median line) shows the median value of the number of student study hours.</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horizontal line (whiskers) shows the data range without outliers, namely the minimum and maximum data within the IQR limits.</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There are no visible outliers (points that are outside the whiskers).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8469609" y="1663105"/>
            <a:ext cx="8597723" cy="6960790"/>
          </a:xfrm>
          <a:custGeom>
            <a:avLst/>
            <a:gdLst/>
            <a:ahLst/>
            <a:cxnLst/>
            <a:rect r="r" b="b" t="t" l="l"/>
            <a:pathLst>
              <a:path h="6960790" w="8597723">
                <a:moveTo>
                  <a:pt x="0" y="0"/>
                </a:moveTo>
                <a:lnTo>
                  <a:pt x="8597724" y="0"/>
                </a:lnTo>
                <a:lnTo>
                  <a:pt x="8597724" y="6960790"/>
                </a:lnTo>
                <a:lnTo>
                  <a:pt x="0" y="6960790"/>
                </a:lnTo>
                <a:lnTo>
                  <a:pt x="0" y="0"/>
                </a:lnTo>
                <a:close/>
              </a:path>
            </a:pathLst>
          </a:custGeom>
          <a:blipFill>
            <a:blip r:embed="rId7"/>
            <a:stretch>
              <a:fillRect l="0" t="0" r="0" b="0"/>
            </a:stretch>
          </a:blipFill>
        </p:spPr>
      </p:sp>
      <p:sp>
        <p:nvSpPr>
          <p:cNvPr name="TextBox 6" id="6"/>
          <p:cNvSpPr txBox="true"/>
          <p:nvPr/>
        </p:nvSpPr>
        <p:spPr>
          <a:xfrm rot="0">
            <a:off x="1390949" y="1322540"/>
            <a:ext cx="6911756" cy="167957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Prediction with Linear Regression</a:t>
            </a:r>
          </a:p>
        </p:txBody>
      </p:sp>
      <p:sp>
        <p:nvSpPr>
          <p:cNvPr name="TextBox 7" id="7"/>
          <p:cNvSpPr txBox="true"/>
          <p:nvPr/>
        </p:nvSpPr>
        <p:spPr>
          <a:xfrm rot="0">
            <a:off x="1390949" y="3282739"/>
            <a:ext cx="6340417" cy="4789170"/>
          </a:xfrm>
          <a:prstGeom prst="rect">
            <a:avLst/>
          </a:prstGeom>
        </p:spPr>
        <p:txBody>
          <a:bodyPr anchor="t" rtlCol="false" tIns="0" lIns="0" bIns="0" rIns="0">
            <a:spAutoFit/>
          </a:bodyPr>
          <a:lstStyle/>
          <a:p>
            <a:pPr algn="just">
              <a:lnSpc>
                <a:spcPts val="2700"/>
              </a:lnSpc>
            </a:pPr>
            <a:r>
              <a:rPr lang="en-US" sz="1800">
                <a:solidFill>
                  <a:srgbClr val="545454"/>
                </a:solidFill>
                <a:latin typeface="HK Grotesk"/>
                <a:ea typeface="HK Grotesk"/>
                <a:cs typeface="HK Grotesk"/>
                <a:sym typeface="HK Grotesk"/>
              </a:rPr>
              <a:t>The red line (Actual Data) shows the original value of the student's score.</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dotted blue line (Prediction) shows the prediction results of the linear regression model.</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X-axis (Scores) represents the score values, while the Y-axis (Index) appears to represent the order of the data.</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From this graph, it can be seen that the predictions are quite close to the original data, although there are some deviations. This shows that the linear regression model is able to capture data patterns well, but may still be improved with further optimization.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8469609" y="1663105"/>
            <a:ext cx="8597723" cy="6960790"/>
          </a:xfrm>
          <a:custGeom>
            <a:avLst/>
            <a:gdLst/>
            <a:ahLst/>
            <a:cxnLst/>
            <a:rect r="r" b="b" t="t" l="l"/>
            <a:pathLst>
              <a:path h="6960790" w="8597723">
                <a:moveTo>
                  <a:pt x="0" y="0"/>
                </a:moveTo>
                <a:lnTo>
                  <a:pt x="8597724" y="0"/>
                </a:lnTo>
                <a:lnTo>
                  <a:pt x="8597724" y="6960790"/>
                </a:lnTo>
                <a:lnTo>
                  <a:pt x="0" y="6960790"/>
                </a:lnTo>
                <a:lnTo>
                  <a:pt x="0" y="0"/>
                </a:lnTo>
                <a:close/>
              </a:path>
            </a:pathLst>
          </a:custGeom>
          <a:blipFill>
            <a:blip r:embed="rId7"/>
            <a:stretch>
              <a:fillRect l="0" t="0" r="0" b="0"/>
            </a:stretch>
          </a:blipFill>
        </p:spPr>
      </p:sp>
      <p:sp>
        <p:nvSpPr>
          <p:cNvPr name="TextBox 6" id="6"/>
          <p:cNvSpPr txBox="true"/>
          <p:nvPr/>
        </p:nvSpPr>
        <p:spPr>
          <a:xfrm rot="0">
            <a:off x="1390949" y="1322540"/>
            <a:ext cx="6911756" cy="1679575"/>
          </a:xfrm>
          <a:prstGeom prst="rect">
            <a:avLst/>
          </a:prstGeom>
        </p:spPr>
        <p:txBody>
          <a:bodyPr anchor="t" rtlCol="false" tIns="0" lIns="0" bIns="0" rIns="0">
            <a:spAutoFit/>
          </a:bodyPr>
          <a:lstStyle/>
          <a:p>
            <a:pPr algn="l">
              <a:lnSpc>
                <a:spcPts val="6500"/>
              </a:lnSpc>
            </a:pPr>
            <a:r>
              <a:rPr lang="en-US" sz="6500" b="true">
                <a:solidFill>
                  <a:srgbClr val="000000"/>
                </a:solidFill>
                <a:latin typeface="TT Commons Pro Bold"/>
                <a:ea typeface="TT Commons Pro Bold"/>
                <a:cs typeface="TT Commons Pro Bold"/>
                <a:sym typeface="TT Commons Pro Bold"/>
              </a:rPr>
              <a:t>Prediction with Decision Tree</a:t>
            </a:r>
          </a:p>
        </p:txBody>
      </p:sp>
      <p:sp>
        <p:nvSpPr>
          <p:cNvPr name="TextBox 7" id="7"/>
          <p:cNvSpPr txBox="true"/>
          <p:nvPr/>
        </p:nvSpPr>
        <p:spPr>
          <a:xfrm rot="0">
            <a:off x="1390949" y="3369736"/>
            <a:ext cx="6340417" cy="4789170"/>
          </a:xfrm>
          <a:prstGeom prst="rect">
            <a:avLst/>
          </a:prstGeom>
        </p:spPr>
        <p:txBody>
          <a:bodyPr anchor="t" rtlCol="false" tIns="0" lIns="0" bIns="0" rIns="0">
            <a:spAutoFit/>
          </a:bodyPr>
          <a:lstStyle/>
          <a:p>
            <a:pPr algn="just">
              <a:lnSpc>
                <a:spcPts val="2700"/>
              </a:lnSpc>
            </a:pPr>
            <a:r>
              <a:rPr lang="en-US" sz="1800">
                <a:solidFill>
                  <a:srgbClr val="545454"/>
                </a:solidFill>
                <a:latin typeface="HK Grotesk"/>
                <a:ea typeface="HK Grotesk"/>
                <a:cs typeface="HK Grotesk"/>
                <a:sym typeface="HK Grotesk"/>
              </a:rPr>
              <a:t>The red line (Actual Data) is the actual student score data.</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dotted blue line (Prediction) is the prediction result from the Decision Tree model.</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X-axis (Scores) is what represents the student's score.</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The Y axis (Index) is what represents the data sequence or observation index.</a:t>
            </a:r>
          </a:p>
          <a:p>
            <a:pPr algn="just">
              <a:lnSpc>
                <a:spcPts val="2700"/>
              </a:lnSpc>
            </a:pPr>
          </a:p>
          <a:p>
            <a:pPr algn="just">
              <a:lnSpc>
                <a:spcPts val="2700"/>
              </a:lnSpc>
            </a:pPr>
            <a:r>
              <a:rPr lang="en-US" sz="1800">
                <a:solidFill>
                  <a:srgbClr val="545454"/>
                </a:solidFill>
                <a:latin typeface="HK Grotesk"/>
                <a:ea typeface="HK Grotesk"/>
                <a:cs typeface="HK Grotesk"/>
                <a:sym typeface="HK Grotesk"/>
              </a:rPr>
              <a:t>It can be seen that the Decision Tree model is more flexible than linear regression, following data patterns better. However, Decision Trees can also cause overfitting, especially if the model is too complex and overfit to the training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1390949" y="3749361"/>
            <a:ext cx="6340417" cy="4162421"/>
          </a:xfrm>
          <a:custGeom>
            <a:avLst/>
            <a:gdLst/>
            <a:ahLst/>
            <a:cxnLst/>
            <a:rect r="r" b="b" t="t" l="l"/>
            <a:pathLst>
              <a:path h="4162421" w="6340417">
                <a:moveTo>
                  <a:pt x="0" y="0"/>
                </a:moveTo>
                <a:lnTo>
                  <a:pt x="6340416" y="0"/>
                </a:lnTo>
                <a:lnTo>
                  <a:pt x="6340416" y="4162422"/>
                </a:lnTo>
                <a:lnTo>
                  <a:pt x="0" y="4162422"/>
                </a:lnTo>
                <a:lnTo>
                  <a:pt x="0" y="0"/>
                </a:lnTo>
                <a:close/>
              </a:path>
            </a:pathLst>
          </a:custGeom>
          <a:blipFill>
            <a:blip r:embed="rId7"/>
            <a:stretch>
              <a:fillRect l="-3915" t="-84994" r="-126032" b="-20788"/>
            </a:stretch>
          </a:blipFill>
        </p:spPr>
      </p:sp>
      <p:sp>
        <p:nvSpPr>
          <p:cNvPr name="Freeform 6" id="6"/>
          <p:cNvSpPr/>
          <p:nvPr/>
        </p:nvSpPr>
        <p:spPr>
          <a:xfrm flipH="false" flipV="false" rot="0">
            <a:off x="9144000" y="1389926"/>
            <a:ext cx="8087568" cy="7868374"/>
          </a:xfrm>
          <a:custGeom>
            <a:avLst/>
            <a:gdLst/>
            <a:ahLst/>
            <a:cxnLst/>
            <a:rect r="r" b="b" t="t" l="l"/>
            <a:pathLst>
              <a:path h="7868374" w="8087568">
                <a:moveTo>
                  <a:pt x="0" y="0"/>
                </a:moveTo>
                <a:lnTo>
                  <a:pt x="8087568" y="0"/>
                </a:lnTo>
                <a:lnTo>
                  <a:pt x="8087568" y="7868374"/>
                </a:lnTo>
                <a:lnTo>
                  <a:pt x="0" y="7868374"/>
                </a:lnTo>
                <a:lnTo>
                  <a:pt x="0" y="0"/>
                </a:lnTo>
                <a:close/>
              </a:path>
            </a:pathLst>
          </a:custGeom>
          <a:blipFill>
            <a:blip r:embed="rId8"/>
            <a:stretch>
              <a:fillRect l="-6473" t="0" r="0" b="0"/>
            </a:stretch>
          </a:blipFill>
        </p:spPr>
      </p:sp>
      <p:sp>
        <p:nvSpPr>
          <p:cNvPr name="TextBox 7" id="7"/>
          <p:cNvSpPr txBox="true"/>
          <p:nvPr/>
        </p:nvSpPr>
        <p:spPr>
          <a:xfrm rot="0">
            <a:off x="1390949" y="1322540"/>
            <a:ext cx="6911756" cy="860425"/>
          </a:xfrm>
          <a:prstGeom prst="rect">
            <a:avLst/>
          </a:prstGeom>
        </p:spPr>
        <p:txBody>
          <a:bodyPr anchor="t" rtlCol="false" tIns="0" lIns="0" bIns="0" rIns="0">
            <a:spAutoFit/>
          </a:bodyPr>
          <a:lstStyle/>
          <a:p>
            <a:pPr algn="l">
              <a:lnSpc>
                <a:spcPts val="6500"/>
              </a:lnSpc>
            </a:pPr>
            <a:r>
              <a:rPr lang="en-US" sz="6500">
                <a:solidFill>
                  <a:srgbClr val="000000"/>
                </a:solidFill>
                <a:latin typeface="TT Commons Pro"/>
                <a:ea typeface="TT Commons Pro"/>
                <a:cs typeface="TT Commons Pro"/>
                <a:sym typeface="TT Commons Pro"/>
              </a:rPr>
              <a:t>Preparing datasets</a:t>
            </a:r>
          </a:p>
        </p:txBody>
      </p:sp>
      <p:sp>
        <p:nvSpPr>
          <p:cNvPr name="TextBox 8" id="8"/>
          <p:cNvSpPr txBox="true"/>
          <p:nvPr/>
        </p:nvSpPr>
        <p:spPr>
          <a:xfrm rot="0">
            <a:off x="1390949" y="2484968"/>
            <a:ext cx="6340417" cy="1017270"/>
          </a:xfrm>
          <a:prstGeom prst="rect">
            <a:avLst/>
          </a:prstGeom>
        </p:spPr>
        <p:txBody>
          <a:bodyPr anchor="t" rtlCol="false" tIns="0" lIns="0" bIns="0" rIns="0">
            <a:spAutoFit/>
          </a:bodyPr>
          <a:lstStyle/>
          <a:p>
            <a:pPr algn="just">
              <a:lnSpc>
                <a:spcPts val="2700"/>
              </a:lnSpc>
            </a:pPr>
            <a:r>
              <a:rPr lang="en-US" sz="1800">
                <a:solidFill>
                  <a:srgbClr val="545454"/>
                </a:solidFill>
                <a:latin typeface="HK Grotesk"/>
                <a:ea typeface="HK Grotesk"/>
                <a:cs typeface="HK Grotesk"/>
                <a:sym typeface="HK Grotesk"/>
              </a:rPr>
              <a:t>Prepare the "Student Scores Prediction" dataset to solve existing problems. (check duplicated data, check missing value handling, outlier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846665" y="0"/>
            <a:ext cx="2441335" cy="1842098"/>
          </a:xfrm>
          <a:custGeom>
            <a:avLst/>
            <a:gdLst/>
            <a:ahLst/>
            <a:cxnLst/>
            <a:rect r="r" b="b" t="t" l="l"/>
            <a:pathLst>
              <a:path h="1842098" w="2441335">
                <a:moveTo>
                  <a:pt x="2441335" y="0"/>
                </a:moveTo>
                <a:lnTo>
                  <a:pt x="0" y="0"/>
                </a:lnTo>
                <a:lnTo>
                  <a:pt x="0" y="1842098"/>
                </a:lnTo>
                <a:lnTo>
                  <a:pt x="2441335" y="1842098"/>
                </a:lnTo>
                <a:lnTo>
                  <a:pt x="2441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6138" y="9708552"/>
            <a:ext cx="7315200" cy="1436439"/>
          </a:xfrm>
          <a:custGeom>
            <a:avLst/>
            <a:gdLst/>
            <a:ahLst/>
            <a:cxnLst/>
            <a:rect r="r" b="b" t="t" l="l"/>
            <a:pathLst>
              <a:path h="1436439" w="7315200">
                <a:moveTo>
                  <a:pt x="7315200" y="0"/>
                </a:moveTo>
                <a:lnTo>
                  <a:pt x="0" y="0"/>
                </a:lnTo>
                <a:lnTo>
                  <a:pt x="0" y="1436439"/>
                </a:lnTo>
                <a:lnTo>
                  <a:pt x="7315200" y="1436439"/>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0949" y="8501806"/>
            <a:ext cx="2551313" cy="756494"/>
          </a:xfrm>
          <a:custGeom>
            <a:avLst/>
            <a:gdLst/>
            <a:ahLst/>
            <a:cxnLst/>
            <a:rect r="r" b="b" t="t" l="l"/>
            <a:pathLst>
              <a:path h="756494" w="2551313">
                <a:moveTo>
                  <a:pt x="0" y="0"/>
                </a:moveTo>
                <a:lnTo>
                  <a:pt x="2551313" y="0"/>
                </a:lnTo>
                <a:lnTo>
                  <a:pt x="2551313" y="756494"/>
                </a:lnTo>
                <a:lnTo>
                  <a:pt x="0" y="756494"/>
                </a:lnTo>
                <a:lnTo>
                  <a:pt x="0" y="0"/>
                </a:lnTo>
                <a:close/>
              </a:path>
            </a:pathLst>
          </a:custGeom>
          <a:blipFill>
            <a:blip r:embed="rId6"/>
            <a:stretch>
              <a:fillRect l="0" t="0" r="0" b="0"/>
            </a:stretch>
          </a:blipFill>
        </p:spPr>
      </p:sp>
      <p:sp>
        <p:nvSpPr>
          <p:cNvPr name="Freeform 5" id="5"/>
          <p:cNvSpPr/>
          <p:nvPr/>
        </p:nvSpPr>
        <p:spPr>
          <a:xfrm flipH="false" flipV="false" rot="0">
            <a:off x="8818411" y="3167683"/>
            <a:ext cx="8942486" cy="5334123"/>
          </a:xfrm>
          <a:custGeom>
            <a:avLst/>
            <a:gdLst/>
            <a:ahLst/>
            <a:cxnLst/>
            <a:rect r="r" b="b" t="t" l="l"/>
            <a:pathLst>
              <a:path h="5334123" w="8942486">
                <a:moveTo>
                  <a:pt x="0" y="0"/>
                </a:moveTo>
                <a:lnTo>
                  <a:pt x="8942486" y="0"/>
                </a:lnTo>
                <a:lnTo>
                  <a:pt x="8942486" y="5334123"/>
                </a:lnTo>
                <a:lnTo>
                  <a:pt x="0" y="5334123"/>
                </a:lnTo>
                <a:lnTo>
                  <a:pt x="0" y="0"/>
                </a:lnTo>
                <a:close/>
              </a:path>
            </a:pathLst>
          </a:custGeom>
          <a:blipFill>
            <a:blip r:embed="rId7"/>
            <a:stretch>
              <a:fillRect l="-7903" t="0" r="0" b="0"/>
            </a:stretch>
          </a:blipFill>
        </p:spPr>
      </p:sp>
      <p:sp>
        <p:nvSpPr>
          <p:cNvPr name="Freeform 6" id="6"/>
          <p:cNvSpPr/>
          <p:nvPr/>
        </p:nvSpPr>
        <p:spPr>
          <a:xfrm flipH="false" flipV="false" rot="0">
            <a:off x="527103" y="3424857"/>
            <a:ext cx="8059720" cy="4310152"/>
          </a:xfrm>
          <a:custGeom>
            <a:avLst/>
            <a:gdLst/>
            <a:ahLst/>
            <a:cxnLst/>
            <a:rect r="r" b="b" t="t" l="l"/>
            <a:pathLst>
              <a:path h="4310152" w="8059720">
                <a:moveTo>
                  <a:pt x="0" y="0"/>
                </a:moveTo>
                <a:lnTo>
                  <a:pt x="8059720" y="0"/>
                </a:lnTo>
                <a:lnTo>
                  <a:pt x="8059720" y="4310152"/>
                </a:lnTo>
                <a:lnTo>
                  <a:pt x="0" y="4310152"/>
                </a:lnTo>
                <a:lnTo>
                  <a:pt x="0" y="0"/>
                </a:lnTo>
                <a:close/>
              </a:path>
            </a:pathLst>
          </a:custGeom>
          <a:blipFill>
            <a:blip r:embed="rId8"/>
            <a:stretch>
              <a:fillRect l="-8309" t="0" r="-13230" b="0"/>
            </a:stretch>
          </a:blipFill>
        </p:spPr>
      </p:sp>
      <p:sp>
        <p:nvSpPr>
          <p:cNvPr name="TextBox 7" id="7"/>
          <p:cNvSpPr txBox="true"/>
          <p:nvPr/>
        </p:nvSpPr>
        <p:spPr>
          <a:xfrm rot="0">
            <a:off x="1390949" y="1064223"/>
            <a:ext cx="12235346" cy="1679575"/>
          </a:xfrm>
          <a:prstGeom prst="rect">
            <a:avLst/>
          </a:prstGeom>
        </p:spPr>
        <p:txBody>
          <a:bodyPr anchor="t" rtlCol="false" tIns="0" lIns="0" bIns="0" rIns="0">
            <a:spAutoFit/>
          </a:bodyPr>
          <a:lstStyle/>
          <a:p>
            <a:pPr algn="l">
              <a:lnSpc>
                <a:spcPts val="6500"/>
              </a:lnSpc>
            </a:pPr>
            <a:r>
              <a:rPr lang="en-US" sz="6500">
                <a:solidFill>
                  <a:srgbClr val="000000"/>
                </a:solidFill>
                <a:latin typeface="TT Commons Pro"/>
                <a:ea typeface="TT Commons Pro"/>
                <a:cs typeface="TT Commons Pro"/>
                <a:sym typeface="TT Commons Pro"/>
              </a:rPr>
              <a:t>Modelling Machine Learning Regression (Linear Regression)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DAGg82AON3s</dc:identifier>
  <dcterms:modified xsi:type="dcterms:W3CDTF">2011-08-01T06:04:30Z</dcterms:modified>
  <cp:revision>1</cp:revision>
  <dc:title>PPT Student Scores Prediction</dc:title>
</cp:coreProperties>
</file>