
<file path=[Content_Types].xml><?xml version="1.0" encoding="utf-8"?>
<Types xmlns="http://schemas.openxmlformats.org/package/2006/content-types">
  <Default ContentType="application/vnd.openxmlformats-officedocument.oleObject" Extension="bin"/>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8288000" cy="10287000"/>
  <p:notesSz cx="6858000" cy="9144000"/>
  <p:embeddedFontLst>
    <p:embeddedFont>
      <p:font typeface="Inlander" charset="1" panose="00000000000000000000"/>
      <p:regular r:id="rId30"/>
    </p:embeddedFont>
    <p:embeddedFont>
      <p:font typeface="Recoleta" charset="1" panose="00000500000000000000"/>
      <p:regular r:id="rId31"/>
    </p:embeddedFont>
    <p:embeddedFont>
      <p:font typeface="Recoleta Bold" charset="1" panose="00000800000000000000"/>
      <p:regular r:id="rId32"/>
    </p:embeddedFont>
    <p:embeddedFont>
      <p:font typeface="Tomorrow" charset="1" panose="0000000000000000000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41.png" Type="http://schemas.openxmlformats.org/officeDocument/2006/relationships/image"/><Relationship Id="rId7" Target="../embeddings/oleObject1.bin" Type="http://schemas.openxmlformats.org/officeDocument/2006/relationships/oleObjec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42.png" Type="http://schemas.openxmlformats.org/officeDocument/2006/relationships/image"/><Relationship Id="rId7" Target="../media/image43.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44.png" Type="http://schemas.openxmlformats.org/officeDocument/2006/relationships/image"/><Relationship Id="rId7" Target="../embeddings/oleObject2.bin" Type="http://schemas.openxmlformats.org/officeDocument/2006/relationships/oleObjec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5.png" Type="http://schemas.openxmlformats.org/officeDocument/2006/relationships/image"/><Relationship Id="rId5" Target="../embeddings/oleObject3.bin" Type="http://schemas.openxmlformats.org/officeDocument/2006/relationships/oleObject"/><Relationship Id="rId6" Target="../media/image46.png" Type="http://schemas.openxmlformats.org/officeDocument/2006/relationships/image"/><Relationship Id="rId7" Target="../embeddings/oleObject4.bin" Type="http://schemas.openxmlformats.org/officeDocument/2006/relationships/oleObject"/><Relationship Id="rId8" Target="../media/image4.png" Type="http://schemas.openxmlformats.org/officeDocument/2006/relationships/image"/><Relationship Id="rId9" Target="../media/image5.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7.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48.png" Type="http://schemas.openxmlformats.org/officeDocument/2006/relationships/image"/><Relationship Id="rId7" Target="../media/image4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svg" Type="http://schemas.openxmlformats.org/officeDocument/2006/relationships/image"/><Relationship Id="rId12" Target="../media/image16.png" Type="http://schemas.openxmlformats.org/officeDocument/2006/relationships/image"/><Relationship Id="rId13" Target="../media/image17.svg" Type="http://schemas.openxmlformats.org/officeDocument/2006/relationships/image"/><Relationship Id="rId14" Target="../media/image18.png" Type="http://schemas.openxmlformats.org/officeDocument/2006/relationships/image"/><Relationship Id="rId15" Target="../media/image19.png" Type="http://schemas.openxmlformats.org/officeDocument/2006/relationships/image"/><Relationship Id="rId16" Target="../media/image20.svg" Type="http://schemas.openxmlformats.org/officeDocument/2006/relationships/image"/><Relationship Id="rId17" Target="../media/image21.png" Type="http://schemas.openxmlformats.org/officeDocument/2006/relationships/image"/><Relationship Id="rId18" Target="../media/image22.svg" Type="http://schemas.openxmlformats.org/officeDocument/2006/relationships/image"/><Relationship Id="rId19" Target="../media/image23.png" Type="http://schemas.openxmlformats.org/officeDocument/2006/relationships/image"/><Relationship Id="rId2" Target="../media/image1.png" Type="http://schemas.openxmlformats.org/officeDocument/2006/relationships/image"/><Relationship Id="rId20" Target="../media/image24.svg" Type="http://schemas.openxmlformats.org/officeDocument/2006/relationships/image"/><Relationship Id="rId21" Target="../media/image4.png" Type="http://schemas.openxmlformats.org/officeDocument/2006/relationships/image"/><Relationship Id="rId22" Target="../media/image5.sv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11" Target="../media/image30.png" Type="http://schemas.openxmlformats.org/officeDocument/2006/relationships/image"/><Relationship Id="rId12" Target="../media/image31.png" Type="http://schemas.openxmlformats.org/officeDocument/2006/relationships/image"/><Relationship Id="rId13" Target="../media/image32.png" Type="http://schemas.openxmlformats.org/officeDocument/2006/relationships/image"/><Relationship Id="rId14" Target="../media/image33.sv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 Id="rId8" Target="../media/image27.png" Type="http://schemas.openxmlformats.org/officeDocument/2006/relationships/image"/><Relationship Id="rId9" Target="../media/image2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4.pn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9.png" Type="http://schemas.openxmlformats.org/officeDocument/2006/relationships/image"/><Relationship Id="rId11" Target="../media/image4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35.png" Type="http://schemas.openxmlformats.org/officeDocument/2006/relationships/image"/><Relationship Id="rId7" Target="../media/image36.png" Type="http://schemas.openxmlformats.org/officeDocument/2006/relationships/image"/><Relationship Id="rId8" Target="../media/image37.svg" Type="http://schemas.openxmlformats.org/officeDocument/2006/relationships/image"/><Relationship Id="rId9" Target="../media/image3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52351" y="2371999"/>
            <a:ext cx="20392702" cy="6170231"/>
            <a:chOff x="0" y="0"/>
            <a:chExt cx="5370917" cy="1625081"/>
          </a:xfrm>
        </p:grpSpPr>
        <p:sp>
          <p:nvSpPr>
            <p:cNvPr name="Freeform 3" id="3"/>
            <p:cNvSpPr/>
            <p:nvPr/>
          </p:nvSpPr>
          <p:spPr>
            <a:xfrm flipH="false" flipV="false" rot="0">
              <a:off x="0" y="0"/>
              <a:ext cx="5370917" cy="1625081"/>
            </a:xfrm>
            <a:custGeom>
              <a:avLst/>
              <a:gdLst/>
              <a:ahLst/>
              <a:cxnLst/>
              <a:rect r="r" b="b" t="t" l="l"/>
              <a:pathLst>
                <a:path h="1625081" w="5370917">
                  <a:moveTo>
                    <a:pt x="0" y="0"/>
                  </a:moveTo>
                  <a:lnTo>
                    <a:pt x="5370917" y="0"/>
                  </a:lnTo>
                  <a:lnTo>
                    <a:pt x="5370917" y="1625081"/>
                  </a:lnTo>
                  <a:lnTo>
                    <a:pt x="0" y="1625081"/>
                  </a:lnTo>
                  <a:close/>
                </a:path>
              </a:pathLst>
            </a:custGeom>
            <a:solidFill>
              <a:srgbClr val="FFD1AB"/>
            </a:solidFill>
          </p:spPr>
        </p:sp>
        <p:sp>
          <p:nvSpPr>
            <p:cNvPr name="TextBox 4" id="4"/>
            <p:cNvSpPr txBox="true"/>
            <p:nvPr/>
          </p:nvSpPr>
          <p:spPr>
            <a:xfrm>
              <a:off x="0" y="-38100"/>
              <a:ext cx="5370917" cy="166318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5400000">
            <a:off x="4288696" y="5571950"/>
            <a:ext cx="5362762" cy="47714"/>
            <a:chOff x="0" y="0"/>
            <a:chExt cx="1271759" cy="11315"/>
          </a:xfrm>
        </p:grpSpPr>
        <p:sp>
          <p:nvSpPr>
            <p:cNvPr name="Freeform 6" id="6"/>
            <p:cNvSpPr/>
            <p:nvPr/>
          </p:nvSpPr>
          <p:spPr>
            <a:xfrm flipH="false" flipV="false" rot="0">
              <a:off x="0" y="0"/>
              <a:ext cx="1271759" cy="11315"/>
            </a:xfrm>
            <a:custGeom>
              <a:avLst/>
              <a:gdLst/>
              <a:ahLst/>
              <a:cxnLst/>
              <a:rect r="r" b="b" t="t" l="l"/>
              <a:pathLst>
                <a:path h="11315" w="1271759">
                  <a:moveTo>
                    <a:pt x="0" y="0"/>
                  </a:moveTo>
                  <a:lnTo>
                    <a:pt x="1271759" y="0"/>
                  </a:lnTo>
                  <a:lnTo>
                    <a:pt x="1271759" y="11315"/>
                  </a:lnTo>
                  <a:lnTo>
                    <a:pt x="0" y="11315"/>
                  </a:lnTo>
                  <a:close/>
                </a:path>
              </a:pathLst>
            </a:custGeom>
            <a:solidFill>
              <a:srgbClr val="FF9D61"/>
            </a:solidFill>
          </p:spPr>
        </p:sp>
        <p:sp>
          <p:nvSpPr>
            <p:cNvPr name="TextBox 7" id="7"/>
            <p:cNvSpPr txBox="true"/>
            <p:nvPr/>
          </p:nvSpPr>
          <p:spPr>
            <a:xfrm>
              <a:off x="0" y="-38100"/>
              <a:ext cx="1271759" cy="4941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5400000">
            <a:off x="-418097" y="8019495"/>
            <a:ext cx="836193" cy="2477609"/>
          </a:xfrm>
          <a:custGeom>
            <a:avLst/>
            <a:gdLst/>
            <a:ahLst/>
            <a:cxnLst/>
            <a:rect r="r" b="b" t="t" l="l"/>
            <a:pathLst>
              <a:path h="2477609" w="836193">
                <a:moveTo>
                  <a:pt x="0" y="0"/>
                </a:moveTo>
                <a:lnTo>
                  <a:pt x="836194" y="0"/>
                </a:lnTo>
                <a:lnTo>
                  <a:pt x="836194" y="2477610"/>
                </a:lnTo>
                <a:lnTo>
                  <a:pt x="0" y="24776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5400000">
            <a:off x="17869903" y="-210105"/>
            <a:ext cx="836193" cy="2477609"/>
          </a:xfrm>
          <a:custGeom>
            <a:avLst/>
            <a:gdLst/>
            <a:ahLst/>
            <a:cxnLst/>
            <a:rect r="r" b="b" t="t" l="l"/>
            <a:pathLst>
              <a:path h="2477609" w="836193">
                <a:moveTo>
                  <a:pt x="0" y="0"/>
                </a:moveTo>
                <a:lnTo>
                  <a:pt x="836194" y="0"/>
                </a:lnTo>
                <a:lnTo>
                  <a:pt x="836194" y="2477610"/>
                </a:lnTo>
                <a:lnTo>
                  <a:pt x="0" y="24776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9788837" y="1123809"/>
            <a:ext cx="1914722" cy="1060277"/>
          </a:xfrm>
          <a:custGeom>
            <a:avLst/>
            <a:gdLst/>
            <a:ahLst/>
            <a:cxnLst/>
            <a:rect r="r" b="b" t="t" l="l"/>
            <a:pathLst>
              <a:path h="1060277" w="1914722">
                <a:moveTo>
                  <a:pt x="0" y="0"/>
                </a:moveTo>
                <a:lnTo>
                  <a:pt x="1914722" y="0"/>
                </a:lnTo>
                <a:lnTo>
                  <a:pt x="1914722" y="1060278"/>
                </a:lnTo>
                <a:lnTo>
                  <a:pt x="0" y="1060278"/>
                </a:lnTo>
                <a:lnTo>
                  <a:pt x="0" y="0"/>
                </a:lnTo>
                <a:close/>
              </a:path>
            </a:pathLst>
          </a:custGeom>
          <a:blipFill>
            <a:blip r:embed="rId4"/>
            <a:stretch>
              <a:fillRect l="0" t="0" r="0" b="0"/>
            </a:stretch>
          </a:blipFill>
        </p:spPr>
      </p:sp>
      <p:sp>
        <p:nvSpPr>
          <p:cNvPr name="TextBox 11" id="11"/>
          <p:cNvSpPr txBox="true"/>
          <p:nvPr/>
        </p:nvSpPr>
        <p:spPr>
          <a:xfrm rot="0">
            <a:off x="7242125" y="3613382"/>
            <a:ext cx="10367923" cy="3459283"/>
          </a:xfrm>
          <a:prstGeom prst="rect">
            <a:avLst/>
          </a:prstGeom>
        </p:spPr>
        <p:txBody>
          <a:bodyPr anchor="t" rtlCol="false" tIns="0" lIns="0" bIns="0" rIns="0">
            <a:spAutoFit/>
          </a:bodyPr>
          <a:lstStyle/>
          <a:p>
            <a:pPr algn="ctr">
              <a:lnSpc>
                <a:spcPts val="4320"/>
              </a:lnSpc>
            </a:pPr>
            <a:r>
              <a:rPr lang="en-US" sz="4800">
                <a:solidFill>
                  <a:srgbClr val="28303C"/>
                </a:solidFill>
                <a:latin typeface="Inlander"/>
                <a:ea typeface="Inlander"/>
                <a:cs typeface="Inlander"/>
                <a:sym typeface="Inlander"/>
              </a:rPr>
              <a:t>ANALISIS SPASIAL </a:t>
            </a:r>
          </a:p>
          <a:p>
            <a:pPr algn="ctr">
              <a:lnSpc>
                <a:spcPts val="4320"/>
              </a:lnSpc>
            </a:pPr>
            <a:r>
              <a:rPr lang="en-US" sz="4800">
                <a:solidFill>
                  <a:srgbClr val="28303C"/>
                </a:solidFill>
                <a:latin typeface="Inlander"/>
                <a:ea typeface="Inlander"/>
                <a:cs typeface="Inlander"/>
                <a:sym typeface="Inlander"/>
              </a:rPr>
              <a:t>FAKTOR RISIKO STUNTING </a:t>
            </a:r>
          </a:p>
          <a:p>
            <a:pPr algn="ctr">
              <a:lnSpc>
                <a:spcPts val="4320"/>
              </a:lnSpc>
            </a:pPr>
            <a:r>
              <a:rPr lang="en-US" sz="4800">
                <a:solidFill>
                  <a:srgbClr val="28303C"/>
                </a:solidFill>
                <a:latin typeface="Inlander"/>
                <a:ea typeface="Inlander"/>
                <a:cs typeface="Inlander"/>
                <a:sym typeface="Inlander"/>
              </a:rPr>
              <a:t>DI PROVINSI ACEH TAHUN 2022 DENGAN PENDEKATAN GEOGRAPHICALLY WEIGHTED REGRESSION (GWR)</a:t>
            </a:r>
          </a:p>
        </p:txBody>
      </p:sp>
      <p:sp>
        <p:nvSpPr>
          <p:cNvPr name="TextBox 12" id="12"/>
          <p:cNvSpPr txBox="true"/>
          <p:nvPr/>
        </p:nvSpPr>
        <p:spPr>
          <a:xfrm rot="0">
            <a:off x="606015" y="2847751"/>
            <a:ext cx="6340205" cy="5429437"/>
          </a:xfrm>
          <a:prstGeom prst="rect">
            <a:avLst/>
          </a:prstGeom>
        </p:spPr>
        <p:txBody>
          <a:bodyPr anchor="t" rtlCol="false" tIns="0" lIns="0" bIns="0" rIns="0">
            <a:spAutoFit/>
          </a:bodyPr>
          <a:lstStyle/>
          <a:p>
            <a:pPr algn="ctr">
              <a:lnSpc>
                <a:spcPts val="3278"/>
              </a:lnSpc>
            </a:pPr>
            <a:r>
              <a:rPr lang="en-US" sz="2980">
                <a:solidFill>
                  <a:srgbClr val="28303C"/>
                </a:solidFill>
                <a:latin typeface="Inlander"/>
                <a:ea typeface="Inlander"/>
                <a:cs typeface="Inlander"/>
                <a:sym typeface="Inlander"/>
              </a:rPr>
              <a:t> Kelompok 1</a:t>
            </a:r>
          </a:p>
          <a:p>
            <a:pPr algn="ctr">
              <a:lnSpc>
                <a:spcPts val="3278"/>
              </a:lnSpc>
            </a:pPr>
          </a:p>
          <a:p>
            <a:pPr algn="ctr">
              <a:lnSpc>
                <a:spcPts val="3278"/>
              </a:lnSpc>
            </a:pPr>
            <a:r>
              <a:rPr lang="en-US" sz="2980">
                <a:solidFill>
                  <a:srgbClr val="28303C"/>
                </a:solidFill>
                <a:latin typeface="Inlander"/>
                <a:ea typeface="Inlander"/>
                <a:cs typeface="Inlander"/>
                <a:sym typeface="Inlander"/>
              </a:rPr>
              <a:t>    </a:t>
            </a:r>
            <a:r>
              <a:rPr lang="en-US" sz="2980">
                <a:solidFill>
                  <a:srgbClr val="28303C"/>
                </a:solidFill>
                <a:latin typeface="Inlander"/>
                <a:ea typeface="Inlander"/>
                <a:cs typeface="Inlander"/>
                <a:sym typeface="Inlander"/>
              </a:rPr>
              <a:t>Muhammad Zulkarnaini         </a:t>
            </a:r>
          </a:p>
          <a:p>
            <a:pPr algn="ctr">
              <a:lnSpc>
                <a:spcPts val="3278"/>
              </a:lnSpc>
            </a:pPr>
            <a:r>
              <a:rPr lang="en-US" sz="2980">
                <a:solidFill>
                  <a:srgbClr val="28303C"/>
                </a:solidFill>
                <a:latin typeface="Recoleta"/>
                <a:ea typeface="Recoleta"/>
                <a:cs typeface="Recoleta"/>
                <a:sym typeface="Recoleta"/>
              </a:rPr>
              <a:t>NPM: 22208108010015</a:t>
            </a:r>
          </a:p>
          <a:p>
            <a:pPr algn="ctr">
              <a:lnSpc>
                <a:spcPts val="3278"/>
              </a:lnSpc>
            </a:pPr>
          </a:p>
          <a:p>
            <a:pPr algn="ctr">
              <a:lnSpc>
                <a:spcPts val="3278"/>
              </a:lnSpc>
            </a:pPr>
            <a:r>
              <a:rPr lang="en-US" sz="2980">
                <a:solidFill>
                  <a:srgbClr val="28303C"/>
                </a:solidFill>
                <a:latin typeface="Inlander"/>
                <a:ea typeface="Inlander"/>
                <a:cs typeface="Inlander"/>
                <a:sym typeface="Inlander"/>
              </a:rPr>
              <a:t>       </a:t>
            </a:r>
            <a:r>
              <a:rPr lang="en-US" sz="2980">
                <a:solidFill>
                  <a:srgbClr val="28303C"/>
                </a:solidFill>
                <a:latin typeface="Inlander"/>
                <a:ea typeface="Inlander"/>
                <a:cs typeface="Inlander"/>
                <a:sym typeface="Inlander"/>
              </a:rPr>
              <a:t>Raiza Sabila Putri                         </a:t>
            </a:r>
          </a:p>
          <a:p>
            <a:pPr algn="ctr">
              <a:lnSpc>
                <a:spcPts val="3278"/>
              </a:lnSpc>
            </a:pPr>
            <a:r>
              <a:rPr lang="en-US" sz="2980">
                <a:solidFill>
                  <a:srgbClr val="28303C"/>
                </a:solidFill>
                <a:latin typeface="Recoleta"/>
                <a:ea typeface="Recoleta"/>
                <a:cs typeface="Recoleta"/>
                <a:sym typeface="Recoleta"/>
              </a:rPr>
              <a:t>NPM: </a:t>
            </a:r>
            <a:r>
              <a:rPr lang="en-US" sz="2980">
                <a:solidFill>
                  <a:srgbClr val="28303C"/>
                </a:solidFill>
                <a:latin typeface="Recoleta"/>
                <a:ea typeface="Recoleta"/>
                <a:cs typeface="Recoleta"/>
                <a:sym typeface="Recoleta"/>
              </a:rPr>
              <a:t>2208108010007</a:t>
            </a:r>
          </a:p>
          <a:p>
            <a:pPr algn="ctr">
              <a:lnSpc>
                <a:spcPts val="3278"/>
              </a:lnSpc>
            </a:pPr>
          </a:p>
          <a:p>
            <a:pPr algn="ctr">
              <a:lnSpc>
                <a:spcPts val="3278"/>
              </a:lnSpc>
            </a:pPr>
            <a:r>
              <a:rPr lang="en-US" sz="2980">
                <a:solidFill>
                  <a:srgbClr val="28303C"/>
                </a:solidFill>
                <a:latin typeface="Inlander"/>
                <a:ea typeface="Inlander"/>
                <a:cs typeface="Inlander"/>
                <a:sym typeface="Inlander"/>
              </a:rPr>
              <a:t>   </a:t>
            </a:r>
            <a:r>
              <a:rPr lang="en-US" sz="2980">
                <a:solidFill>
                  <a:srgbClr val="28303C"/>
                </a:solidFill>
                <a:latin typeface="Inlander"/>
                <a:ea typeface="Inlander"/>
                <a:cs typeface="Inlander"/>
                <a:sym typeface="Inlander"/>
              </a:rPr>
              <a:t>Isti Kamila Nanda Zahra           </a:t>
            </a:r>
          </a:p>
          <a:p>
            <a:pPr algn="ctr">
              <a:lnSpc>
                <a:spcPts val="3278"/>
              </a:lnSpc>
            </a:pPr>
            <a:r>
              <a:rPr lang="en-US" sz="2980">
                <a:solidFill>
                  <a:srgbClr val="28303C"/>
                </a:solidFill>
                <a:latin typeface="Recoleta"/>
                <a:ea typeface="Recoleta"/>
                <a:cs typeface="Recoleta"/>
                <a:sym typeface="Recoleta"/>
              </a:rPr>
              <a:t>NPM: </a:t>
            </a:r>
            <a:r>
              <a:rPr lang="en-US" sz="2980">
                <a:solidFill>
                  <a:srgbClr val="28303C"/>
                </a:solidFill>
                <a:latin typeface="Recoleta"/>
                <a:ea typeface="Recoleta"/>
                <a:cs typeface="Recoleta"/>
                <a:sym typeface="Recoleta"/>
              </a:rPr>
              <a:t>2208108010068</a:t>
            </a:r>
          </a:p>
          <a:p>
            <a:pPr algn="ctr">
              <a:lnSpc>
                <a:spcPts val="3278"/>
              </a:lnSpc>
            </a:pPr>
          </a:p>
          <a:p>
            <a:pPr algn="ctr">
              <a:lnSpc>
                <a:spcPts val="3278"/>
              </a:lnSpc>
            </a:pPr>
            <a:r>
              <a:rPr lang="en-US" sz="2980">
                <a:solidFill>
                  <a:srgbClr val="28303C"/>
                </a:solidFill>
                <a:latin typeface="Inlander"/>
                <a:ea typeface="Inlander"/>
                <a:cs typeface="Inlander"/>
                <a:sym typeface="Inlander"/>
              </a:rPr>
              <a:t>Muhammad Annazari AlWafi </a:t>
            </a:r>
          </a:p>
          <a:p>
            <a:pPr algn="ctr">
              <a:lnSpc>
                <a:spcPts val="3278"/>
              </a:lnSpc>
            </a:pPr>
            <a:r>
              <a:rPr lang="en-US" sz="2980">
                <a:solidFill>
                  <a:srgbClr val="28303C"/>
                </a:solidFill>
                <a:latin typeface="Recoleta"/>
                <a:ea typeface="Recoleta"/>
                <a:cs typeface="Recoleta"/>
                <a:sym typeface="Recoleta"/>
              </a:rPr>
              <a:t>NPM: </a:t>
            </a:r>
            <a:r>
              <a:rPr lang="en-US" sz="2980">
                <a:solidFill>
                  <a:srgbClr val="28303C"/>
                </a:solidFill>
                <a:latin typeface="Recoleta"/>
                <a:ea typeface="Recoleta"/>
                <a:cs typeface="Recoleta"/>
                <a:sym typeface="Recoleta"/>
              </a:rPr>
              <a:t>2208108010011</a:t>
            </a:r>
          </a:p>
        </p:txBody>
      </p:sp>
      <p:sp>
        <p:nvSpPr>
          <p:cNvPr name="Freeform 13" id="13"/>
          <p:cNvSpPr/>
          <p:nvPr/>
        </p:nvSpPr>
        <p:spPr>
          <a:xfrm flipH="true" flipV="false" rot="0">
            <a:off x="13338517" y="6127257"/>
            <a:ext cx="4949483" cy="4299863"/>
          </a:xfrm>
          <a:custGeom>
            <a:avLst/>
            <a:gdLst/>
            <a:ahLst/>
            <a:cxnLst/>
            <a:rect r="r" b="b" t="t" l="l"/>
            <a:pathLst>
              <a:path h="4299863" w="4949483">
                <a:moveTo>
                  <a:pt x="4949483" y="0"/>
                </a:moveTo>
                <a:lnTo>
                  <a:pt x="0" y="0"/>
                </a:lnTo>
                <a:lnTo>
                  <a:pt x="0" y="4299863"/>
                </a:lnTo>
                <a:lnTo>
                  <a:pt x="4949483" y="4299863"/>
                </a:lnTo>
                <a:lnTo>
                  <a:pt x="4949483"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true" flipV="false" rot="-10800000">
            <a:off x="-293780" y="-172996"/>
            <a:ext cx="4949483" cy="4299863"/>
          </a:xfrm>
          <a:custGeom>
            <a:avLst/>
            <a:gdLst/>
            <a:ahLst/>
            <a:cxnLst/>
            <a:rect r="r" b="b" t="t" l="l"/>
            <a:pathLst>
              <a:path h="4299863" w="4949483">
                <a:moveTo>
                  <a:pt x="4949483" y="0"/>
                </a:moveTo>
                <a:lnTo>
                  <a:pt x="0" y="0"/>
                </a:lnTo>
                <a:lnTo>
                  <a:pt x="0" y="4299863"/>
                </a:lnTo>
                <a:lnTo>
                  <a:pt x="4949483" y="4299863"/>
                </a:lnTo>
                <a:lnTo>
                  <a:pt x="4949483"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6584441" y="1028700"/>
            <a:ext cx="3204396" cy="1250496"/>
          </a:xfrm>
          <a:custGeom>
            <a:avLst/>
            <a:gdLst/>
            <a:ahLst/>
            <a:cxnLst/>
            <a:rect r="r" b="b" t="t" l="l"/>
            <a:pathLst>
              <a:path h="1250496" w="3204396">
                <a:moveTo>
                  <a:pt x="0" y="0"/>
                </a:moveTo>
                <a:lnTo>
                  <a:pt x="3204396" y="0"/>
                </a:lnTo>
                <a:lnTo>
                  <a:pt x="3204396" y="1250496"/>
                </a:lnTo>
                <a:lnTo>
                  <a:pt x="0" y="1250496"/>
                </a:lnTo>
                <a:lnTo>
                  <a:pt x="0" y="0"/>
                </a:lnTo>
                <a:close/>
              </a:path>
            </a:pathLst>
          </a:custGeom>
          <a:blipFill>
            <a:blip r:embed="rId7"/>
            <a:stretch>
              <a:fillRect l="0" t="0" r="0" b="0"/>
            </a:stretch>
          </a:blipFill>
        </p:spPr>
      </p:sp>
      <p:grpSp>
        <p:nvGrpSpPr>
          <p:cNvPr name="Group 16" id="16"/>
          <p:cNvGrpSpPr/>
          <p:nvPr/>
        </p:nvGrpSpPr>
        <p:grpSpPr>
          <a:xfrm rot="-10800000">
            <a:off x="7242125" y="9258300"/>
            <a:ext cx="7682780" cy="47625"/>
            <a:chOff x="0" y="0"/>
            <a:chExt cx="1821942" cy="11294"/>
          </a:xfrm>
        </p:grpSpPr>
        <p:sp>
          <p:nvSpPr>
            <p:cNvPr name="Freeform 17" id="17"/>
            <p:cNvSpPr/>
            <p:nvPr/>
          </p:nvSpPr>
          <p:spPr>
            <a:xfrm flipH="false" flipV="false" rot="0">
              <a:off x="0" y="0"/>
              <a:ext cx="1821942" cy="11294"/>
            </a:xfrm>
            <a:custGeom>
              <a:avLst/>
              <a:gdLst/>
              <a:ahLst/>
              <a:cxnLst/>
              <a:rect r="r" b="b" t="t" l="l"/>
              <a:pathLst>
                <a:path h="11294" w="1821942">
                  <a:moveTo>
                    <a:pt x="0" y="0"/>
                  </a:moveTo>
                  <a:lnTo>
                    <a:pt x="1821942" y="0"/>
                  </a:lnTo>
                  <a:lnTo>
                    <a:pt x="1821942" y="11294"/>
                  </a:lnTo>
                  <a:lnTo>
                    <a:pt x="0" y="11294"/>
                  </a:lnTo>
                  <a:close/>
                </a:path>
              </a:pathLst>
            </a:custGeom>
            <a:solidFill>
              <a:srgbClr val="FF9D61"/>
            </a:solidFill>
          </p:spPr>
        </p:sp>
        <p:sp>
          <p:nvSpPr>
            <p:cNvPr name="TextBox 18" id="18"/>
            <p:cNvSpPr txBox="true"/>
            <p:nvPr/>
          </p:nvSpPr>
          <p:spPr>
            <a:xfrm>
              <a:off x="0" y="-38100"/>
              <a:ext cx="1821942" cy="49394"/>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6095440" y="8868778"/>
            <a:ext cx="9976150" cy="366488"/>
          </a:xfrm>
          <a:prstGeom prst="rect">
            <a:avLst/>
          </a:prstGeom>
        </p:spPr>
        <p:txBody>
          <a:bodyPr anchor="t" rtlCol="false" tIns="0" lIns="0" bIns="0" rIns="0">
            <a:spAutoFit/>
          </a:bodyPr>
          <a:lstStyle/>
          <a:p>
            <a:pPr algn="ctr">
              <a:lnSpc>
                <a:spcPts val="2865"/>
              </a:lnSpc>
            </a:pPr>
            <a:r>
              <a:rPr lang="en-US" sz="2604">
                <a:solidFill>
                  <a:srgbClr val="231F20"/>
                </a:solidFill>
                <a:latin typeface="Recoleta"/>
                <a:ea typeface="Recoleta"/>
                <a:cs typeface="Recoleta"/>
                <a:sym typeface="Recoleta"/>
              </a:rPr>
              <a:t>Pembimbing</a:t>
            </a:r>
            <a:r>
              <a:rPr lang="en-US" b="true" sz="2604">
                <a:solidFill>
                  <a:srgbClr val="231F20"/>
                </a:solidFill>
                <a:latin typeface="Recoleta Bold"/>
                <a:ea typeface="Recoleta Bold"/>
                <a:cs typeface="Recoleta Bold"/>
                <a:sym typeface="Recoleta Bold"/>
              </a:rPr>
              <a:t> Latifah Rahayu Siregar, S.Si., M.Sc.</a:t>
            </a:r>
          </a:p>
        </p:txBody>
      </p:sp>
      <p:sp>
        <p:nvSpPr>
          <p:cNvPr name="TextBox 20" id="20"/>
          <p:cNvSpPr txBox="true"/>
          <p:nvPr/>
        </p:nvSpPr>
        <p:spPr>
          <a:xfrm rot="0">
            <a:off x="14705053" y="1617760"/>
            <a:ext cx="2733073" cy="366488"/>
          </a:xfrm>
          <a:prstGeom prst="rect">
            <a:avLst/>
          </a:prstGeom>
        </p:spPr>
        <p:txBody>
          <a:bodyPr anchor="t" rtlCol="false" tIns="0" lIns="0" bIns="0" rIns="0">
            <a:spAutoFit/>
          </a:bodyPr>
          <a:lstStyle/>
          <a:p>
            <a:pPr algn="ctr">
              <a:lnSpc>
                <a:spcPts val="2865"/>
              </a:lnSpc>
            </a:pPr>
            <a:r>
              <a:rPr lang="en-US" sz="2604">
                <a:solidFill>
                  <a:srgbClr val="231F20"/>
                </a:solidFill>
                <a:latin typeface="Recoleta"/>
                <a:ea typeface="Recoleta"/>
                <a:cs typeface="Recoleta"/>
                <a:sym typeface="Recoleta"/>
              </a:rPr>
              <a:t>14 Mei 2025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311784" y="1243118"/>
            <a:ext cx="10524752" cy="1076325"/>
          </a:xfrm>
          <a:prstGeom prst="rect">
            <a:avLst/>
          </a:prstGeom>
        </p:spPr>
        <p:txBody>
          <a:bodyPr anchor="t" rtlCol="false" tIns="0" lIns="0" bIns="0" rIns="0">
            <a:spAutoFit/>
          </a:bodyPr>
          <a:lstStyle/>
          <a:p>
            <a:pPr algn="ctr">
              <a:lnSpc>
                <a:spcPts val="6299"/>
              </a:lnSpc>
            </a:pPr>
            <a:r>
              <a:rPr lang="en-US" sz="6999">
                <a:solidFill>
                  <a:srgbClr val="28303C"/>
                </a:solidFill>
                <a:latin typeface="Inlander"/>
                <a:ea typeface="Inlander"/>
                <a:cs typeface="Inlander"/>
                <a:sym typeface="Inlander"/>
              </a:rPr>
              <a:t>TUJUAN PENELITIAN</a:t>
            </a:r>
          </a:p>
        </p:txBody>
      </p:sp>
      <p:sp>
        <p:nvSpPr>
          <p:cNvPr name="Freeform 3" id="3"/>
          <p:cNvSpPr/>
          <p:nvPr/>
        </p:nvSpPr>
        <p:spPr>
          <a:xfrm flipH="true" flipV="false" rot="0">
            <a:off x="14288812" y="6812705"/>
            <a:ext cx="3999188" cy="3474295"/>
          </a:xfrm>
          <a:custGeom>
            <a:avLst/>
            <a:gdLst/>
            <a:ahLst/>
            <a:cxnLst/>
            <a:rect r="r" b="b" t="t" l="l"/>
            <a:pathLst>
              <a:path h="3474295" w="3999188">
                <a:moveTo>
                  <a:pt x="3999188" y="0"/>
                </a:moveTo>
                <a:lnTo>
                  <a:pt x="0" y="0"/>
                </a:lnTo>
                <a:lnTo>
                  <a:pt x="0" y="3474295"/>
                </a:lnTo>
                <a:lnTo>
                  <a:pt x="3999188" y="3474295"/>
                </a:lnTo>
                <a:lnTo>
                  <a:pt x="3999188"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4246150" y="2965079"/>
            <a:ext cx="10935483" cy="1665845"/>
            <a:chOff x="0" y="0"/>
            <a:chExt cx="2316399" cy="352866"/>
          </a:xfrm>
        </p:grpSpPr>
        <p:sp>
          <p:nvSpPr>
            <p:cNvPr name="Freeform 5" id="5"/>
            <p:cNvSpPr/>
            <p:nvPr/>
          </p:nvSpPr>
          <p:spPr>
            <a:xfrm flipH="false" flipV="false" rot="0">
              <a:off x="0" y="0"/>
              <a:ext cx="2316400" cy="352866"/>
            </a:xfrm>
            <a:custGeom>
              <a:avLst/>
              <a:gdLst/>
              <a:ahLst/>
              <a:cxnLst/>
              <a:rect r="r" b="b" t="t" l="l"/>
              <a:pathLst>
                <a:path h="352866" w="2316400">
                  <a:moveTo>
                    <a:pt x="27611" y="0"/>
                  </a:moveTo>
                  <a:lnTo>
                    <a:pt x="2288789" y="0"/>
                  </a:lnTo>
                  <a:cubicBezTo>
                    <a:pt x="2296112" y="0"/>
                    <a:pt x="2303135" y="2909"/>
                    <a:pt x="2308313" y="8087"/>
                  </a:cubicBezTo>
                  <a:cubicBezTo>
                    <a:pt x="2313491" y="13265"/>
                    <a:pt x="2316400" y="20288"/>
                    <a:pt x="2316400" y="27611"/>
                  </a:cubicBezTo>
                  <a:lnTo>
                    <a:pt x="2316400" y="325256"/>
                  </a:lnTo>
                  <a:cubicBezTo>
                    <a:pt x="2316400" y="332578"/>
                    <a:pt x="2313491" y="339601"/>
                    <a:pt x="2308313" y="344779"/>
                  </a:cubicBezTo>
                  <a:cubicBezTo>
                    <a:pt x="2303135" y="349957"/>
                    <a:pt x="2296112" y="352866"/>
                    <a:pt x="2288789" y="352866"/>
                  </a:cubicBezTo>
                  <a:lnTo>
                    <a:pt x="27611" y="352866"/>
                  </a:lnTo>
                  <a:cubicBezTo>
                    <a:pt x="12362" y="352866"/>
                    <a:pt x="0" y="340504"/>
                    <a:pt x="0" y="325256"/>
                  </a:cubicBezTo>
                  <a:lnTo>
                    <a:pt x="0" y="27611"/>
                  </a:lnTo>
                  <a:cubicBezTo>
                    <a:pt x="0" y="12362"/>
                    <a:pt x="12362" y="0"/>
                    <a:pt x="27611" y="0"/>
                  </a:cubicBezTo>
                  <a:close/>
                </a:path>
              </a:pathLst>
            </a:custGeom>
            <a:solidFill>
              <a:srgbClr val="FF9D61"/>
            </a:solidFill>
          </p:spPr>
        </p:sp>
        <p:sp>
          <p:nvSpPr>
            <p:cNvPr name="TextBox 6" id="6"/>
            <p:cNvSpPr txBox="true"/>
            <p:nvPr/>
          </p:nvSpPr>
          <p:spPr>
            <a:xfrm>
              <a:off x="0" y="-38100"/>
              <a:ext cx="2316399" cy="390966"/>
            </a:xfrm>
            <a:prstGeom prst="rect">
              <a:avLst/>
            </a:prstGeom>
          </p:spPr>
          <p:txBody>
            <a:bodyPr anchor="ctr" rtlCol="false" tIns="75864" lIns="75864" bIns="75864" rIns="75864"/>
            <a:lstStyle/>
            <a:p>
              <a:pPr algn="ctr">
                <a:lnSpc>
                  <a:spcPts val="2659"/>
                </a:lnSpc>
              </a:pPr>
            </a:p>
          </p:txBody>
        </p:sp>
      </p:grpSp>
      <p:grpSp>
        <p:nvGrpSpPr>
          <p:cNvPr name="Group 7" id="7"/>
          <p:cNvGrpSpPr/>
          <p:nvPr/>
        </p:nvGrpSpPr>
        <p:grpSpPr>
          <a:xfrm rot="0">
            <a:off x="4246150" y="5038986"/>
            <a:ext cx="10935483" cy="1665845"/>
            <a:chOff x="0" y="0"/>
            <a:chExt cx="2316399" cy="352866"/>
          </a:xfrm>
        </p:grpSpPr>
        <p:sp>
          <p:nvSpPr>
            <p:cNvPr name="Freeform 8" id="8"/>
            <p:cNvSpPr/>
            <p:nvPr/>
          </p:nvSpPr>
          <p:spPr>
            <a:xfrm flipH="false" flipV="false" rot="0">
              <a:off x="0" y="0"/>
              <a:ext cx="2316400" cy="352866"/>
            </a:xfrm>
            <a:custGeom>
              <a:avLst/>
              <a:gdLst/>
              <a:ahLst/>
              <a:cxnLst/>
              <a:rect r="r" b="b" t="t" l="l"/>
              <a:pathLst>
                <a:path h="352866" w="2316400">
                  <a:moveTo>
                    <a:pt x="27611" y="0"/>
                  </a:moveTo>
                  <a:lnTo>
                    <a:pt x="2288789" y="0"/>
                  </a:lnTo>
                  <a:cubicBezTo>
                    <a:pt x="2296112" y="0"/>
                    <a:pt x="2303135" y="2909"/>
                    <a:pt x="2308313" y="8087"/>
                  </a:cubicBezTo>
                  <a:cubicBezTo>
                    <a:pt x="2313491" y="13265"/>
                    <a:pt x="2316400" y="20288"/>
                    <a:pt x="2316400" y="27611"/>
                  </a:cubicBezTo>
                  <a:lnTo>
                    <a:pt x="2316400" y="325256"/>
                  </a:lnTo>
                  <a:cubicBezTo>
                    <a:pt x="2316400" y="332578"/>
                    <a:pt x="2313491" y="339601"/>
                    <a:pt x="2308313" y="344779"/>
                  </a:cubicBezTo>
                  <a:cubicBezTo>
                    <a:pt x="2303135" y="349957"/>
                    <a:pt x="2296112" y="352866"/>
                    <a:pt x="2288789" y="352866"/>
                  </a:cubicBezTo>
                  <a:lnTo>
                    <a:pt x="27611" y="352866"/>
                  </a:lnTo>
                  <a:cubicBezTo>
                    <a:pt x="12362" y="352866"/>
                    <a:pt x="0" y="340504"/>
                    <a:pt x="0" y="325256"/>
                  </a:cubicBezTo>
                  <a:lnTo>
                    <a:pt x="0" y="27611"/>
                  </a:lnTo>
                  <a:cubicBezTo>
                    <a:pt x="0" y="12362"/>
                    <a:pt x="12362" y="0"/>
                    <a:pt x="27611" y="0"/>
                  </a:cubicBezTo>
                  <a:close/>
                </a:path>
              </a:pathLst>
            </a:custGeom>
            <a:solidFill>
              <a:srgbClr val="FF9D61"/>
            </a:solidFill>
          </p:spPr>
        </p:sp>
        <p:sp>
          <p:nvSpPr>
            <p:cNvPr name="TextBox 9" id="9"/>
            <p:cNvSpPr txBox="true"/>
            <p:nvPr/>
          </p:nvSpPr>
          <p:spPr>
            <a:xfrm>
              <a:off x="0" y="-38100"/>
              <a:ext cx="2316399" cy="390966"/>
            </a:xfrm>
            <a:prstGeom prst="rect">
              <a:avLst/>
            </a:prstGeom>
          </p:spPr>
          <p:txBody>
            <a:bodyPr anchor="ctr" rtlCol="false" tIns="75864" lIns="75864" bIns="75864" rIns="75864"/>
            <a:lstStyle/>
            <a:p>
              <a:pPr algn="ctr">
                <a:lnSpc>
                  <a:spcPts val="2659"/>
                </a:lnSpc>
              </a:pPr>
            </a:p>
          </p:txBody>
        </p:sp>
      </p:grpSp>
      <p:grpSp>
        <p:nvGrpSpPr>
          <p:cNvPr name="Group 10" id="10"/>
          <p:cNvGrpSpPr/>
          <p:nvPr/>
        </p:nvGrpSpPr>
        <p:grpSpPr>
          <a:xfrm rot="0">
            <a:off x="4246150" y="7112894"/>
            <a:ext cx="10935483" cy="1665845"/>
            <a:chOff x="0" y="0"/>
            <a:chExt cx="2316399" cy="352866"/>
          </a:xfrm>
        </p:grpSpPr>
        <p:sp>
          <p:nvSpPr>
            <p:cNvPr name="Freeform 11" id="11"/>
            <p:cNvSpPr/>
            <p:nvPr/>
          </p:nvSpPr>
          <p:spPr>
            <a:xfrm flipH="false" flipV="false" rot="0">
              <a:off x="0" y="0"/>
              <a:ext cx="2316400" cy="352866"/>
            </a:xfrm>
            <a:custGeom>
              <a:avLst/>
              <a:gdLst/>
              <a:ahLst/>
              <a:cxnLst/>
              <a:rect r="r" b="b" t="t" l="l"/>
              <a:pathLst>
                <a:path h="352866" w="2316400">
                  <a:moveTo>
                    <a:pt x="27611" y="0"/>
                  </a:moveTo>
                  <a:lnTo>
                    <a:pt x="2288789" y="0"/>
                  </a:lnTo>
                  <a:cubicBezTo>
                    <a:pt x="2296112" y="0"/>
                    <a:pt x="2303135" y="2909"/>
                    <a:pt x="2308313" y="8087"/>
                  </a:cubicBezTo>
                  <a:cubicBezTo>
                    <a:pt x="2313491" y="13265"/>
                    <a:pt x="2316400" y="20288"/>
                    <a:pt x="2316400" y="27611"/>
                  </a:cubicBezTo>
                  <a:lnTo>
                    <a:pt x="2316400" y="325256"/>
                  </a:lnTo>
                  <a:cubicBezTo>
                    <a:pt x="2316400" y="332578"/>
                    <a:pt x="2313491" y="339601"/>
                    <a:pt x="2308313" y="344779"/>
                  </a:cubicBezTo>
                  <a:cubicBezTo>
                    <a:pt x="2303135" y="349957"/>
                    <a:pt x="2296112" y="352866"/>
                    <a:pt x="2288789" y="352866"/>
                  </a:cubicBezTo>
                  <a:lnTo>
                    <a:pt x="27611" y="352866"/>
                  </a:lnTo>
                  <a:cubicBezTo>
                    <a:pt x="12362" y="352866"/>
                    <a:pt x="0" y="340504"/>
                    <a:pt x="0" y="325256"/>
                  </a:cubicBezTo>
                  <a:lnTo>
                    <a:pt x="0" y="27611"/>
                  </a:lnTo>
                  <a:cubicBezTo>
                    <a:pt x="0" y="12362"/>
                    <a:pt x="12362" y="0"/>
                    <a:pt x="27611" y="0"/>
                  </a:cubicBezTo>
                  <a:close/>
                </a:path>
              </a:pathLst>
            </a:custGeom>
            <a:solidFill>
              <a:srgbClr val="FF9D61"/>
            </a:solidFill>
          </p:spPr>
        </p:sp>
        <p:sp>
          <p:nvSpPr>
            <p:cNvPr name="TextBox 12" id="12"/>
            <p:cNvSpPr txBox="true"/>
            <p:nvPr/>
          </p:nvSpPr>
          <p:spPr>
            <a:xfrm>
              <a:off x="0" y="-38100"/>
              <a:ext cx="2316399" cy="390966"/>
            </a:xfrm>
            <a:prstGeom prst="rect">
              <a:avLst/>
            </a:prstGeom>
          </p:spPr>
          <p:txBody>
            <a:bodyPr anchor="ctr" rtlCol="false" tIns="75864" lIns="75864" bIns="75864" rIns="75864"/>
            <a:lstStyle/>
            <a:p>
              <a:pPr algn="ctr">
                <a:lnSpc>
                  <a:spcPts val="2659"/>
                </a:lnSpc>
              </a:pPr>
            </a:p>
          </p:txBody>
        </p:sp>
      </p:grpSp>
      <p:sp>
        <p:nvSpPr>
          <p:cNvPr name="TextBox 13" id="13"/>
          <p:cNvSpPr txBox="true"/>
          <p:nvPr/>
        </p:nvSpPr>
        <p:spPr>
          <a:xfrm rot="0">
            <a:off x="4508295" y="3347427"/>
            <a:ext cx="10411195" cy="858627"/>
          </a:xfrm>
          <a:prstGeom prst="rect">
            <a:avLst/>
          </a:prstGeom>
        </p:spPr>
        <p:txBody>
          <a:bodyPr anchor="t" rtlCol="false" tIns="0" lIns="0" bIns="0" rIns="0">
            <a:spAutoFit/>
          </a:bodyPr>
          <a:lstStyle/>
          <a:p>
            <a:pPr algn="just">
              <a:lnSpc>
                <a:spcPts val="3419"/>
              </a:lnSpc>
            </a:pPr>
            <a:r>
              <a:rPr lang="en-US" sz="3108">
                <a:solidFill>
                  <a:srgbClr val="FFFFFF"/>
                </a:solidFill>
                <a:latin typeface="Recoleta"/>
                <a:ea typeface="Recoleta"/>
                <a:cs typeface="Recoleta"/>
                <a:sym typeface="Recoleta"/>
              </a:rPr>
              <a:t>Meng</a:t>
            </a:r>
            <a:r>
              <a:rPr lang="en-US" sz="3108">
                <a:solidFill>
                  <a:srgbClr val="FFFFFF"/>
                </a:solidFill>
                <a:latin typeface="Recoleta"/>
                <a:ea typeface="Recoleta"/>
                <a:cs typeface="Recoleta"/>
                <a:sym typeface="Recoleta"/>
              </a:rPr>
              <a:t>analisis pola persebaran spasial prevalensi stunting pada 23 kabupaten/kota di Provinsi Aceh </a:t>
            </a:r>
          </a:p>
        </p:txBody>
      </p:sp>
      <p:sp>
        <p:nvSpPr>
          <p:cNvPr name="TextBox 14" id="14"/>
          <p:cNvSpPr txBox="true"/>
          <p:nvPr/>
        </p:nvSpPr>
        <p:spPr>
          <a:xfrm rot="0">
            <a:off x="4498186" y="5247333"/>
            <a:ext cx="10338350" cy="1287252"/>
          </a:xfrm>
          <a:prstGeom prst="rect">
            <a:avLst/>
          </a:prstGeom>
        </p:spPr>
        <p:txBody>
          <a:bodyPr anchor="t" rtlCol="false" tIns="0" lIns="0" bIns="0" rIns="0">
            <a:spAutoFit/>
          </a:bodyPr>
          <a:lstStyle/>
          <a:p>
            <a:pPr algn="just">
              <a:lnSpc>
                <a:spcPts val="3419"/>
              </a:lnSpc>
            </a:pPr>
            <a:r>
              <a:rPr lang="en-US" sz="3108">
                <a:solidFill>
                  <a:srgbClr val="FFFFFF"/>
                </a:solidFill>
                <a:latin typeface="Recoleta"/>
                <a:ea typeface="Recoleta"/>
                <a:cs typeface="Recoleta"/>
                <a:sym typeface="Recoleta"/>
              </a:rPr>
              <a:t>Mengidentifik</a:t>
            </a:r>
            <a:r>
              <a:rPr lang="en-US" sz="3108">
                <a:solidFill>
                  <a:srgbClr val="FFFFFF"/>
                </a:solidFill>
                <a:latin typeface="Recoleta"/>
                <a:ea typeface="Recoleta"/>
                <a:cs typeface="Recoleta"/>
                <a:sym typeface="Recoleta"/>
              </a:rPr>
              <a:t>asi faktor-faktor risiko yang berpengaruh signifikan terhadap stunting pada masing-masing kabupaten/kota di Aceh.</a:t>
            </a:r>
          </a:p>
        </p:txBody>
      </p:sp>
      <p:sp>
        <p:nvSpPr>
          <p:cNvPr name="TextBox 15" id="15"/>
          <p:cNvSpPr txBox="true"/>
          <p:nvPr/>
        </p:nvSpPr>
        <p:spPr>
          <a:xfrm rot="0">
            <a:off x="4498186" y="7323956"/>
            <a:ext cx="10131730" cy="1287252"/>
          </a:xfrm>
          <a:prstGeom prst="rect">
            <a:avLst/>
          </a:prstGeom>
        </p:spPr>
        <p:txBody>
          <a:bodyPr anchor="t" rtlCol="false" tIns="0" lIns="0" bIns="0" rIns="0">
            <a:spAutoFit/>
          </a:bodyPr>
          <a:lstStyle/>
          <a:p>
            <a:pPr algn="just">
              <a:lnSpc>
                <a:spcPts val="3419"/>
              </a:lnSpc>
            </a:pPr>
            <a:r>
              <a:rPr lang="en-US" sz="3108">
                <a:solidFill>
                  <a:srgbClr val="FFFFFF"/>
                </a:solidFill>
                <a:latin typeface="Recoleta"/>
                <a:ea typeface="Recoleta"/>
                <a:cs typeface="Recoleta"/>
                <a:sym typeface="Recoleta"/>
              </a:rPr>
              <a:t>Membangun model </a:t>
            </a:r>
            <a:r>
              <a:rPr lang="en-US" sz="3108">
                <a:solidFill>
                  <a:srgbClr val="FFFFFF"/>
                </a:solidFill>
                <a:latin typeface="Recoleta"/>
                <a:ea typeface="Recoleta"/>
                <a:cs typeface="Recoleta"/>
                <a:sym typeface="Recoleta"/>
              </a:rPr>
              <a:t>Geographically Weighted Regression (GWR) untuk menangkap dan menjelaskan variasi lokal pengaruh faktor risiko stunting di tiap kabupaten/kota..</a:t>
            </a:r>
          </a:p>
        </p:txBody>
      </p:sp>
      <p:grpSp>
        <p:nvGrpSpPr>
          <p:cNvPr name="Group 16" id="16"/>
          <p:cNvGrpSpPr/>
          <p:nvPr/>
        </p:nvGrpSpPr>
        <p:grpSpPr>
          <a:xfrm rot="0">
            <a:off x="2542649" y="3309327"/>
            <a:ext cx="1208028" cy="1018289"/>
            <a:chOff x="0" y="0"/>
            <a:chExt cx="964250" cy="812800"/>
          </a:xfrm>
        </p:grpSpPr>
        <p:sp>
          <p:nvSpPr>
            <p:cNvPr name="Freeform 17" id="17"/>
            <p:cNvSpPr/>
            <p:nvPr/>
          </p:nvSpPr>
          <p:spPr>
            <a:xfrm flipH="false" flipV="false" rot="0">
              <a:off x="0" y="0"/>
              <a:ext cx="964250" cy="812800"/>
            </a:xfrm>
            <a:custGeom>
              <a:avLst/>
              <a:gdLst/>
              <a:ahLst/>
              <a:cxnLst/>
              <a:rect r="r" b="b" t="t" l="l"/>
              <a:pathLst>
                <a:path h="812800" w="964250">
                  <a:moveTo>
                    <a:pt x="482125" y="0"/>
                  </a:moveTo>
                  <a:cubicBezTo>
                    <a:pt x="215855" y="0"/>
                    <a:pt x="0" y="181951"/>
                    <a:pt x="0" y="406400"/>
                  </a:cubicBezTo>
                  <a:cubicBezTo>
                    <a:pt x="0" y="630849"/>
                    <a:pt x="215855" y="812800"/>
                    <a:pt x="482125" y="812800"/>
                  </a:cubicBezTo>
                  <a:cubicBezTo>
                    <a:pt x="748396" y="812800"/>
                    <a:pt x="964250" y="630849"/>
                    <a:pt x="964250" y="406400"/>
                  </a:cubicBezTo>
                  <a:cubicBezTo>
                    <a:pt x="964250" y="181951"/>
                    <a:pt x="748396" y="0"/>
                    <a:pt x="482125" y="0"/>
                  </a:cubicBezTo>
                  <a:close/>
                </a:path>
              </a:pathLst>
            </a:custGeom>
            <a:solidFill>
              <a:srgbClr val="FF9D61"/>
            </a:solidFill>
          </p:spPr>
        </p:sp>
        <p:sp>
          <p:nvSpPr>
            <p:cNvPr name="TextBox 18" id="18"/>
            <p:cNvSpPr txBox="true"/>
            <p:nvPr/>
          </p:nvSpPr>
          <p:spPr>
            <a:xfrm>
              <a:off x="90398" y="38100"/>
              <a:ext cx="783453" cy="698500"/>
            </a:xfrm>
            <a:prstGeom prst="rect">
              <a:avLst/>
            </a:prstGeom>
          </p:spPr>
          <p:txBody>
            <a:bodyPr anchor="ctr" rtlCol="false" tIns="75864" lIns="75864" bIns="75864" rIns="75864"/>
            <a:lstStyle/>
            <a:p>
              <a:pPr algn="ctr">
                <a:lnSpc>
                  <a:spcPts val="2659"/>
                </a:lnSpc>
              </a:pPr>
            </a:p>
          </p:txBody>
        </p:sp>
      </p:grpSp>
      <p:grpSp>
        <p:nvGrpSpPr>
          <p:cNvPr name="Group 19" id="19"/>
          <p:cNvGrpSpPr/>
          <p:nvPr/>
        </p:nvGrpSpPr>
        <p:grpSpPr>
          <a:xfrm rot="0">
            <a:off x="2542649" y="5425739"/>
            <a:ext cx="1208028" cy="1018289"/>
            <a:chOff x="0" y="0"/>
            <a:chExt cx="964250" cy="812800"/>
          </a:xfrm>
        </p:grpSpPr>
        <p:sp>
          <p:nvSpPr>
            <p:cNvPr name="Freeform 20" id="20"/>
            <p:cNvSpPr/>
            <p:nvPr/>
          </p:nvSpPr>
          <p:spPr>
            <a:xfrm flipH="false" flipV="false" rot="0">
              <a:off x="0" y="0"/>
              <a:ext cx="964250" cy="812800"/>
            </a:xfrm>
            <a:custGeom>
              <a:avLst/>
              <a:gdLst/>
              <a:ahLst/>
              <a:cxnLst/>
              <a:rect r="r" b="b" t="t" l="l"/>
              <a:pathLst>
                <a:path h="812800" w="964250">
                  <a:moveTo>
                    <a:pt x="482125" y="0"/>
                  </a:moveTo>
                  <a:cubicBezTo>
                    <a:pt x="215855" y="0"/>
                    <a:pt x="0" y="181951"/>
                    <a:pt x="0" y="406400"/>
                  </a:cubicBezTo>
                  <a:cubicBezTo>
                    <a:pt x="0" y="630849"/>
                    <a:pt x="215855" y="812800"/>
                    <a:pt x="482125" y="812800"/>
                  </a:cubicBezTo>
                  <a:cubicBezTo>
                    <a:pt x="748396" y="812800"/>
                    <a:pt x="964250" y="630849"/>
                    <a:pt x="964250" y="406400"/>
                  </a:cubicBezTo>
                  <a:cubicBezTo>
                    <a:pt x="964250" y="181951"/>
                    <a:pt x="748396" y="0"/>
                    <a:pt x="482125" y="0"/>
                  </a:cubicBezTo>
                  <a:close/>
                </a:path>
              </a:pathLst>
            </a:custGeom>
            <a:solidFill>
              <a:srgbClr val="FF9D61"/>
            </a:solidFill>
          </p:spPr>
        </p:sp>
        <p:sp>
          <p:nvSpPr>
            <p:cNvPr name="TextBox 21" id="21"/>
            <p:cNvSpPr txBox="true"/>
            <p:nvPr/>
          </p:nvSpPr>
          <p:spPr>
            <a:xfrm>
              <a:off x="90398" y="38100"/>
              <a:ext cx="783453" cy="698500"/>
            </a:xfrm>
            <a:prstGeom prst="rect">
              <a:avLst/>
            </a:prstGeom>
          </p:spPr>
          <p:txBody>
            <a:bodyPr anchor="ctr" rtlCol="false" tIns="75864" lIns="75864" bIns="75864" rIns="75864"/>
            <a:lstStyle/>
            <a:p>
              <a:pPr algn="ctr">
                <a:lnSpc>
                  <a:spcPts val="2659"/>
                </a:lnSpc>
              </a:pPr>
            </a:p>
          </p:txBody>
        </p:sp>
      </p:grpSp>
      <p:grpSp>
        <p:nvGrpSpPr>
          <p:cNvPr name="Group 22" id="22"/>
          <p:cNvGrpSpPr/>
          <p:nvPr/>
        </p:nvGrpSpPr>
        <p:grpSpPr>
          <a:xfrm rot="0">
            <a:off x="2542649" y="7539402"/>
            <a:ext cx="1208028" cy="1018289"/>
            <a:chOff x="0" y="0"/>
            <a:chExt cx="964250" cy="812800"/>
          </a:xfrm>
        </p:grpSpPr>
        <p:sp>
          <p:nvSpPr>
            <p:cNvPr name="Freeform 23" id="23"/>
            <p:cNvSpPr/>
            <p:nvPr/>
          </p:nvSpPr>
          <p:spPr>
            <a:xfrm flipH="false" flipV="false" rot="0">
              <a:off x="0" y="0"/>
              <a:ext cx="964250" cy="812800"/>
            </a:xfrm>
            <a:custGeom>
              <a:avLst/>
              <a:gdLst/>
              <a:ahLst/>
              <a:cxnLst/>
              <a:rect r="r" b="b" t="t" l="l"/>
              <a:pathLst>
                <a:path h="812800" w="964250">
                  <a:moveTo>
                    <a:pt x="482125" y="0"/>
                  </a:moveTo>
                  <a:cubicBezTo>
                    <a:pt x="215855" y="0"/>
                    <a:pt x="0" y="181951"/>
                    <a:pt x="0" y="406400"/>
                  </a:cubicBezTo>
                  <a:cubicBezTo>
                    <a:pt x="0" y="630849"/>
                    <a:pt x="215855" y="812800"/>
                    <a:pt x="482125" y="812800"/>
                  </a:cubicBezTo>
                  <a:cubicBezTo>
                    <a:pt x="748396" y="812800"/>
                    <a:pt x="964250" y="630849"/>
                    <a:pt x="964250" y="406400"/>
                  </a:cubicBezTo>
                  <a:cubicBezTo>
                    <a:pt x="964250" y="181951"/>
                    <a:pt x="748396" y="0"/>
                    <a:pt x="482125" y="0"/>
                  </a:cubicBezTo>
                  <a:close/>
                </a:path>
              </a:pathLst>
            </a:custGeom>
            <a:solidFill>
              <a:srgbClr val="FF9D61"/>
            </a:solidFill>
          </p:spPr>
        </p:sp>
        <p:sp>
          <p:nvSpPr>
            <p:cNvPr name="TextBox 24" id="24"/>
            <p:cNvSpPr txBox="true"/>
            <p:nvPr/>
          </p:nvSpPr>
          <p:spPr>
            <a:xfrm>
              <a:off x="90398" y="38100"/>
              <a:ext cx="783453" cy="698500"/>
            </a:xfrm>
            <a:prstGeom prst="rect">
              <a:avLst/>
            </a:prstGeom>
          </p:spPr>
          <p:txBody>
            <a:bodyPr anchor="ctr" rtlCol="false" tIns="75864" lIns="75864" bIns="75864" rIns="75864"/>
            <a:lstStyle/>
            <a:p>
              <a:pPr algn="ctr">
                <a:lnSpc>
                  <a:spcPts val="2659"/>
                </a:lnSpc>
              </a:pPr>
            </a:p>
          </p:txBody>
        </p:sp>
      </p:grpSp>
      <p:sp>
        <p:nvSpPr>
          <p:cNvPr name="TextBox 25" id="25"/>
          <p:cNvSpPr txBox="true"/>
          <p:nvPr/>
        </p:nvSpPr>
        <p:spPr>
          <a:xfrm rot="0">
            <a:off x="2483120" y="3516226"/>
            <a:ext cx="1327085" cy="644844"/>
          </a:xfrm>
          <a:prstGeom prst="rect">
            <a:avLst/>
          </a:prstGeom>
        </p:spPr>
        <p:txBody>
          <a:bodyPr anchor="t" rtlCol="false" tIns="0" lIns="0" bIns="0" rIns="0">
            <a:spAutoFit/>
          </a:bodyPr>
          <a:lstStyle/>
          <a:p>
            <a:pPr algn="ctr">
              <a:lnSpc>
                <a:spcPts val="4935"/>
              </a:lnSpc>
            </a:pPr>
            <a:r>
              <a:rPr lang="en-US" b="true" sz="4487">
                <a:solidFill>
                  <a:srgbClr val="FFFFFF"/>
                </a:solidFill>
                <a:latin typeface="Recoleta Bold"/>
                <a:ea typeface="Recoleta Bold"/>
                <a:cs typeface="Recoleta Bold"/>
                <a:sym typeface="Recoleta Bold"/>
              </a:rPr>
              <a:t>1</a:t>
            </a:r>
          </a:p>
        </p:txBody>
      </p:sp>
      <p:sp>
        <p:nvSpPr>
          <p:cNvPr name="TextBox 26" id="26"/>
          <p:cNvSpPr txBox="true"/>
          <p:nvPr/>
        </p:nvSpPr>
        <p:spPr>
          <a:xfrm rot="0">
            <a:off x="2483120" y="5646776"/>
            <a:ext cx="1327085" cy="644844"/>
          </a:xfrm>
          <a:prstGeom prst="rect">
            <a:avLst/>
          </a:prstGeom>
        </p:spPr>
        <p:txBody>
          <a:bodyPr anchor="t" rtlCol="false" tIns="0" lIns="0" bIns="0" rIns="0">
            <a:spAutoFit/>
          </a:bodyPr>
          <a:lstStyle/>
          <a:p>
            <a:pPr algn="ctr">
              <a:lnSpc>
                <a:spcPts val="4935"/>
              </a:lnSpc>
            </a:pPr>
            <a:r>
              <a:rPr lang="en-US" b="true" sz="4487">
                <a:solidFill>
                  <a:srgbClr val="FFFFFF"/>
                </a:solidFill>
                <a:latin typeface="Recoleta Bold"/>
                <a:ea typeface="Recoleta Bold"/>
                <a:cs typeface="Recoleta Bold"/>
                <a:sym typeface="Recoleta Bold"/>
              </a:rPr>
              <a:t>2</a:t>
            </a:r>
          </a:p>
        </p:txBody>
      </p:sp>
      <p:sp>
        <p:nvSpPr>
          <p:cNvPr name="TextBox 27" id="27"/>
          <p:cNvSpPr txBox="true"/>
          <p:nvPr/>
        </p:nvSpPr>
        <p:spPr>
          <a:xfrm rot="0">
            <a:off x="2542649" y="7758477"/>
            <a:ext cx="1208028" cy="644844"/>
          </a:xfrm>
          <a:prstGeom prst="rect">
            <a:avLst/>
          </a:prstGeom>
        </p:spPr>
        <p:txBody>
          <a:bodyPr anchor="t" rtlCol="false" tIns="0" lIns="0" bIns="0" rIns="0">
            <a:spAutoFit/>
          </a:bodyPr>
          <a:lstStyle/>
          <a:p>
            <a:pPr algn="ctr">
              <a:lnSpc>
                <a:spcPts val="4935"/>
              </a:lnSpc>
            </a:pPr>
            <a:r>
              <a:rPr lang="en-US" b="true" sz="4487">
                <a:solidFill>
                  <a:srgbClr val="FFFFFF"/>
                </a:solidFill>
                <a:latin typeface="Recoleta Bold"/>
                <a:ea typeface="Recoleta Bold"/>
                <a:cs typeface="Recoleta Bold"/>
                <a:sym typeface="Recoleta Bold"/>
              </a:rPr>
              <a:t>3</a:t>
            </a:r>
          </a:p>
        </p:txBody>
      </p:sp>
      <p:sp>
        <p:nvSpPr>
          <p:cNvPr name="Freeform 28" id="28"/>
          <p:cNvSpPr/>
          <p:nvPr/>
        </p:nvSpPr>
        <p:spPr>
          <a:xfrm flipH="true" flipV="false" rot="-10800000">
            <a:off x="43879" y="-55894"/>
            <a:ext cx="3999188" cy="3474295"/>
          </a:xfrm>
          <a:custGeom>
            <a:avLst/>
            <a:gdLst/>
            <a:ahLst/>
            <a:cxnLst/>
            <a:rect r="r" b="b" t="t" l="l"/>
            <a:pathLst>
              <a:path h="3474295" w="3999188">
                <a:moveTo>
                  <a:pt x="3999188" y="0"/>
                </a:moveTo>
                <a:lnTo>
                  <a:pt x="0" y="0"/>
                </a:lnTo>
                <a:lnTo>
                  <a:pt x="0" y="3474295"/>
                </a:lnTo>
                <a:lnTo>
                  <a:pt x="3999188" y="3474295"/>
                </a:lnTo>
                <a:lnTo>
                  <a:pt x="399918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9" id="29"/>
          <p:cNvSpPr/>
          <p:nvPr/>
        </p:nvSpPr>
        <p:spPr>
          <a:xfrm flipH="false" flipV="false" rot="-5400000">
            <a:off x="17631538" y="662575"/>
            <a:ext cx="836193" cy="2477609"/>
          </a:xfrm>
          <a:custGeom>
            <a:avLst/>
            <a:gdLst/>
            <a:ahLst/>
            <a:cxnLst/>
            <a:rect r="r" b="b" t="t" l="l"/>
            <a:pathLst>
              <a:path h="2477609" w="836193">
                <a:moveTo>
                  <a:pt x="0" y="0"/>
                </a:moveTo>
                <a:lnTo>
                  <a:pt x="836194" y="0"/>
                </a:lnTo>
                <a:lnTo>
                  <a:pt x="836194" y="2477609"/>
                </a:lnTo>
                <a:lnTo>
                  <a:pt x="0" y="24776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false" flipV="false" rot="-5400000">
            <a:off x="-168710" y="7729144"/>
            <a:ext cx="836193" cy="2477609"/>
          </a:xfrm>
          <a:custGeom>
            <a:avLst/>
            <a:gdLst/>
            <a:ahLst/>
            <a:cxnLst/>
            <a:rect r="r" b="b" t="t" l="l"/>
            <a:pathLst>
              <a:path h="2477609" w="836193">
                <a:moveTo>
                  <a:pt x="0" y="0"/>
                </a:moveTo>
                <a:lnTo>
                  <a:pt x="836193" y="0"/>
                </a:lnTo>
                <a:lnTo>
                  <a:pt x="836193" y="2477610"/>
                </a:lnTo>
                <a:lnTo>
                  <a:pt x="0" y="24776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3027255" y="5716727"/>
            <a:ext cx="5260745" cy="4570273"/>
          </a:xfrm>
          <a:custGeom>
            <a:avLst/>
            <a:gdLst/>
            <a:ahLst/>
            <a:cxnLst/>
            <a:rect r="r" b="b" t="t" l="l"/>
            <a:pathLst>
              <a:path h="4570273" w="5260745">
                <a:moveTo>
                  <a:pt x="5260745" y="0"/>
                </a:moveTo>
                <a:lnTo>
                  <a:pt x="0" y="0"/>
                </a:lnTo>
                <a:lnTo>
                  <a:pt x="0" y="4570273"/>
                </a:lnTo>
                <a:lnTo>
                  <a:pt x="5260745" y="4570273"/>
                </a:lnTo>
                <a:lnTo>
                  <a:pt x="526074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258747" y="1418222"/>
            <a:ext cx="13770507" cy="1148738"/>
          </a:xfrm>
          <a:prstGeom prst="rect">
            <a:avLst/>
          </a:prstGeom>
        </p:spPr>
        <p:txBody>
          <a:bodyPr anchor="t" rtlCol="false" tIns="0" lIns="0" bIns="0" rIns="0">
            <a:spAutoFit/>
          </a:bodyPr>
          <a:lstStyle/>
          <a:p>
            <a:pPr algn="l">
              <a:lnSpc>
                <a:spcPts val="6660"/>
              </a:lnSpc>
            </a:pPr>
            <a:r>
              <a:rPr lang="en-US" sz="7400">
                <a:solidFill>
                  <a:srgbClr val="28303C"/>
                </a:solidFill>
                <a:latin typeface="Inlander"/>
                <a:ea typeface="Inlander"/>
                <a:cs typeface="Inlander"/>
                <a:sym typeface="Inlander"/>
              </a:rPr>
              <a:t>TINJAUAN KEPUSTAKAAN</a:t>
            </a:r>
          </a:p>
        </p:txBody>
      </p:sp>
      <p:sp>
        <p:nvSpPr>
          <p:cNvPr name="Freeform 4" id="4"/>
          <p:cNvSpPr/>
          <p:nvPr/>
        </p:nvSpPr>
        <p:spPr>
          <a:xfrm flipH="false" flipV="false" rot="-5400000">
            <a:off x="17056600" y="-210105"/>
            <a:ext cx="836193" cy="2477609"/>
          </a:xfrm>
          <a:custGeom>
            <a:avLst/>
            <a:gdLst/>
            <a:ahLst/>
            <a:cxnLst/>
            <a:rect r="r" b="b" t="t" l="l"/>
            <a:pathLst>
              <a:path h="2477609" w="836193">
                <a:moveTo>
                  <a:pt x="0" y="0"/>
                </a:moveTo>
                <a:lnTo>
                  <a:pt x="836193" y="0"/>
                </a:lnTo>
                <a:lnTo>
                  <a:pt x="836193" y="2477610"/>
                </a:lnTo>
                <a:lnTo>
                  <a:pt x="0" y="24776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638321" y="3303837"/>
            <a:ext cx="7938359" cy="4698027"/>
            <a:chOff x="0" y="0"/>
            <a:chExt cx="2085076" cy="1233976"/>
          </a:xfrm>
        </p:grpSpPr>
        <p:sp>
          <p:nvSpPr>
            <p:cNvPr name="Freeform 6" id="6"/>
            <p:cNvSpPr/>
            <p:nvPr/>
          </p:nvSpPr>
          <p:spPr>
            <a:xfrm flipH="false" flipV="false" rot="0">
              <a:off x="0" y="0"/>
              <a:ext cx="2085076" cy="1233976"/>
            </a:xfrm>
            <a:custGeom>
              <a:avLst/>
              <a:gdLst/>
              <a:ahLst/>
              <a:cxnLst/>
              <a:rect r="r" b="b" t="t" l="l"/>
              <a:pathLst>
                <a:path h="1233976" w="2085076">
                  <a:moveTo>
                    <a:pt x="48763" y="0"/>
                  </a:moveTo>
                  <a:lnTo>
                    <a:pt x="2036313" y="0"/>
                  </a:lnTo>
                  <a:cubicBezTo>
                    <a:pt x="2049246" y="0"/>
                    <a:pt x="2061649" y="5137"/>
                    <a:pt x="2070794" y="14282"/>
                  </a:cubicBezTo>
                  <a:cubicBezTo>
                    <a:pt x="2079939" y="23427"/>
                    <a:pt x="2085076" y="35830"/>
                    <a:pt x="2085076" y="48763"/>
                  </a:cubicBezTo>
                  <a:lnTo>
                    <a:pt x="2085076" y="1185213"/>
                  </a:lnTo>
                  <a:cubicBezTo>
                    <a:pt x="2085076" y="1212144"/>
                    <a:pt x="2063244" y="1233976"/>
                    <a:pt x="2036313" y="1233976"/>
                  </a:cubicBezTo>
                  <a:lnTo>
                    <a:pt x="48763" y="1233976"/>
                  </a:lnTo>
                  <a:cubicBezTo>
                    <a:pt x="21832" y="1233976"/>
                    <a:pt x="0" y="1212144"/>
                    <a:pt x="0" y="1185213"/>
                  </a:cubicBezTo>
                  <a:lnTo>
                    <a:pt x="0" y="48763"/>
                  </a:lnTo>
                  <a:cubicBezTo>
                    <a:pt x="0" y="35830"/>
                    <a:pt x="5137" y="23427"/>
                    <a:pt x="14282" y="14282"/>
                  </a:cubicBezTo>
                  <a:cubicBezTo>
                    <a:pt x="23427" y="5137"/>
                    <a:pt x="35830" y="0"/>
                    <a:pt x="48763" y="0"/>
                  </a:cubicBezTo>
                  <a:close/>
                </a:path>
              </a:pathLst>
            </a:custGeom>
            <a:solidFill>
              <a:srgbClr val="FFD1AB"/>
            </a:solidFill>
          </p:spPr>
        </p:sp>
        <p:sp>
          <p:nvSpPr>
            <p:cNvPr name="TextBox 7" id="7"/>
            <p:cNvSpPr txBox="true"/>
            <p:nvPr/>
          </p:nvSpPr>
          <p:spPr>
            <a:xfrm>
              <a:off x="0" y="-38100"/>
              <a:ext cx="2085076" cy="1272076"/>
            </a:xfrm>
            <a:prstGeom prst="rect">
              <a:avLst/>
            </a:prstGeom>
          </p:spPr>
          <p:txBody>
            <a:bodyPr anchor="ctr" rtlCol="false" tIns="50977" lIns="50977" bIns="50977" rIns="50977"/>
            <a:lstStyle/>
            <a:p>
              <a:pPr algn="ctr">
                <a:lnSpc>
                  <a:spcPts val="2659"/>
                </a:lnSpc>
              </a:pPr>
            </a:p>
          </p:txBody>
        </p:sp>
      </p:grpSp>
      <p:sp>
        <p:nvSpPr>
          <p:cNvPr name="TextBox 8" id="8"/>
          <p:cNvSpPr txBox="true"/>
          <p:nvPr/>
        </p:nvSpPr>
        <p:spPr>
          <a:xfrm rot="0">
            <a:off x="860851" y="3696767"/>
            <a:ext cx="7471732" cy="3957984"/>
          </a:xfrm>
          <a:prstGeom prst="rect">
            <a:avLst/>
          </a:prstGeom>
        </p:spPr>
        <p:txBody>
          <a:bodyPr anchor="t" rtlCol="false" tIns="0" lIns="0" bIns="0" rIns="0">
            <a:spAutoFit/>
          </a:bodyPr>
          <a:lstStyle/>
          <a:p>
            <a:pPr algn="just">
              <a:lnSpc>
                <a:spcPts val="4114"/>
              </a:lnSpc>
            </a:pPr>
            <a:r>
              <a:rPr lang="en-US" sz="3740">
                <a:solidFill>
                  <a:srgbClr val="000000"/>
                </a:solidFill>
                <a:latin typeface="Recoleta"/>
                <a:ea typeface="Recoleta"/>
                <a:cs typeface="Recoleta"/>
                <a:sym typeface="Recoleta"/>
              </a:rPr>
              <a:t>Stunting</a:t>
            </a:r>
          </a:p>
          <a:p>
            <a:pPr algn="just">
              <a:lnSpc>
                <a:spcPts val="4114"/>
              </a:lnSpc>
            </a:pPr>
          </a:p>
          <a:p>
            <a:pPr algn="just">
              <a:lnSpc>
                <a:spcPts val="3292"/>
              </a:lnSpc>
            </a:pPr>
            <a:r>
              <a:rPr lang="en-US" sz="2993">
                <a:solidFill>
                  <a:srgbClr val="000000"/>
                </a:solidFill>
                <a:latin typeface="Recoleta"/>
                <a:ea typeface="Recoleta"/>
                <a:cs typeface="Recoleta"/>
                <a:sym typeface="Recoleta"/>
              </a:rPr>
              <a:t>Stunting merupakan gangguan pertumbuhan linear yang terjadi pada anak yang disebabkan oleh kekurangan gizi kronis yang berasal dari asupan gizi yang kurang dalam rentang waktu lama akibat pemberian makanan yang tidak sesuai dengan kebutuhan gizi.</a:t>
            </a:r>
          </a:p>
        </p:txBody>
      </p:sp>
      <p:grpSp>
        <p:nvGrpSpPr>
          <p:cNvPr name="Group 9" id="9"/>
          <p:cNvGrpSpPr/>
          <p:nvPr/>
        </p:nvGrpSpPr>
        <p:grpSpPr>
          <a:xfrm rot="0">
            <a:off x="9604942" y="3303837"/>
            <a:ext cx="7654358" cy="4698027"/>
            <a:chOff x="0" y="0"/>
            <a:chExt cx="2010481" cy="1233976"/>
          </a:xfrm>
        </p:grpSpPr>
        <p:sp>
          <p:nvSpPr>
            <p:cNvPr name="Freeform 10" id="10"/>
            <p:cNvSpPr/>
            <p:nvPr/>
          </p:nvSpPr>
          <p:spPr>
            <a:xfrm flipH="false" flipV="false" rot="0">
              <a:off x="0" y="0"/>
              <a:ext cx="2010481" cy="1233976"/>
            </a:xfrm>
            <a:custGeom>
              <a:avLst/>
              <a:gdLst/>
              <a:ahLst/>
              <a:cxnLst/>
              <a:rect r="r" b="b" t="t" l="l"/>
              <a:pathLst>
                <a:path h="1233976" w="2010481">
                  <a:moveTo>
                    <a:pt x="50572" y="0"/>
                  </a:moveTo>
                  <a:lnTo>
                    <a:pt x="1959909" y="0"/>
                  </a:lnTo>
                  <a:cubicBezTo>
                    <a:pt x="1987839" y="0"/>
                    <a:pt x="2010481" y="22642"/>
                    <a:pt x="2010481" y="50572"/>
                  </a:cubicBezTo>
                  <a:lnTo>
                    <a:pt x="2010481" y="1183404"/>
                  </a:lnTo>
                  <a:cubicBezTo>
                    <a:pt x="2010481" y="1211334"/>
                    <a:pt x="1987839" y="1233976"/>
                    <a:pt x="1959909" y="1233976"/>
                  </a:cubicBezTo>
                  <a:lnTo>
                    <a:pt x="50572" y="1233976"/>
                  </a:lnTo>
                  <a:cubicBezTo>
                    <a:pt x="22642" y="1233976"/>
                    <a:pt x="0" y="1211334"/>
                    <a:pt x="0" y="1183404"/>
                  </a:cubicBezTo>
                  <a:lnTo>
                    <a:pt x="0" y="50572"/>
                  </a:lnTo>
                  <a:cubicBezTo>
                    <a:pt x="0" y="22642"/>
                    <a:pt x="22642" y="0"/>
                    <a:pt x="50572" y="0"/>
                  </a:cubicBezTo>
                  <a:close/>
                </a:path>
              </a:pathLst>
            </a:custGeom>
            <a:solidFill>
              <a:srgbClr val="FFD1AB"/>
            </a:solidFill>
          </p:spPr>
        </p:sp>
        <p:sp>
          <p:nvSpPr>
            <p:cNvPr name="TextBox 11" id="11"/>
            <p:cNvSpPr txBox="true"/>
            <p:nvPr/>
          </p:nvSpPr>
          <p:spPr>
            <a:xfrm>
              <a:off x="0" y="-38100"/>
              <a:ext cx="2010481" cy="1272076"/>
            </a:xfrm>
            <a:prstGeom prst="rect">
              <a:avLst/>
            </a:prstGeom>
          </p:spPr>
          <p:txBody>
            <a:bodyPr anchor="ctr" rtlCol="false" tIns="50977" lIns="50977" bIns="50977" rIns="50977"/>
            <a:lstStyle/>
            <a:p>
              <a:pPr algn="ctr">
                <a:lnSpc>
                  <a:spcPts val="2659"/>
                </a:lnSpc>
              </a:pPr>
            </a:p>
          </p:txBody>
        </p:sp>
      </p:grpSp>
      <p:sp>
        <p:nvSpPr>
          <p:cNvPr name="TextBox 12" id="12"/>
          <p:cNvSpPr txBox="true"/>
          <p:nvPr/>
        </p:nvSpPr>
        <p:spPr>
          <a:xfrm rot="0">
            <a:off x="9823425" y="3706292"/>
            <a:ext cx="7217391" cy="3409941"/>
          </a:xfrm>
          <a:prstGeom prst="rect">
            <a:avLst/>
          </a:prstGeom>
        </p:spPr>
        <p:txBody>
          <a:bodyPr anchor="t" rtlCol="false" tIns="0" lIns="0" bIns="0" rIns="0">
            <a:spAutoFit/>
          </a:bodyPr>
          <a:lstStyle/>
          <a:p>
            <a:pPr algn="just">
              <a:lnSpc>
                <a:spcPts val="3974"/>
              </a:lnSpc>
            </a:pPr>
            <a:r>
              <a:rPr lang="en-US" sz="3613">
                <a:solidFill>
                  <a:srgbClr val="000000"/>
                </a:solidFill>
                <a:latin typeface="Recoleta"/>
                <a:ea typeface="Recoleta"/>
                <a:cs typeface="Recoleta"/>
                <a:sym typeface="Recoleta"/>
              </a:rPr>
              <a:t>GWR</a:t>
            </a:r>
          </a:p>
          <a:p>
            <a:pPr algn="just">
              <a:lnSpc>
                <a:spcPts val="3974"/>
              </a:lnSpc>
            </a:pPr>
          </a:p>
          <a:p>
            <a:pPr algn="just">
              <a:lnSpc>
                <a:spcPts val="3180"/>
              </a:lnSpc>
            </a:pPr>
            <a:r>
              <a:rPr lang="en-US" sz="2891">
                <a:solidFill>
                  <a:srgbClr val="000000"/>
                </a:solidFill>
                <a:latin typeface="Recoleta"/>
                <a:ea typeface="Recoleta"/>
                <a:cs typeface="Recoleta"/>
                <a:sym typeface="Recoleta"/>
              </a:rPr>
              <a:t>GWR merupakan metode regresi yang mempertimbangkan efek lokasi terhadap hubungan antara variabel independen dan dependen. Tidak seperti regresi linear global, GWR memungkinkan setiap lokasi memiliki persamaan regresi tersendiri</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14288812" y="6812705"/>
            <a:ext cx="3999188" cy="3474295"/>
          </a:xfrm>
          <a:custGeom>
            <a:avLst/>
            <a:gdLst/>
            <a:ahLst/>
            <a:cxnLst/>
            <a:rect r="r" b="b" t="t" l="l"/>
            <a:pathLst>
              <a:path h="3474295" w="3999188">
                <a:moveTo>
                  <a:pt x="3999188" y="0"/>
                </a:moveTo>
                <a:lnTo>
                  <a:pt x="0" y="0"/>
                </a:lnTo>
                <a:lnTo>
                  <a:pt x="0" y="3474295"/>
                </a:lnTo>
                <a:lnTo>
                  <a:pt x="3999188" y="3474295"/>
                </a:lnTo>
                <a:lnTo>
                  <a:pt x="399918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857560" y="955360"/>
            <a:ext cx="10621155" cy="1017821"/>
          </a:xfrm>
          <a:prstGeom prst="rect">
            <a:avLst/>
          </a:prstGeom>
        </p:spPr>
        <p:txBody>
          <a:bodyPr anchor="t" rtlCol="false" tIns="0" lIns="0" bIns="0" rIns="0">
            <a:spAutoFit/>
          </a:bodyPr>
          <a:lstStyle/>
          <a:p>
            <a:pPr algn="ctr">
              <a:lnSpc>
                <a:spcPts val="5818"/>
              </a:lnSpc>
            </a:pPr>
            <a:r>
              <a:rPr lang="en-US" sz="6464">
                <a:solidFill>
                  <a:srgbClr val="28303C"/>
                </a:solidFill>
                <a:latin typeface="Inlander"/>
                <a:ea typeface="Inlander"/>
                <a:cs typeface="Inlander"/>
                <a:sym typeface="Inlander"/>
              </a:rPr>
              <a:t>METODE PENELITIAN</a:t>
            </a:r>
          </a:p>
        </p:txBody>
      </p:sp>
      <p:sp>
        <p:nvSpPr>
          <p:cNvPr name="Freeform 4" id="4"/>
          <p:cNvSpPr/>
          <p:nvPr/>
        </p:nvSpPr>
        <p:spPr>
          <a:xfrm flipH="true" flipV="false" rot="-10800000">
            <a:off x="43879" y="-55894"/>
            <a:ext cx="3999188" cy="3474295"/>
          </a:xfrm>
          <a:custGeom>
            <a:avLst/>
            <a:gdLst/>
            <a:ahLst/>
            <a:cxnLst/>
            <a:rect r="r" b="b" t="t" l="l"/>
            <a:pathLst>
              <a:path h="3474295" w="3999188">
                <a:moveTo>
                  <a:pt x="3999188" y="0"/>
                </a:moveTo>
                <a:lnTo>
                  <a:pt x="0" y="0"/>
                </a:lnTo>
                <a:lnTo>
                  <a:pt x="0" y="3474295"/>
                </a:lnTo>
                <a:lnTo>
                  <a:pt x="3999188" y="3474295"/>
                </a:lnTo>
                <a:lnTo>
                  <a:pt x="399918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5400000">
            <a:off x="-322847" y="7658549"/>
            <a:ext cx="836193" cy="2477609"/>
          </a:xfrm>
          <a:custGeom>
            <a:avLst/>
            <a:gdLst/>
            <a:ahLst/>
            <a:cxnLst/>
            <a:rect r="r" b="b" t="t" l="l"/>
            <a:pathLst>
              <a:path h="2477609" w="836193">
                <a:moveTo>
                  <a:pt x="0" y="0"/>
                </a:moveTo>
                <a:lnTo>
                  <a:pt x="836194" y="0"/>
                </a:lnTo>
                <a:lnTo>
                  <a:pt x="836194" y="2477609"/>
                </a:lnTo>
                <a:lnTo>
                  <a:pt x="0" y="24776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7631538" y="662575"/>
            <a:ext cx="836193" cy="2477609"/>
          </a:xfrm>
          <a:custGeom>
            <a:avLst/>
            <a:gdLst/>
            <a:ahLst/>
            <a:cxnLst/>
            <a:rect r="r" b="b" t="t" l="l"/>
            <a:pathLst>
              <a:path h="2477609" w="836193">
                <a:moveTo>
                  <a:pt x="0" y="0"/>
                </a:moveTo>
                <a:lnTo>
                  <a:pt x="836194" y="0"/>
                </a:lnTo>
                <a:lnTo>
                  <a:pt x="836194" y="2477609"/>
                </a:lnTo>
                <a:lnTo>
                  <a:pt x="0" y="24776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832691" y="2637807"/>
            <a:ext cx="15215827" cy="897890"/>
          </a:xfrm>
          <a:prstGeom prst="rect">
            <a:avLst/>
          </a:prstGeom>
        </p:spPr>
        <p:txBody>
          <a:bodyPr anchor="t" rtlCol="false" tIns="0" lIns="0" bIns="0" rIns="0">
            <a:spAutoFit/>
          </a:bodyPr>
          <a:lstStyle/>
          <a:p>
            <a:pPr algn="just">
              <a:lnSpc>
                <a:spcPts val="3519"/>
              </a:lnSpc>
            </a:pPr>
            <a:r>
              <a:rPr lang="en-US" sz="3199">
                <a:solidFill>
                  <a:srgbClr val="28303C"/>
                </a:solidFill>
                <a:latin typeface="Recoleta"/>
                <a:ea typeface="Recoleta"/>
                <a:cs typeface="Recoleta"/>
                <a:sym typeface="Recoleta"/>
              </a:rPr>
              <a:t>Digunakan data sekunder dari portal resmi Badan Pusat Statistik (BPS) Aceh, Dinas Kesehatan Aceh, dan Open Data Aceh Tahun 2022  untuk 23 Kabupaten/Kota. </a:t>
            </a:r>
          </a:p>
        </p:txBody>
      </p:sp>
      <p:graphicFrame>
        <p:nvGraphicFramePr>
          <p:cNvPr name="Object 8" id="8"/>
          <p:cNvGraphicFramePr/>
          <p:nvPr/>
        </p:nvGraphicFramePr>
        <p:xfrm>
          <a:off x="1832691" y="3834978"/>
          <a:ext cx="2514600" cy="3771900"/>
        </p:xfrm>
        <a:graphic>
          <a:graphicData uri="http://schemas.openxmlformats.org/presentationml/2006/ole">
            <p:oleObj imgW="3263900" imgH="4521200" r:id="rId7" progId="Excel.Sheet.12" name="Worksheet">
              <p:embed/>
              <p:pic>
                <p:nvPicPr>
                  <p:cNvPr name="" id="0"/>
                  <p:cNvPicPr/>
                  <p:nvPr/>
                </p:nvPicPr>
                <p:blipFill>
                  <a:blip r:embed="rId6"/>
                  <a:stretch>
                    <a:fillRect/>
                  </a:stretch>
                </p:blipFill>
                <p:spPr>
                  <a:xfrm>
                    <a:off x="1270000" y="1270000"/>
                    <a:ext cx="1270000" cy="1270000"/>
                  </a:xfrm>
                  <a:prstGeom prst="rect"/>
                </p:spPr>
              </p:pic>
            </p:oleObj>
          </a:graphicData>
        </a:graphic>
      </p:graphicFrame>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31268" y="2752899"/>
            <a:ext cx="15628032" cy="2278238"/>
            <a:chOff x="0" y="0"/>
            <a:chExt cx="4116025" cy="600030"/>
          </a:xfrm>
        </p:grpSpPr>
        <p:sp>
          <p:nvSpPr>
            <p:cNvPr name="Freeform 3" id="3"/>
            <p:cNvSpPr/>
            <p:nvPr/>
          </p:nvSpPr>
          <p:spPr>
            <a:xfrm flipH="false" flipV="false" rot="0">
              <a:off x="0" y="0"/>
              <a:ext cx="4116025" cy="600030"/>
            </a:xfrm>
            <a:custGeom>
              <a:avLst/>
              <a:gdLst/>
              <a:ahLst/>
              <a:cxnLst/>
              <a:rect r="r" b="b" t="t" l="l"/>
              <a:pathLst>
                <a:path h="600030" w="4116025">
                  <a:moveTo>
                    <a:pt x="9412" y="0"/>
                  </a:moveTo>
                  <a:lnTo>
                    <a:pt x="4106613" y="0"/>
                  </a:lnTo>
                  <a:cubicBezTo>
                    <a:pt x="4111811" y="0"/>
                    <a:pt x="4116025" y="4214"/>
                    <a:pt x="4116025" y="9412"/>
                  </a:cubicBezTo>
                  <a:lnTo>
                    <a:pt x="4116025" y="590617"/>
                  </a:lnTo>
                  <a:cubicBezTo>
                    <a:pt x="4116025" y="595816"/>
                    <a:pt x="4111811" y="600030"/>
                    <a:pt x="4106613" y="600030"/>
                  </a:cubicBezTo>
                  <a:lnTo>
                    <a:pt x="9412" y="600030"/>
                  </a:lnTo>
                  <a:cubicBezTo>
                    <a:pt x="4214" y="600030"/>
                    <a:pt x="0" y="595816"/>
                    <a:pt x="0" y="590617"/>
                  </a:cubicBezTo>
                  <a:lnTo>
                    <a:pt x="0" y="9412"/>
                  </a:lnTo>
                  <a:cubicBezTo>
                    <a:pt x="0" y="4214"/>
                    <a:pt x="4214" y="0"/>
                    <a:pt x="9412" y="0"/>
                  </a:cubicBezTo>
                  <a:close/>
                </a:path>
              </a:pathLst>
            </a:custGeom>
            <a:solidFill>
              <a:srgbClr val="FFD1AB"/>
            </a:solidFill>
          </p:spPr>
        </p:sp>
        <p:sp>
          <p:nvSpPr>
            <p:cNvPr name="TextBox 4" id="4"/>
            <p:cNvSpPr txBox="true"/>
            <p:nvPr/>
          </p:nvSpPr>
          <p:spPr>
            <a:xfrm>
              <a:off x="0" y="-38100"/>
              <a:ext cx="4116025" cy="63813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5400000">
            <a:off x="17375160" y="-301819"/>
            <a:ext cx="836193" cy="2477609"/>
          </a:xfrm>
          <a:custGeom>
            <a:avLst/>
            <a:gdLst/>
            <a:ahLst/>
            <a:cxnLst/>
            <a:rect r="r" b="b" t="t" l="l"/>
            <a:pathLst>
              <a:path h="2477609" w="836193">
                <a:moveTo>
                  <a:pt x="0" y="0"/>
                </a:moveTo>
                <a:lnTo>
                  <a:pt x="836194" y="0"/>
                </a:lnTo>
                <a:lnTo>
                  <a:pt x="836194" y="2477609"/>
                </a:lnTo>
                <a:lnTo>
                  <a:pt x="0" y="24776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95656" y="6683346"/>
            <a:ext cx="4148091" cy="3603654"/>
          </a:xfrm>
          <a:custGeom>
            <a:avLst/>
            <a:gdLst/>
            <a:ahLst/>
            <a:cxnLst/>
            <a:rect r="r" b="b" t="t" l="l"/>
            <a:pathLst>
              <a:path h="3603654" w="4148091">
                <a:moveTo>
                  <a:pt x="0" y="0"/>
                </a:moveTo>
                <a:lnTo>
                  <a:pt x="4148091" y="0"/>
                </a:lnTo>
                <a:lnTo>
                  <a:pt x="4148091" y="3603654"/>
                </a:lnTo>
                <a:lnTo>
                  <a:pt x="0" y="36036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631268" y="5431188"/>
            <a:ext cx="15628032" cy="2278238"/>
            <a:chOff x="0" y="0"/>
            <a:chExt cx="4116025" cy="600030"/>
          </a:xfrm>
        </p:grpSpPr>
        <p:sp>
          <p:nvSpPr>
            <p:cNvPr name="Freeform 8" id="8"/>
            <p:cNvSpPr/>
            <p:nvPr/>
          </p:nvSpPr>
          <p:spPr>
            <a:xfrm flipH="false" flipV="false" rot="0">
              <a:off x="0" y="0"/>
              <a:ext cx="4116025" cy="600030"/>
            </a:xfrm>
            <a:custGeom>
              <a:avLst/>
              <a:gdLst/>
              <a:ahLst/>
              <a:cxnLst/>
              <a:rect r="r" b="b" t="t" l="l"/>
              <a:pathLst>
                <a:path h="600030" w="4116025">
                  <a:moveTo>
                    <a:pt x="9908" y="0"/>
                  </a:moveTo>
                  <a:lnTo>
                    <a:pt x="4106117" y="0"/>
                  </a:lnTo>
                  <a:cubicBezTo>
                    <a:pt x="4108745" y="0"/>
                    <a:pt x="4111265" y="1044"/>
                    <a:pt x="4113123" y="2902"/>
                  </a:cubicBezTo>
                  <a:cubicBezTo>
                    <a:pt x="4114981" y="4760"/>
                    <a:pt x="4116025" y="7280"/>
                    <a:pt x="4116025" y="9908"/>
                  </a:cubicBezTo>
                  <a:lnTo>
                    <a:pt x="4116025" y="590122"/>
                  </a:lnTo>
                  <a:cubicBezTo>
                    <a:pt x="4116025" y="595594"/>
                    <a:pt x="4111589" y="600030"/>
                    <a:pt x="4106117" y="600030"/>
                  </a:cubicBezTo>
                  <a:lnTo>
                    <a:pt x="9908" y="600030"/>
                  </a:lnTo>
                  <a:cubicBezTo>
                    <a:pt x="4436" y="600030"/>
                    <a:pt x="0" y="595594"/>
                    <a:pt x="0" y="590122"/>
                  </a:cubicBezTo>
                  <a:lnTo>
                    <a:pt x="0" y="9908"/>
                  </a:lnTo>
                  <a:cubicBezTo>
                    <a:pt x="0" y="4436"/>
                    <a:pt x="4436" y="0"/>
                    <a:pt x="9908" y="0"/>
                  </a:cubicBezTo>
                  <a:close/>
                </a:path>
              </a:pathLst>
            </a:custGeom>
            <a:solidFill>
              <a:srgbClr val="FFD1AB"/>
            </a:solidFill>
          </p:spPr>
        </p:sp>
        <p:sp>
          <p:nvSpPr>
            <p:cNvPr name="TextBox 9" id="9"/>
            <p:cNvSpPr txBox="true"/>
            <p:nvPr/>
          </p:nvSpPr>
          <p:spPr>
            <a:xfrm>
              <a:off x="0" y="-38100"/>
              <a:ext cx="4116025" cy="638130"/>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true" flipV="false" rot="0">
            <a:off x="5879159" y="2828987"/>
            <a:ext cx="699668" cy="2126064"/>
          </a:xfrm>
          <a:custGeom>
            <a:avLst/>
            <a:gdLst/>
            <a:ahLst/>
            <a:cxnLst/>
            <a:rect r="r" b="b" t="t" l="l"/>
            <a:pathLst>
              <a:path h="2126064" w="699668">
                <a:moveTo>
                  <a:pt x="699669" y="0"/>
                </a:moveTo>
                <a:lnTo>
                  <a:pt x="0" y="0"/>
                </a:lnTo>
                <a:lnTo>
                  <a:pt x="0" y="2126063"/>
                </a:lnTo>
                <a:lnTo>
                  <a:pt x="699669" y="2126063"/>
                </a:lnTo>
                <a:lnTo>
                  <a:pt x="69966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4200446" y="990600"/>
            <a:ext cx="10621155" cy="1017821"/>
          </a:xfrm>
          <a:prstGeom prst="rect">
            <a:avLst/>
          </a:prstGeom>
        </p:spPr>
        <p:txBody>
          <a:bodyPr anchor="t" rtlCol="false" tIns="0" lIns="0" bIns="0" rIns="0">
            <a:spAutoFit/>
          </a:bodyPr>
          <a:lstStyle/>
          <a:p>
            <a:pPr algn="ctr">
              <a:lnSpc>
                <a:spcPts val="5818"/>
              </a:lnSpc>
            </a:pPr>
            <a:r>
              <a:rPr lang="en-US" sz="6464">
                <a:solidFill>
                  <a:srgbClr val="28303C"/>
                </a:solidFill>
                <a:latin typeface="Inlander"/>
                <a:ea typeface="Inlander"/>
                <a:cs typeface="Inlander"/>
                <a:sym typeface="Inlander"/>
              </a:rPr>
              <a:t>PROSES PENELITIAN</a:t>
            </a:r>
          </a:p>
        </p:txBody>
      </p:sp>
      <p:sp>
        <p:nvSpPr>
          <p:cNvPr name="TextBox 12" id="12"/>
          <p:cNvSpPr txBox="true"/>
          <p:nvPr/>
        </p:nvSpPr>
        <p:spPr>
          <a:xfrm rot="0">
            <a:off x="1631268" y="3336463"/>
            <a:ext cx="4249320" cy="1258716"/>
          </a:xfrm>
          <a:prstGeom prst="rect">
            <a:avLst/>
          </a:prstGeom>
        </p:spPr>
        <p:txBody>
          <a:bodyPr anchor="t" rtlCol="false" tIns="0" lIns="0" bIns="0" rIns="0">
            <a:spAutoFit/>
          </a:bodyPr>
          <a:lstStyle/>
          <a:p>
            <a:pPr algn="ctr">
              <a:lnSpc>
                <a:spcPts val="4758"/>
              </a:lnSpc>
            </a:pPr>
            <a:r>
              <a:rPr lang="en-US" sz="5287">
                <a:solidFill>
                  <a:srgbClr val="000000"/>
                </a:solidFill>
                <a:latin typeface="Tomorrow"/>
                <a:ea typeface="Tomorrow"/>
                <a:cs typeface="Tomorrow"/>
                <a:sym typeface="Tomorrow"/>
              </a:rPr>
              <a:t>Analisis Deskriptif</a:t>
            </a:r>
          </a:p>
        </p:txBody>
      </p:sp>
      <p:sp>
        <p:nvSpPr>
          <p:cNvPr name="Freeform 13" id="13"/>
          <p:cNvSpPr/>
          <p:nvPr/>
        </p:nvSpPr>
        <p:spPr>
          <a:xfrm flipH="true" flipV="false" rot="0">
            <a:off x="11904897" y="2828987"/>
            <a:ext cx="699668" cy="2126064"/>
          </a:xfrm>
          <a:custGeom>
            <a:avLst/>
            <a:gdLst/>
            <a:ahLst/>
            <a:cxnLst/>
            <a:rect r="r" b="b" t="t" l="l"/>
            <a:pathLst>
              <a:path h="2126064" w="699668">
                <a:moveTo>
                  <a:pt x="699669" y="0"/>
                </a:moveTo>
                <a:lnTo>
                  <a:pt x="0" y="0"/>
                </a:lnTo>
                <a:lnTo>
                  <a:pt x="0" y="2126063"/>
                </a:lnTo>
                <a:lnTo>
                  <a:pt x="699669" y="2126063"/>
                </a:lnTo>
                <a:lnTo>
                  <a:pt x="69966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6925693" y="3334098"/>
            <a:ext cx="4632339" cy="1258716"/>
          </a:xfrm>
          <a:prstGeom prst="rect">
            <a:avLst/>
          </a:prstGeom>
        </p:spPr>
        <p:txBody>
          <a:bodyPr anchor="t" rtlCol="false" tIns="0" lIns="0" bIns="0" rIns="0">
            <a:spAutoFit/>
          </a:bodyPr>
          <a:lstStyle/>
          <a:p>
            <a:pPr algn="ctr">
              <a:lnSpc>
                <a:spcPts val="4758"/>
              </a:lnSpc>
            </a:pPr>
            <a:r>
              <a:rPr lang="en-US" sz="5287">
                <a:solidFill>
                  <a:srgbClr val="000000"/>
                </a:solidFill>
                <a:latin typeface="Tomorrow"/>
                <a:ea typeface="Tomorrow"/>
                <a:cs typeface="Tomorrow"/>
                <a:sym typeface="Tomorrow"/>
              </a:rPr>
              <a:t>Uji Asumsi Klasik</a:t>
            </a:r>
          </a:p>
        </p:txBody>
      </p:sp>
      <p:sp>
        <p:nvSpPr>
          <p:cNvPr name="TextBox 15" id="15"/>
          <p:cNvSpPr txBox="true"/>
          <p:nvPr/>
        </p:nvSpPr>
        <p:spPr>
          <a:xfrm rot="0">
            <a:off x="12604566" y="3334098"/>
            <a:ext cx="4632339" cy="1258716"/>
          </a:xfrm>
          <a:prstGeom prst="rect">
            <a:avLst/>
          </a:prstGeom>
        </p:spPr>
        <p:txBody>
          <a:bodyPr anchor="t" rtlCol="false" tIns="0" lIns="0" bIns="0" rIns="0">
            <a:spAutoFit/>
          </a:bodyPr>
          <a:lstStyle/>
          <a:p>
            <a:pPr algn="ctr">
              <a:lnSpc>
                <a:spcPts val="4758"/>
              </a:lnSpc>
            </a:pPr>
            <a:r>
              <a:rPr lang="en-US" sz="5287">
                <a:solidFill>
                  <a:srgbClr val="000000"/>
                </a:solidFill>
                <a:latin typeface="Tomorrow"/>
                <a:ea typeface="Tomorrow"/>
                <a:cs typeface="Tomorrow"/>
                <a:sym typeface="Tomorrow"/>
              </a:rPr>
              <a:t>Uji Aspek Spasial </a:t>
            </a:r>
          </a:p>
        </p:txBody>
      </p:sp>
      <p:sp>
        <p:nvSpPr>
          <p:cNvPr name="TextBox 16" id="16"/>
          <p:cNvSpPr txBox="true"/>
          <p:nvPr/>
        </p:nvSpPr>
        <p:spPr>
          <a:xfrm rot="0">
            <a:off x="11226108" y="5998684"/>
            <a:ext cx="4632339" cy="1258716"/>
          </a:xfrm>
          <a:prstGeom prst="rect">
            <a:avLst/>
          </a:prstGeom>
        </p:spPr>
        <p:txBody>
          <a:bodyPr anchor="t" rtlCol="false" tIns="0" lIns="0" bIns="0" rIns="0">
            <a:spAutoFit/>
          </a:bodyPr>
          <a:lstStyle/>
          <a:p>
            <a:pPr algn="ctr">
              <a:lnSpc>
                <a:spcPts val="4758"/>
              </a:lnSpc>
            </a:pPr>
            <a:r>
              <a:rPr lang="en-US" sz="5287">
                <a:solidFill>
                  <a:srgbClr val="000000"/>
                </a:solidFill>
                <a:latin typeface="Tomorrow"/>
                <a:ea typeface="Tomorrow"/>
                <a:cs typeface="Tomorrow"/>
                <a:sym typeface="Tomorrow"/>
              </a:rPr>
              <a:t>Analisis Model GWR</a:t>
            </a:r>
          </a:p>
        </p:txBody>
      </p:sp>
      <p:sp>
        <p:nvSpPr>
          <p:cNvPr name="Freeform 17" id="17"/>
          <p:cNvSpPr/>
          <p:nvPr/>
        </p:nvSpPr>
        <p:spPr>
          <a:xfrm flipH="false" flipV="false" rot="0">
            <a:off x="9987303" y="5507275"/>
            <a:ext cx="699668" cy="2126064"/>
          </a:xfrm>
          <a:custGeom>
            <a:avLst/>
            <a:gdLst/>
            <a:ahLst/>
            <a:cxnLst/>
            <a:rect r="r" b="b" t="t" l="l"/>
            <a:pathLst>
              <a:path h="2126064" w="699668">
                <a:moveTo>
                  <a:pt x="0" y="0"/>
                </a:moveTo>
                <a:lnTo>
                  <a:pt x="699668" y="0"/>
                </a:lnTo>
                <a:lnTo>
                  <a:pt x="699668" y="2126064"/>
                </a:lnTo>
                <a:lnTo>
                  <a:pt x="0" y="212606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2946963" y="5712349"/>
            <a:ext cx="6564060" cy="1858791"/>
          </a:xfrm>
          <a:prstGeom prst="rect">
            <a:avLst/>
          </a:prstGeom>
        </p:spPr>
        <p:txBody>
          <a:bodyPr anchor="t" rtlCol="false" tIns="0" lIns="0" bIns="0" rIns="0">
            <a:spAutoFit/>
          </a:bodyPr>
          <a:lstStyle/>
          <a:p>
            <a:pPr algn="ctr">
              <a:lnSpc>
                <a:spcPts val="4758"/>
              </a:lnSpc>
            </a:pPr>
            <a:r>
              <a:rPr lang="en-US" sz="5287">
                <a:solidFill>
                  <a:srgbClr val="000000"/>
                </a:solidFill>
                <a:latin typeface="Tomorrow"/>
                <a:ea typeface="Tomorrow"/>
                <a:cs typeface="Tomorrow"/>
                <a:sym typeface="Tomorrow"/>
              </a:rPr>
              <a:t>Pemodelan GWR dan Interpretasi Model GWR</a:t>
            </a:r>
          </a:p>
        </p:txBody>
      </p:sp>
      <p:sp>
        <p:nvSpPr>
          <p:cNvPr name="Freeform 19" id="19"/>
          <p:cNvSpPr/>
          <p:nvPr/>
        </p:nvSpPr>
        <p:spPr>
          <a:xfrm flipH="true" flipV="false" rot="0">
            <a:off x="14883970" y="7038376"/>
            <a:ext cx="4148091" cy="3603654"/>
          </a:xfrm>
          <a:custGeom>
            <a:avLst/>
            <a:gdLst/>
            <a:ahLst/>
            <a:cxnLst/>
            <a:rect r="r" b="b" t="t" l="l"/>
            <a:pathLst>
              <a:path h="3603654" w="4148091">
                <a:moveTo>
                  <a:pt x="4148092" y="0"/>
                </a:moveTo>
                <a:lnTo>
                  <a:pt x="0" y="0"/>
                </a:lnTo>
                <a:lnTo>
                  <a:pt x="0" y="3603655"/>
                </a:lnTo>
                <a:lnTo>
                  <a:pt x="4148092" y="3603655"/>
                </a:lnTo>
                <a:lnTo>
                  <a:pt x="414809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7056314" y="8437592"/>
            <a:ext cx="836193" cy="2477609"/>
          </a:xfrm>
          <a:custGeom>
            <a:avLst/>
            <a:gdLst/>
            <a:ahLst/>
            <a:cxnLst/>
            <a:rect r="r" b="b" t="t" l="l"/>
            <a:pathLst>
              <a:path h="2477609" w="836193">
                <a:moveTo>
                  <a:pt x="0" y="0"/>
                </a:moveTo>
                <a:lnTo>
                  <a:pt x="836193" y="0"/>
                </a:lnTo>
                <a:lnTo>
                  <a:pt x="836193" y="2477609"/>
                </a:lnTo>
                <a:lnTo>
                  <a:pt x="0" y="24776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1464" y="440727"/>
            <a:ext cx="836193" cy="2477609"/>
          </a:xfrm>
          <a:custGeom>
            <a:avLst/>
            <a:gdLst/>
            <a:ahLst/>
            <a:cxnLst/>
            <a:rect r="r" b="b" t="t" l="l"/>
            <a:pathLst>
              <a:path h="2477609" w="836193">
                <a:moveTo>
                  <a:pt x="0" y="0"/>
                </a:moveTo>
                <a:lnTo>
                  <a:pt x="836193" y="0"/>
                </a:lnTo>
                <a:lnTo>
                  <a:pt x="836193" y="2477609"/>
                </a:lnTo>
                <a:lnTo>
                  <a:pt x="0" y="24776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833422" y="1079807"/>
            <a:ext cx="10621155" cy="1017821"/>
          </a:xfrm>
          <a:prstGeom prst="rect">
            <a:avLst/>
          </a:prstGeom>
        </p:spPr>
        <p:txBody>
          <a:bodyPr anchor="t" rtlCol="false" tIns="0" lIns="0" bIns="0" rIns="0">
            <a:spAutoFit/>
          </a:bodyPr>
          <a:lstStyle/>
          <a:p>
            <a:pPr algn="ctr">
              <a:lnSpc>
                <a:spcPts val="5818"/>
              </a:lnSpc>
            </a:pPr>
            <a:r>
              <a:rPr lang="en-US" sz="6464">
                <a:solidFill>
                  <a:srgbClr val="28303C"/>
                </a:solidFill>
                <a:latin typeface="Inlander"/>
                <a:ea typeface="Inlander"/>
                <a:cs typeface="Inlander"/>
                <a:sym typeface="Inlander"/>
              </a:rPr>
              <a:t>HASIL PENELITIAN</a:t>
            </a:r>
          </a:p>
        </p:txBody>
      </p:sp>
      <p:sp>
        <p:nvSpPr>
          <p:cNvPr name="TextBox 5" id="5"/>
          <p:cNvSpPr txBox="true"/>
          <p:nvPr/>
        </p:nvSpPr>
        <p:spPr>
          <a:xfrm rot="0">
            <a:off x="-333516" y="2312869"/>
            <a:ext cx="5540658" cy="566022"/>
          </a:xfrm>
          <a:prstGeom prst="rect">
            <a:avLst/>
          </a:prstGeom>
        </p:spPr>
        <p:txBody>
          <a:bodyPr anchor="t" rtlCol="false" tIns="0" lIns="0" bIns="0" rIns="0">
            <a:spAutoFit/>
          </a:bodyPr>
          <a:lstStyle/>
          <a:p>
            <a:pPr algn="ctr">
              <a:lnSpc>
                <a:spcPts val="3245"/>
              </a:lnSpc>
            </a:pPr>
            <a:r>
              <a:rPr lang="en-US" sz="3606">
                <a:solidFill>
                  <a:srgbClr val="000000"/>
                </a:solidFill>
                <a:latin typeface="Inlander"/>
                <a:ea typeface="Inlander"/>
                <a:cs typeface="Inlander"/>
                <a:sym typeface="Inlander"/>
              </a:rPr>
              <a:t>Uji Asumsi Klasik</a:t>
            </a:r>
          </a:p>
        </p:txBody>
      </p:sp>
      <p:grpSp>
        <p:nvGrpSpPr>
          <p:cNvPr name="Group 6" id="6"/>
          <p:cNvGrpSpPr/>
          <p:nvPr/>
        </p:nvGrpSpPr>
        <p:grpSpPr>
          <a:xfrm rot="0">
            <a:off x="300426" y="3726617"/>
            <a:ext cx="7965751" cy="3608978"/>
            <a:chOff x="0" y="0"/>
            <a:chExt cx="10621001" cy="4811971"/>
          </a:xfrm>
        </p:grpSpPr>
        <p:grpSp>
          <p:nvGrpSpPr>
            <p:cNvPr name="Group 7" id="7"/>
            <p:cNvGrpSpPr/>
            <p:nvPr/>
          </p:nvGrpSpPr>
          <p:grpSpPr>
            <a:xfrm rot="0">
              <a:off x="0" y="21575"/>
              <a:ext cx="10621001" cy="3680437"/>
              <a:chOff x="0" y="0"/>
              <a:chExt cx="2097975" cy="727000"/>
            </a:xfrm>
          </p:grpSpPr>
          <p:sp>
            <p:nvSpPr>
              <p:cNvPr name="Freeform 8" id="8"/>
              <p:cNvSpPr/>
              <p:nvPr/>
            </p:nvSpPr>
            <p:spPr>
              <a:xfrm flipH="false" flipV="false" rot="0">
                <a:off x="0" y="0"/>
                <a:ext cx="2097975" cy="727000"/>
              </a:xfrm>
              <a:custGeom>
                <a:avLst/>
                <a:gdLst/>
                <a:ahLst/>
                <a:cxnLst/>
                <a:rect r="r" b="b" t="t" l="l"/>
                <a:pathLst>
                  <a:path h="727000" w="2097975">
                    <a:moveTo>
                      <a:pt x="49567" y="0"/>
                    </a:moveTo>
                    <a:lnTo>
                      <a:pt x="2048408" y="0"/>
                    </a:lnTo>
                    <a:cubicBezTo>
                      <a:pt x="2075784" y="0"/>
                      <a:pt x="2097975" y="22192"/>
                      <a:pt x="2097975" y="49567"/>
                    </a:cubicBezTo>
                    <a:lnTo>
                      <a:pt x="2097975" y="677433"/>
                    </a:lnTo>
                    <a:cubicBezTo>
                      <a:pt x="2097975" y="704808"/>
                      <a:pt x="2075784" y="727000"/>
                      <a:pt x="2048408" y="727000"/>
                    </a:cubicBezTo>
                    <a:lnTo>
                      <a:pt x="49567" y="727000"/>
                    </a:lnTo>
                    <a:cubicBezTo>
                      <a:pt x="22192" y="727000"/>
                      <a:pt x="0" y="704808"/>
                      <a:pt x="0" y="677433"/>
                    </a:cubicBezTo>
                    <a:lnTo>
                      <a:pt x="0" y="49567"/>
                    </a:lnTo>
                    <a:cubicBezTo>
                      <a:pt x="0" y="22192"/>
                      <a:pt x="22192" y="0"/>
                      <a:pt x="49567" y="0"/>
                    </a:cubicBezTo>
                    <a:close/>
                  </a:path>
                </a:pathLst>
              </a:custGeom>
              <a:solidFill>
                <a:srgbClr val="FF9D61"/>
              </a:solidFill>
            </p:spPr>
          </p:sp>
          <p:sp>
            <p:nvSpPr>
              <p:cNvPr name="TextBox 9" id="9"/>
              <p:cNvSpPr txBox="true"/>
              <p:nvPr/>
            </p:nvSpPr>
            <p:spPr>
              <a:xfrm>
                <a:off x="0" y="-38100"/>
                <a:ext cx="2097975" cy="765100"/>
              </a:xfrm>
              <a:prstGeom prst="rect">
                <a:avLst/>
              </a:prstGeom>
            </p:spPr>
            <p:txBody>
              <a:bodyPr anchor="ctr" rtlCol="false" tIns="50800" lIns="50800" bIns="50800" rIns="50800"/>
              <a:lstStyle/>
              <a:p>
                <a:pPr algn="ctr">
                  <a:lnSpc>
                    <a:spcPts val="2660"/>
                  </a:lnSpc>
                </a:pPr>
              </a:p>
            </p:txBody>
          </p:sp>
        </p:grpSp>
        <p:grpSp>
          <p:nvGrpSpPr>
            <p:cNvPr name="Group 10" id="10"/>
            <p:cNvGrpSpPr/>
            <p:nvPr/>
          </p:nvGrpSpPr>
          <p:grpSpPr>
            <a:xfrm rot="0">
              <a:off x="1382981" y="135682"/>
              <a:ext cx="9085365" cy="4676290"/>
              <a:chOff x="0" y="0"/>
              <a:chExt cx="1794640" cy="923712"/>
            </a:xfrm>
          </p:grpSpPr>
          <p:sp>
            <p:nvSpPr>
              <p:cNvPr name="Freeform 11" id="11"/>
              <p:cNvSpPr/>
              <p:nvPr/>
            </p:nvSpPr>
            <p:spPr>
              <a:xfrm flipH="false" flipV="false" rot="0">
                <a:off x="0" y="0"/>
                <a:ext cx="1794640" cy="923712"/>
              </a:xfrm>
              <a:custGeom>
                <a:avLst/>
                <a:gdLst/>
                <a:ahLst/>
                <a:cxnLst/>
                <a:rect r="r" b="b" t="t" l="l"/>
                <a:pathLst>
                  <a:path h="923712" w="1794640">
                    <a:moveTo>
                      <a:pt x="57945" y="0"/>
                    </a:moveTo>
                    <a:lnTo>
                      <a:pt x="1736695" y="0"/>
                    </a:lnTo>
                    <a:cubicBezTo>
                      <a:pt x="1768697" y="0"/>
                      <a:pt x="1794640" y="25943"/>
                      <a:pt x="1794640" y="57945"/>
                    </a:cubicBezTo>
                    <a:lnTo>
                      <a:pt x="1794640" y="865767"/>
                    </a:lnTo>
                    <a:cubicBezTo>
                      <a:pt x="1794640" y="897769"/>
                      <a:pt x="1768697" y="923712"/>
                      <a:pt x="1736695" y="923712"/>
                    </a:cubicBezTo>
                    <a:lnTo>
                      <a:pt x="57945" y="923712"/>
                    </a:lnTo>
                    <a:cubicBezTo>
                      <a:pt x="25943" y="923712"/>
                      <a:pt x="0" y="897769"/>
                      <a:pt x="0" y="865767"/>
                    </a:cubicBezTo>
                    <a:lnTo>
                      <a:pt x="0" y="57945"/>
                    </a:lnTo>
                    <a:cubicBezTo>
                      <a:pt x="0" y="25943"/>
                      <a:pt x="25943" y="0"/>
                      <a:pt x="57945" y="0"/>
                    </a:cubicBezTo>
                    <a:close/>
                  </a:path>
                </a:pathLst>
              </a:custGeom>
              <a:solidFill>
                <a:srgbClr val="FFD1AB"/>
              </a:solidFill>
            </p:spPr>
          </p:sp>
          <p:sp>
            <p:nvSpPr>
              <p:cNvPr name="TextBox 12" id="12"/>
              <p:cNvSpPr txBox="true"/>
              <p:nvPr/>
            </p:nvSpPr>
            <p:spPr>
              <a:xfrm>
                <a:off x="0" y="-38100"/>
                <a:ext cx="1794640" cy="961812"/>
              </a:xfrm>
              <a:prstGeom prst="rect">
                <a:avLst/>
              </a:prstGeom>
            </p:spPr>
            <p:txBody>
              <a:bodyPr anchor="ctr" rtlCol="false" tIns="50800" lIns="50800" bIns="50800" rIns="50800"/>
              <a:lstStyle/>
              <a:p>
                <a:pPr algn="ctr">
                  <a:lnSpc>
                    <a:spcPts val="2660"/>
                  </a:lnSpc>
                </a:pPr>
              </a:p>
            </p:txBody>
          </p:sp>
        </p:grpSp>
        <p:sp>
          <p:nvSpPr>
            <p:cNvPr name="TextBox 13" id="13"/>
            <p:cNvSpPr txBox="true"/>
            <p:nvPr/>
          </p:nvSpPr>
          <p:spPr>
            <a:xfrm rot="0">
              <a:off x="1621946" y="473070"/>
              <a:ext cx="8607436" cy="3911075"/>
            </a:xfrm>
            <a:prstGeom prst="rect">
              <a:avLst/>
            </a:prstGeom>
          </p:spPr>
          <p:txBody>
            <a:bodyPr anchor="t" rtlCol="false" tIns="0" lIns="0" bIns="0" rIns="0">
              <a:spAutoFit/>
            </a:bodyPr>
            <a:lstStyle/>
            <a:p>
              <a:pPr algn="just">
                <a:lnSpc>
                  <a:spcPts val="3292"/>
                </a:lnSpc>
              </a:pPr>
              <a:r>
                <a:rPr lang="en-US" sz="2993">
                  <a:solidFill>
                    <a:srgbClr val="000000"/>
                  </a:solidFill>
                  <a:latin typeface="Recoleta"/>
                  <a:ea typeface="Recoleta"/>
                  <a:cs typeface="Recoleta"/>
                  <a:sym typeface="Recoleta"/>
                </a:rPr>
                <a:t>Tujuan </a:t>
              </a:r>
              <a:r>
                <a:rPr lang="en-US" sz="2993">
                  <a:solidFill>
                    <a:srgbClr val="000000"/>
                  </a:solidFill>
                  <a:latin typeface="Recoleta"/>
                  <a:ea typeface="Recoleta"/>
                  <a:cs typeface="Recoleta"/>
                  <a:sym typeface="Recoleta"/>
                </a:rPr>
                <a:t>: M</a:t>
              </a:r>
              <a:r>
                <a:rPr lang="en-US" sz="2993">
                  <a:solidFill>
                    <a:srgbClr val="000000"/>
                  </a:solidFill>
                  <a:latin typeface="Recoleta"/>
                  <a:ea typeface="Recoleta"/>
                  <a:cs typeface="Recoleta"/>
                  <a:sym typeface="Recoleta"/>
                </a:rPr>
                <a:t>elihat apakah ada nilai residu normal atau tidak. </a:t>
              </a:r>
            </a:p>
            <a:p>
              <a:pPr algn="just">
                <a:lnSpc>
                  <a:spcPts val="3292"/>
                </a:lnSpc>
              </a:pPr>
            </a:p>
            <a:p>
              <a:pPr algn="just">
                <a:lnSpc>
                  <a:spcPts val="3292"/>
                </a:lnSpc>
              </a:pPr>
              <a:r>
                <a:rPr lang="en-US" sz="2993">
                  <a:solidFill>
                    <a:srgbClr val="000000"/>
                  </a:solidFill>
                  <a:latin typeface="Recoleta"/>
                  <a:ea typeface="Recoleta"/>
                  <a:cs typeface="Recoleta"/>
                  <a:sym typeface="Recoleta"/>
                </a:rPr>
                <a:t>Hasil analisis menggunakan Kolmogorov-Smirnov menunjukkan bahwa data berdistribusi Normal karena Pvalue (0.7018009) &gt; α (0.1)</a:t>
              </a:r>
            </a:p>
          </p:txBody>
        </p:sp>
        <p:sp>
          <p:nvSpPr>
            <p:cNvPr name="TextBox 14" id="14"/>
            <p:cNvSpPr txBox="true"/>
            <p:nvPr/>
          </p:nvSpPr>
          <p:spPr>
            <a:xfrm rot="-5400000">
              <a:off x="-1025182" y="1293848"/>
              <a:ext cx="3702012" cy="1114316"/>
            </a:xfrm>
            <a:prstGeom prst="rect">
              <a:avLst/>
            </a:prstGeom>
          </p:spPr>
          <p:txBody>
            <a:bodyPr anchor="t" rtlCol="false" tIns="0" lIns="0" bIns="0" rIns="0">
              <a:spAutoFit/>
            </a:bodyPr>
            <a:lstStyle/>
            <a:p>
              <a:pPr algn="ctr">
                <a:lnSpc>
                  <a:spcPts val="3292"/>
                </a:lnSpc>
              </a:pPr>
              <a:r>
                <a:rPr lang="en-US" sz="2993">
                  <a:solidFill>
                    <a:srgbClr val="000000"/>
                  </a:solidFill>
                  <a:latin typeface="Recoleta"/>
                  <a:ea typeface="Recoleta"/>
                  <a:cs typeface="Recoleta"/>
                  <a:sym typeface="Recoleta"/>
                </a:rPr>
                <a:t>Uji </a:t>
              </a:r>
            </a:p>
            <a:p>
              <a:pPr algn="ctr">
                <a:lnSpc>
                  <a:spcPts val="3292"/>
                </a:lnSpc>
              </a:pPr>
              <a:r>
                <a:rPr lang="en-US" sz="2993">
                  <a:solidFill>
                    <a:srgbClr val="000000"/>
                  </a:solidFill>
                  <a:latin typeface="Recoleta"/>
                  <a:ea typeface="Recoleta"/>
                  <a:cs typeface="Recoleta"/>
                  <a:sym typeface="Recoleta"/>
                </a:rPr>
                <a:t>Normalitas</a:t>
              </a:r>
            </a:p>
          </p:txBody>
        </p:sp>
      </p:grpSp>
      <p:grpSp>
        <p:nvGrpSpPr>
          <p:cNvPr name="Group 15" id="15"/>
          <p:cNvGrpSpPr/>
          <p:nvPr/>
        </p:nvGrpSpPr>
        <p:grpSpPr>
          <a:xfrm rot="0">
            <a:off x="9473384" y="3726617"/>
            <a:ext cx="7785916" cy="4344833"/>
            <a:chOff x="0" y="0"/>
            <a:chExt cx="10381222" cy="5793111"/>
          </a:xfrm>
        </p:grpSpPr>
        <p:grpSp>
          <p:nvGrpSpPr>
            <p:cNvPr name="Group 16" id="16"/>
            <p:cNvGrpSpPr/>
            <p:nvPr/>
          </p:nvGrpSpPr>
          <p:grpSpPr>
            <a:xfrm rot="0">
              <a:off x="0" y="0"/>
              <a:ext cx="10381222" cy="4686230"/>
              <a:chOff x="0" y="0"/>
              <a:chExt cx="2050612" cy="925675"/>
            </a:xfrm>
          </p:grpSpPr>
          <p:sp>
            <p:nvSpPr>
              <p:cNvPr name="Freeform 17" id="17"/>
              <p:cNvSpPr/>
              <p:nvPr/>
            </p:nvSpPr>
            <p:spPr>
              <a:xfrm flipH="false" flipV="false" rot="0">
                <a:off x="0" y="0"/>
                <a:ext cx="2050612" cy="925675"/>
              </a:xfrm>
              <a:custGeom>
                <a:avLst/>
                <a:gdLst/>
                <a:ahLst/>
                <a:cxnLst/>
                <a:rect r="r" b="b" t="t" l="l"/>
                <a:pathLst>
                  <a:path h="925675" w="2050612">
                    <a:moveTo>
                      <a:pt x="50712" y="0"/>
                    </a:moveTo>
                    <a:lnTo>
                      <a:pt x="1999900" y="0"/>
                    </a:lnTo>
                    <a:cubicBezTo>
                      <a:pt x="2013349" y="0"/>
                      <a:pt x="2026248" y="5343"/>
                      <a:pt x="2035758" y="14853"/>
                    </a:cubicBezTo>
                    <a:cubicBezTo>
                      <a:pt x="2045269" y="24363"/>
                      <a:pt x="2050612" y="37262"/>
                      <a:pt x="2050612" y="50712"/>
                    </a:cubicBezTo>
                    <a:lnTo>
                      <a:pt x="2050612" y="874963"/>
                    </a:lnTo>
                    <a:cubicBezTo>
                      <a:pt x="2050612" y="902971"/>
                      <a:pt x="2027907" y="925675"/>
                      <a:pt x="1999900" y="925675"/>
                    </a:cubicBezTo>
                    <a:lnTo>
                      <a:pt x="50712" y="925675"/>
                    </a:lnTo>
                    <a:cubicBezTo>
                      <a:pt x="37262" y="925675"/>
                      <a:pt x="24363" y="920332"/>
                      <a:pt x="14853" y="910822"/>
                    </a:cubicBezTo>
                    <a:cubicBezTo>
                      <a:pt x="5343" y="901312"/>
                      <a:pt x="0" y="888413"/>
                      <a:pt x="0" y="874963"/>
                    </a:cubicBezTo>
                    <a:lnTo>
                      <a:pt x="0" y="50712"/>
                    </a:lnTo>
                    <a:cubicBezTo>
                      <a:pt x="0" y="37262"/>
                      <a:pt x="5343" y="24363"/>
                      <a:pt x="14853" y="14853"/>
                    </a:cubicBezTo>
                    <a:cubicBezTo>
                      <a:pt x="24363" y="5343"/>
                      <a:pt x="37262" y="0"/>
                      <a:pt x="50712" y="0"/>
                    </a:cubicBezTo>
                    <a:close/>
                  </a:path>
                </a:pathLst>
              </a:custGeom>
              <a:solidFill>
                <a:srgbClr val="FF9D61"/>
              </a:solidFill>
            </p:spPr>
          </p:sp>
          <p:sp>
            <p:nvSpPr>
              <p:cNvPr name="TextBox 18" id="18"/>
              <p:cNvSpPr txBox="true"/>
              <p:nvPr/>
            </p:nvSpPr>
            <p:spPr>
              <a:xfrm>
                <a:off x="0" y="-38100"/>
                <a:ext cx="2050612" cy="963775"/>
              </a:xfrm>
              <a:prstGeom prst="rect">
                <a:avLst/>
              </a:prstGeom>
            </p:spPr>
            <p:txBody>
              <a:bodyPr anchor="ctr" rtlCol="false" tIns="50800" lIns="50800" bIns="50800" rIns="50800"/>
              <a:lstStyle/>
              <a:p>
                <a:pPr algn="ctr">
                  <a:lnSpc>
                    <a:spcPts val="2660"/>
                  </a:lnSpc>
                </a:pPr>
              </a:p>
            </p:txBody>
          </p:sp>
        </p:grpSp>
        <p:grpSp>
          <p:nvGrpSpPr>
            <p:cNvPr name="Group 19" id="19"/>
            <p:cNvGrpSpPr/>
            <p:nvPr/>
          </p:nvGrpSpPr>
          <p:grpSpPr>
            <a:xfrm rot="0">
              <a:off x="1142891" y="96987"/>
              <a:ext cx="9085365" cy="5696123"/>
              <a:chOff x="0" y="0"/>
              <a:chExt cx="1794640" cy="1125160"/>
            </a:xfrm>
          </p:grpSpPr>
          <p:sp>
            <p:nvSpPr>
              <p:cNvPr name="Freeform 20" id="20"/>
              <p:cNvSpPr/>
              <p:nvPr/>
            </p:nvSpPr>
            <p:spPr>
              <a:xfrm flipH="false" flipV="false" rot="0">
                <a:off x="0" y="0"/>
                <a:ext cx="1794640" cy="1125160"/>
              </a:xfrm>
              <a:custGeom>
                <a:avLst/>
                <a:gdLst/>
                <a:ahLst/>
                <a:cxnLst/>
                <a:rect r="r" b="b" t="t" l="l"/>
                <a:pathLst>
                  <a:path h="1125160" w="1794640">
                    <a:moveTo>
                      <a:pt x="57945" y="0"/>
                    </a:moveTo>
                    <a:lnTo>
                      <a:pt x="1736695" y="0"/>
                    </a:lnTo>
                    <a:cubicBezTo>
                      <a:pt x="1768697" y="0"/>
                      <a:pt x="1794640" y="25943"/>
                      <a:pt x="1794640" y="57945"/>
                    </a:cubicBezTo>
                    <a:lnTo>
                      <a:pt x="1794640" y="1067215"/>
                    </a:lnTo>
                    <a:cubicBezTo>
                      <a:pt x="1794640" y="1099217"/>
                      <a:pt x="1768697" y="1125160"/>
                      <a:pt x="1736695" y="1125160"/>
                    </a:cubicBezTo>
                    <a:lnTo>
                      <a:pt x="57945" y="1125160"/>
                    </a:lnTo>
                    <a:cubicBezTo>
                      <a:pt x="25943" y="1125160"/>
                      <a:pt x="0" y="1099217"/>
                      <a:pt x="0" y="1067215"/>
                    </a:cubicBezTo>
                    <a:lnTo>
                      <a:pt x="0" y="57945"/>
                    </a:lnTo>
                    <a:cubicBezTo>
                      <a:pt x="0" y="25943"/>
                      <a:pt x="25943" y="0"/>
                      <a:pt x="57945" y="0"/>
                    </a:cubicBezTo>
                    <a:close/>
                  </a:path>
                </a:pathLst>
              </a:custGeom>
              <a:solidFill>
                <a:srgbClr val="FFD1AB"/>
              </a:solidFill>
            </p:spPr>
          </p:sp>
          <p:sp>
            <p:nvSpPr>
              <p:cNvPr name="TextBox 21" id="21"/>
              <p:cNvSpPr txBox="true"/>
              <p:nvPr/>
            </p:nvSpPr>
            <p:spPr>
              <a:xfrm>
                <a:off x="0" y="-38100"/>
                <a:ext cx="1794640" cy="1163260"/>
              </a:xfrm>
              <a:prstGeom prst="rect">
                <a:avLst/>
              </a:prstGeom>
            </p:spPr>
            <p:txBody>
              <a:bodyPr anchor="ctr" rtlCol="false" tIns="50800" lIns="50800" bIns="50800" rIns="50800"/>
              <a:lstStyle/>
              <a:p>
                <a:pPr algn="ctr">
                  <a:lnSpc>
                    <a:spcPts val="2660"/>
                  </a:lnSpc>
                </a:pPr>
              </a:p>
            </p:txBody>
          </p:sp>
        </p:grpSp>
        <p:sp>
          <p:nvSpPr>
            <p:cNvPr name="TextBox 22" id="22"/>
            <p:cNvSpPr txBox="true"/>
            <p:nvPr/>
          </p:nvSpPr>
          <p:spPr>
            <a:xfrm rot="-5400000">
              <a:off x="-1757382" y="1785956"/>
              <a:ext cx="4686230" cy="1114316"/>
            </a:xfrm>
            <a:prstGeom prst="rect">
              <a:avLst/>
            </a:prstGeom>
          </p:spPr>
          <p:txBody>
            <a:bodyPr anchor="t" rtlCol="false" tIns="0" lIns="0" bIns="0" rIns="0">
              <a:spAutoFit/>
            </a:bodyPr>
            <a:lstStyle/>
            <a:p>
              <a:pPr algn="ctr">
                <a:lnSpc>
                  <a:spcPts val="3292"/>
                </a:lnSpc>
              </a:pPr>
              <a:r>
                <a:rPr lang="en-US" sz="2993">
                  <a:solidFill>
                    <a:srgbClr val="000000"/>
                  </a:solidFill>
                  <a:latin typeface="Recoleta"/>
                  <a:ea typeface="Recoleta"/>
                  <a:cs typeface="Recoleta"/>
                  <a:sym typeface="Recoleta"/>
                </a:rPr>
                <a:t>Uji</a:t>
              </a:r>
            </a:p>
            <a:p>
              <a:pPr algn="ctr">
                <a:lnSpc>
                  <a:spcPts val="3292"/>
                </a:lnSpc>
              </a:pPr>
              <a:r>
                <a:rPr lang="en-US" sz="2993">
                  <a:solidFill>
                    <a:srgbClr val="000000"/>
                  </a:solidFill>
                  <a:latin typeface="Recoleta"/>
                  <a:ea typeface="Recoleta"/>
                  <a:cs typeface="Recoleta"/>
                  <a:sym typeface="Recoleta"/>
                </a:rPr>
                <a:t>Heteroskedastisitas</a:t>
              </a:r>
            </a:p>
          </p:txBody>
        </p:sp>
        <p:sp>
          <p:nvSpPr>
            <p:cNvPr name="TextBox 23" id="23"/>
            <p:cNvSpPr txBox="true"/>
            <p:nvPr/>
          </p:nvSpPr>
          <p:spPr>
            <a:xfrm rot="0">
              <a:off x="1360235" y="555703"/>
              <a:ext cx="8714024" cy="4803401"/>
            </a:xfrm>
            <a:prstGeom prst="rect">
              <a:avLst/>
            </a:prstGeom>
          </p:spPr>
          <p:txBody>
            <a:bodyPr anchor="t" rtlCol="false" tIns="0" lIns="0" bIns="0" rIns="0">
              <a:spAutoFit/>
            </a:bodyPr>
            <a:lstStyle/>
            <a:p>
              <a:pPr algn="just">
                <a:lnSpc>
                  <a:spcPts val="3150"/>
                </a:lnSpc>
              </a:pPr>
              <a:r>
                <a:rPr lang="en-US" sz="2863">
                  <a:solidFill>
                    <a:srgbClr val="000000"/>
                  </a:solidFill>
                  <a:latin typeface="Recoleta"/>
                  <a:ea typeface="Recoleta"/>
                  <a:cs typeface="Recoleta"/>
                  <a:sym typeface="Recoleta"/>
                </a:rPr>
                <a:t>Tujuan : M</a:t>
              </a:r>
              <a:r>
                <a:rPr lang="en-US" sz="2863">
                  <a:solidFill>
                    <a:srgbClr val="000000"/>
                  </a:solidFill>
                  <a:latin typeface="Recoleta"/>
                  <a:ea typeface="Recoleta"/>
                  <a:cs typeface="Recoleta"/>
                  <a:sym typeface="Recoleta"/>
                </a:rPr>
                <a:t>enguji apakah terdapat ketidaksamaan varians dari residual pada suatu pengamatan ke pengamatan lainnya.</a:t>
              </a:r>
            </a:p>
            <a:p>
              <a:pPr algn="just">
                <a:lnSpc>
                  <a:spcPts val="3150"/>
                </a:lnSpc>
              </a:pPr>
            </a:p>
            <a:p>
              <a:pPr algn="just">
                <a:lnSpc>
                  <a:spcPts val="3150"/>
                </a:lnSpc>
              </a:pPr>
              <a:r>
                <a:rPr lang="en-US" sz="2863">
                  <a:solidFill>
                    <a:srgbClr val="000000"/>
                  </a:solidFill>
                  <a:latin typeface="Recoleta"/>
                  <a:ea typeface="Recoleta"/>
                  <a:cs typeface="Recoleta"/>
                  <a:sym typeface="Recoleta"/>
                </a:rPr>
                <a:t>Hasil analisis menggunakan Uji Breusch-Pagan test  menunjukkan bahwa data terjadi heteroskedastisitas karena Pvalue (0.09865) &lt; α (0.1)</a:t>
              </a:r>
            </a:p>
          </p:txBody>
        </p:sp>
      </p:grpSp>
      <p:sp>
        <p:nvSpPr>
          <p:cNvPr name="Freeform 24" id="24"/>
          <p:cNvSpPr/>
          <p:nvPr/>
        </p:nvSpPr>
        <p:spPr>
          <a:xfrm flipH="true" flipV="true" rot="0">
            <a:off x="14288812" y="-256005"/>
            <a:ext cx="3999188" cy="3474295"/>
          </a:xfrm>
          <a:custGeom>
            <a:avLst/>
            <a:gdLst/>
            <a:ahLst/>
            <a:cxnLst/>
            <a:rect r="r" b="b" t="t" l="l"/>
            <a:pathLst>
              <a:path h="3474295" w="3999188">
                <a:moveTo>
                  <a:pt x="3999188" y="3474295"/>
                </a:moveTo>
                <a:lnTo>
                  <a:pt x="0" y="3474295"/>
                </a:lnTo>
                <a:lnTo>
                  <a:pt x="0" y="0"/>
                </a:lnTo>
                <a:lnTo>
                  <a:pt x="3999188" y="0"/>
                </a:lnTo>
                <a:lnTo>
                  <a:pt x="3999188" y="3474295"/>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7056314" y="8437592"/>
            <a:ext cx="836193" cy="2477609"/>
          </a:xfrm>
          <a:custGeom>
            <a:avLst/>
            <a:gdLst/>
            <a:ahLst/>
            <a:cxnLst/>
            <a:rect r="r" b="b" t="t" l="l"/>
            <a:pathLst>
              <a:path h="2477609" w="836193">
                <a:moveTo>
                  <a:pt x="0" y="0"/>
                </a:moveTo>
                <a:lnTo>
                  <a:pt x="836193" y="0"/>
                </a:lnTo>
                <a:lnTo>
                  <a:pt x="836193" y="2477609"/>
                </a:lnTo>
                <a:lnTo>
                  <a:pt x="0" y="24776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33516" y="2312869"/>
            <a:ext cx="5540658" cy="566022"/>
          </a:xfrm>
          <a:prstGeom prst="rect">
            <a:avLst/>
          </a:prstGeom>
        </p:spPr>
        <p:txBody>
          <a:bodyPr anchor="t" rtlCol="false" tIns="0" lIns="0" bIns="0" rIns="0">
            <a:spAutoFit/>
          </a:bodyPr>
          <a:lstStyle/>
          <a:p>
            <a:pPr algn="ctr">
              <a:lnSpc>
                <a:spcPts val="3245"/>
              </a:lnSpc>
            </a:pPr>
            <a:r>
              <a:rPr lang="en-US" sz="3606">
                <a:solidFill>
                  <a:srgbClr val="000000"/>
                </a:solidFill>
                <a:latin typeface="Inlander"/>
                <a:ea typeface="Inlander"/>
                <a:cs typeface="Inlander"/>
                <a:sym typeface="Inlander"/>
              </a:rPr>
              <a:t>Uji Asumsi Klasik</a:t>
            </a:r>
          </a:p>
        </p:txBody>
      </p:sp>
      <p:grpSp>
        <p:nvGrpSpPr>
          <p:cNvPr name="Group 4" id="4"/>
          <p:cNvGrpSpPr/>
          <p:nvPr/>
        </p:nvGrpSpPr>
        <p:grpSpPr>
          <a:xfrm rot="0">
            <a:off x="577470" y="3783107"/>
            <a:ext cx="7965751" cy="3911207"/>
            <a:chOff x="0" y="0"/>
            <a:chExt cx="10621001" cy="5214943"/>
          </a:xfrm>
        </p:grpSpPr>
        <p:grpSp>
          <p:nvGrpSpPr>
            <p:cNvPr name="Group 5" id="5"/>
            <p:cNvGrpSpPr/>
            <p:nvPr/>
          </p:nvGrpSpPr>
          <p:grpSpPr>
            <a:xfrm rot="0">
              <a:off x="0" y="21575"/>
              <a:ext cx="10621001" cy="3680437"/>
              <a:chOff x="0" y="0"/>
              <a:chExt cx="2097975" cy="727000"/>
            </a:xfrm>
          </p:grpSpPr>
          <p:sp>
            <p:nvSpPr>
              <p:cNvPr name="Freeform 6" id="6"/>
              <p:cNvSpPr/>
              <p:nvPr/>
            </p:nvSpPr>
            <p:spPr>
              <a:xfrm flipH="false" flipV="false" rot="0">
                <a:off x="0" y="0"/>
                <a:ext cx="2097975" cy="727000"/>
              </a:xfrm>
              <a:custGeom>
                <a:avLst/>
                <a:gdLst/>
                <a:ahLst/>
                <a:cxnLst/>
                <a:rect r="r" b="b" t="t" l="l"/>
                <a:pathLst>
                  <a:path h="727000" w="2097975">
                    <a:moveTo>
                      <a:pt x="49567" y="0"/>
                    </a:moveTo>
                    <a:lnTo>
                      <a:pt x="2048408" y="0"/>
                    </a:lnTo>
                    <a:cubicBezTo>
                      <a:pt x="2075784" y="0"/>
                      <a:pt x="2097975" y="22192"/>
                      <a:pt x="2097975" y="49567"/>
                    </a:cubicBezTo>
                    <a:lnTo>
                      <a:pt x="2097975" y="677433"/>
                    </a:lnTo>
                    <a:cubicBezTo>
                      <a:pt x="2097975" y="704808"/>
                      <a:pt x="2075784" y="727000"/>
                      <a:pt x="2048408" y="727000"/>
                    </a:cubicBezTo>
                    <a:lnTo>
                      <a:pt x="49567" y="727000"/>
                    </a:lnTo>
                    <a:cubicBezTo>
                      <a:pt x="22192" y="727000"/>
                      <a:pt x="0" y="704808"/>
                      <a:pt x="0" y="677433"/>
                    </a:cubicBezTo>
                    <a:lnTo>
                      <a:pt x="0" y="49567"/>
                    </a:lnTo>
                    <a:cubicBezTo>
                      <a:pt x="0" y="22192"/>
                      <a:pt x="22192" y="0"/>
                      <a:pt x="49567" y="0"/>
                    </a:cubicBezTo>
                    <a:close/>
                  </a:path>
                </a:pathLst>
              </a:custGeom>
              <a:solidFill>
                <a:srgbClr val="FF9D61"/>
              </a:solidFill>
            </p:spPr>
          </p:sp>
          <p:sp>
            <p:nvSpPr>
              <p:cNvPr name="TextBox 7" id="7"/>
              <p:cNvSpPr txBox="true"/>
              <p:nvPr/>
            </p:nvSpPr>
            <p:spPr>
              <a:xfrm>
                <a:off x="0" y="-38100"/>
                <a:ext cx="2097975" cy="765100"/>
              </a:xfrm>
              <a:prstGeom prst="rect">
                <a:avLst/>
              </a:prstGeom>
            </p:spPr>
            <p:txBody>
              <a:bodyPr anchor="ctr" rtlCol="false" tIns="50800" lIns="50800" bIns="50800" rIns="50800"/>
              <a:lstStyle/>
              <a:p>
                <a:pPr algn="ctr">
                  <a:lnSpc>
                    <a:spcPts val="2660"/>
                  </a:lnSpc>
                </a:pPr>
              </a:p>
            </p:txBody>
          </p:sp>
        </p:grpSp>
        <p:grpSp>
          <p:nvGrpSpPr>
            <p:cNvPr name="Group 8" id="8"/>
            <p:cNvGrpSpPr/>
            <p:nvPr/>
          </p:nvGrpSpPr>
          <p:grpSpPr>
            <a:xfrm rot="0">
              <a:off x="1382981" y="135682"/>
              <a:ext cx="9085365" cy="5079262"/>
              <a:chOff x="0" y="0"/>
              <a:chExt cx="1794640" cy="1003311"/>
            </a:xfrm>
          </p:grpSpPr>
          <p:sp>
            <p:nvSpPr>
              <p:cNvPr name="Freeform 9" id="9"/>
              <p:cNvSpPr/>
              <p:nvPr/>
            </p:nvSpPr>
            <p:spPr>
              <a:xfrm flipH="false" flipV="false" rot="0">
                <a:off x="0" y="0"/>
                <a:ext cx="1794640" cy="1003311"/>
              </a:xfrm>
              <a:custGeom>
                <a:avLst/>
                <a:gdLst/>
                <a:ahLst/>
                <a:cxnLst/>
                <a:rect r="r" b="b" t="t" l="l"/>
                <a:pathLst>
                  <a:path h="1003311" w="1794640">
                    <a:moveTo>
                      <a:pt x="57945" y="0"/>
                    </a:moveTo>
                    <a:lnTo>
                      <a:pt x="1736695" y="0"/>
                    </a:lnTo>
                    <a:cubicBezTo>
                      <a:pt x="1768697" y="0"/>
                      <a:pt x="1794640" y="25943"/>
                      <a:pt x="1794640" y="57945"/>
                    </a:cubicBezTo>
                    <a:lnTo>
                      <a:pt x="1794640" y="945366"/>
                    </a:lnTo>
                    <a:cubicBezTo>
                      <a:pt x="1794640" y="977368"/>
                      <a:pt x="1768697" y="1003311"/>
                      <a:pt x="1736695" y="1003311"/>
                    </a:cubicBezTo>
                    <a:lnTo>
                      <a:pt x="57945" y="1003311"/>
                    </a:lnTo>
                    <a:cubicBezTo>
                      <a:pt x="25943" y="1003311"/>
                      <a:pt x="0" y="977368"/>
                      <a:pt x="0" y="945366"/>
                    </a:cubicBezTo>
                    <a:lnTo>
                      <a:pt x="0" y="57945"/>
                    </a:lnTo>
                    <a:cubicBezTo>
                      <a:pt x="0" y="25943"/>
                      <a:pt x="25943" y="0"/>
                      <a:pt x="57945" y="0"/>
                    </a:cubicBezTo>
                    <a:close/>
                  </a:path>
                </a:pathLst>
              </a:custGeom>
              <a:solidFill>
                <a:srgbClr val="FFD1AB"/>
              </a:solidFill>
            </p:spPr>
          </p:sp>
          <p:sp>
            <p:nvSpPr>
              <p:cNvPr name="TextBox 10" id="10"/>
              <p:cNvSpPr txBox="true"/>
              <p:nvPr/>
            </p:nvSpPr>
            <p:spPr>
              <a:xfrm>
                <a:off x="0" y="-38100"/>
                <a:ext cx="1794640" cy="1041411"/>
              </a:xfrm>
              <a:prstGeom prst="rect">
                <a:avLst/>
              </a:prstGeom>
            </p:spPr>
            <p:txBody>
              <a:bodyPr anchor="ctr" rtlCol="false" tIns="50800" lIns="50800" bIns="50800" rIns="50800"/>
              <a:lstStyle/>
              <a:p>
                <a:pPr algn="ctr">
                  <a:lnSpc>
                    <a:spcPts val="2660"/>
                  </a:lnSpc>
                </a:pPr>
              </a:p>
            </p:txBody>
          </p:sp>
        </p:grpSp>
        <p:sp>
          <p:nvSpPr>
            <p:cNvPr name="TextBox 11" id="11"/>
            <p:cNvSpPr txBox="true"/>
            <p:nvPr/>
          </p:nvSpPr>
          <p:spPr>
            <a:xfrm rot="0">
              <a:off x="1512495" y="473070"/>
              <a:ext cx="8826337" cy="4466641"/>
            </a:xfrm>
            <a:prstGeom prst="rect">
              <a:avLst/>
            </a:prstGeom>
          </p:spPr>
          <p:txBody>
            <a:bodyPr anchor="t" rtlCol="false" tIns="0" lIns="0" bIns="0" rIns="0">
              <a:spAutoFit/>
            </a:bodyPr>
            <a:lstStyle/>
            <a:p>
              <a:pPr algn="just">
                <a:lnSpc>
                  <a:spcPts val="3292"/>
                </a:lnSpc>
              </a:pPr>
              <a:r>
                <a:rPr lang="en-US" sz="2993">
                  <a:solidFill>
                    <a:srgbClr val="000000"/>
                  </a:solidFill>
                  <a:latin typeface="Recoleta"/>
                  <a:ea typeface="Recoleta"/>
                  <a:cs typeface="Recoleta"/>
                  <a:sym typeface="Recoleta"/>
                </a:rPr>
                <a:t>Tujuan : M</a:t>
              </a:r>
              <a:r>
                <a:rPr lang="en-US" sz="2993">
                  <a:solidFill>
                    <a:srgbClr val="000000"/>
                  </a:solidFill>
                  <a:latin typeface="Recoleta"/>
                  <a:ea typeface="Recoleta"/>
                  <a:cs typeface="Recoleta"/>
                  <a:sym typeface="Recoleta"/>
                </a:rPr>
                <a:t>elihat apakah terjadi korelasi di antara suatu periode dengan periode-periode sebelumnya.</a:t>
              </a:r>
            </a:p>
            <a:p>
              <a:pPr algn="just">
                <a:lnSpc>
                  <a:spcPts val="3292"/>
                </a:lnSpc>
              </a:pPr>
            </a:p>
            <a:p>
              <a:pPr algn="just">
                <a:lnSpc>
                  <a:spcPts val="3292"/>
                </a:lnSpc>
              </a:pPr>
              <a:r>
                <a:rPr lang="en-US" sz="2993">
                  <a:solidFill>
                    <a:srgbClr val="000000"/>
                  </a:solidFill>
                  <a:latin typeface="Recoleta"/>
                  <a:ea typeface="Recoleta"/>
                  <a:cs typeface="Recoleta"/>
                  <a:sym typeface="Recoleta"/>
                </a:rPr>
                <a:t>Hasil analisis  menunjukkan bahwa data  tidak ada autokorelasi positif/negatif karena Pvalue (0,612) &gt; α (0.1)</a:t>
              </a:r>
            </a:p>
          </p:txBody>
        </p:sp>
        <p:sp>
          <p:nvSpPr>
            <p:cNvPr name="TextBox 12" id="12"/>
            <p:cNvSpPr txBox="true"/>
            <p:nvPr/>
          </p:nvSpPr>
          <p:spPr>
            <a:xfrm rot="-5400000">
              <a:off x="-1025182" y="1293848"/>
              <a:ext cx="3702012" cy="1114316"/>
            </a:xfrm>
            <a:prstGeom prst="rect">
              <a:avLst/>
            </a:prstGeom>
          </p:spPr>
          <p:txBody>
            <a:bodyPr anchor="t" rtlCol="false" tIns="0" lIns="0" bIns="0" rIns="0">
              <a:spAutoFit/>
            </a:bodyPr>
            <a:lstStyle/>
            <a:p>
              <a:pPr algn="ctr">
                <a:lnSpc>
                  <a:spcPts val="3292"/>
                </a:lnSpc>
              </a:pPr>
              <a:r>
                <a:rPr lang="en-US" sz="2993">
                  <a:solidFill>
                    <a:srgbClr val="000000"/>
                  </a:solidFill>
                  <a:latin typeface="Recoleta"/>
                  <a:ea typeface="Recoleta"/>
                  <a:cs typeface="Recoleta"/>
                  <a:sym typeface="Recoleta"/>
                </a:rPr>
                <a:t>Uji </a:t>
              </a:r>
            </a:p>
            <a:p>
              <a:pPr algn="ctr">
                <a:lnSpc>
                  <a:spcPts val="3292"/>
                </a:lnSpc>
              </a:pPr>
              <a:r>
                <a:rPr lang="en-US" sz="2993">
                  <a:solidFill>
                    <a:srgbClr val="000000"/>
                  </a:solidFill>
                  <a:latin typeface="Recoleta"/>
                  <a:ea typeface="Recoleta"/>
                  <a:cs typeface="Recoleta"/>
                  <a:sym typeface="Recoleta"/>
                </a:rPr>
                <a:t>Autokorelasi</a:t>
              </a:r>
            </a:p>
          </p:txBody>
        </p:sp>
      </p:grpSp>
      <p:grpSp>
        <p:nvGrpSpPr>
          <p:cNvPr name="Group 13" id="13"/>
          <p:cNvGrpSpPr/>
          <p:nvPr/>
        </p:nvGrpSpPr>
        <p:grpSpPr>
          <a:xfrm rot="0">
            <a:off x="9293549" y="3783107"/>
            <a:ext cx="7965751" cy="4121457"/>
            <a:chOff x="0" y="0"/>
            <a:chExt cx="10621001" cy="5495276"/>
          </a:xfrm>
        </p:grpSpPr>
        <p:grpSp>
          <p:nvGrpSpPr>
            <p:cNvPr name="Group 14" id="14"/>
            <p:cNvGrpSpPr/>
            <p:nvPr/>
          </p:nvGrpSpPr>
          <p:grpSpPr>
            <a:xfrm rot="0">
              <a:off x="0" y="21575"/>
              <a:ext cx="10621001" cy="3680437"/>
              <a:chOff x="0" y="0"/>
              <a:chExt cx="2097975" cy="727000"/>
            </a:xfrm>
          </p:grpSpPr>
          <p:sp>
            <p:nvSpPr>
              <p:cNvPr name="Freeform 15" id="15"/>
              <p:cNvSpPr/>
              <p:nvPr/>
            </p:nvSpPr>
            <p:spPr>
              <a:xfrm flipH="false" flipV="false" rot="0">
                <a:off x="0" y="0"/>
                <a:ext cx="2097975" cy="727000"/>
              </a:xfrm>
              <a:custGeom>
                <a:avLst/>
                <a:gdLst/>
                <a:ahLst/>
                <a:cxnLst/>
                <a:rect r="r" b="b" t="t" l="l"/>
                <a:pathLst>
                  <a:path h="727000" w="2097975">
                    <a:moveTo>
                      <a:pt x="49567" y="0"/>
                    </a:moveTo>
                    <a:lnTo>
                      <a:pt x="2048408" y="0"/>
                    </a:lnTo>
                    <a:cubicBezTo>
                      <a:pt x="2075784" y="0"/>
                      <a:pt x="2097975" y="22192"/>
                      <a:pt x="2097975" y="49567"/>
                    </a:cubicBezTo>
                    <a:lnTo>
                      <a:pt x="2097975" y="677433"/>
                    </a:lnTo>
                    <a:cubicBezTo>
                      <a:pt x="2097975" y="704808"/>
                      <a:pt x="2075784" y="727000"/>
                      <a:pt x="2048408" y="727000"/>
                    </a:cubicBezTo>
                    <a:lnTo>
                      <a:pt x="49567" y="727000"/>
                    </a:lnTo>
                    <a:cubicBezTo>
                      <a:pt x="22192" y="727000"/>
                      <a:pt x="0" y="704808"/>
                      <a:pt x="0" y="677433"/>
                    </a:cubicBezTo>
                    <a:lnTo>
                      <a:pt x="0" y="49567"/>
                    </a:lnTo>
                    <a:cubicBezTo>
                      <a:pt x="0" y="22192"/>
                      <a:pt x="22192" y="0"/>
                      <a:pt x="49567" y="0"/>
                    </a:cubicBezTo>
                    <a:close/>
                  </a:path>
                </a:pathLst>
              </a:custGeom>
              <a:solidFill>
                <a:srgbClr val="FF9D61"/>
              </a:solidFill>
            </p:spPr>
          </p:sp>
          <p:sp>
            <p:nvSpPr>
              <p:cNvPr name="TextBox 16" id="16"/>
              <p:cNvSpPr txBox="true"/>
              <p:nvPr/>
            </p:nvSpPr>
            <p:spPr>
              <a:xfrm>
                <a:off x="0" y="-38100"/>
                <a:ext cx="2097975" cy="765100"/>
              </a:xfrm>
              <a:prstGeom prst="rect">
                <a:avLst/>
              </a:prstGeom>
            </p:spPr>
            <p:txBody>
              <a:bodyPr anchor="ctr" rtlCol="false" tIns="50800" lIns="50800" bIns="50800" rIns="50800"/>
              <a:lstStyle/>
              <a:p>
                <a:pPr algn="ctr">
                  <a:lnSpc>
                    <a:spcPts val="2660"/>
                  </a:lnSpc>
                </a:pPr>
              </a:p>
            </p:txBody>
          </p:sp>
        </p:grpSp>
        <p:grpSp>
          <p:nvGrpSpPr>
            <p:cNvPr name="Group 17" id="17"/>
            <p:cNvGrpSpPr/>
            <p:nvPr/>
          </p:nvGrpSpPr>
          <p:grpSpPr>
            <a:xfrm rot="0">
              <a:off x="1382981" y="135682"/>
              <a:ext cx="9085365" cy="5112843"/>
              <a:chOff x="0" y="0"/>
              <a:chExt cx="1794640" cy="1009944"/>
            </a:xfrm>
          </p:grpSpPr>
          <p:sp>
            <p:nvSpPr>
              <p:cNvPr name="Freeform 18" id="18"/>
              <p:cNvSpPr/>
              <p:nvPr/>
            </p:nvSpPr>
            <p:spPr>
              <a:xfrm flipH="false" flipV="false" rot="0">
                <a:off x="0" y="0"/>
                <a:ext cx="1794640" cy="1009944"/>
              </a:xfrm>
              <a:custGeom>
                <a:avLst/>
                <a:gdLst/>
                <a:ahLst/>
                <a:cxnLst/>
                <a:rect r="r" b="b" t="t" l="l"/>
                <a:pathLst>
                  <a:path h="1009944" w="1794640">
                    <a:moveTo>
                      <a:pt x="57945" y="0"/>
                    </a:moveTo>
                    <a:lnTo>
                      <a:pt x="1736695" y="0"/>
                    </a:lnTo>
                    <a:cubicBezTo>
                      <a:pt x="1768697" y="0"/>
                      <a:pt x="1794640" y="25943"/>
                      <a:pt x="1794640" y="57945"/>
                    </a:cubicBezTo>
                    <a:lnTo>
                      <a:pt x="1794640" y="951999"/>
                    </a:lnTo>
                    <a:cubicBezTo>
                      <a:pt x="1794640" y="984001"/>
                      <a:pt x="1768697" y="1009944"/>
                      <a:pt x="1736695" y="1009944"/>
                    </a:cubicBezTo>
                    <a:lnTo>
                      <a:pt x="57945" y="1009944"/>
                    </a:lnTo>
                    <a:cubicBezTo>
                      <a:pt x="25943" y="1009944"/>
                      <a:pt x="0" y="984001"/>
                      <a:pt x="0" y="951999"/>
                    </a:cubicBezTo>
                    <a:lnTo>
                      <a:pt x="0" y="57945"/>
                    </a:lnTo>
                    <a:cubicBezTo>
                      <a:pt x="0" y="25943"/>
                      <a:pt x="25943" y="0"/>
                      <a:pt x="57945" y="0"/>
                    </a:cubicBezTo>
                    <a:close/>
                  </a:path>
                </a:pathLst>
              </a:custGeom>
              <a:solidFill>
                <a:srgbClr val="FFD1AB"/>
              </a:solidFill>
            </p:spPr>
          </p:sp>
          <p:sp>
            <p:nvSpPr>
              <p:cNvPr name="TextBox 19" id="19"/>
              <p:cNvSpPr txBox="true"/>
              <p:nvPr/>
            </p:nvSpPr>
            <p:spPr>
              <a:xfrm>
                <a:off x="0" y="-38100"/>
                <a:ext cx="1794640" cy="1048044"/>
              </a:xfrm>
              <a:prstGeom prst="rect">
                <a:avLst/>
              </a:prstGeom>
            </p:spPr>
            <p:txBody>
              <a:bodyPr anchor="ctr" rtlCol="false" tIns="50800" lIns="50800" bIns="50800" rIns="50800"/>
              <a:lstStyle/>
              <a:p>
                <a:pPr algn="ctr">
                  <a:lnSpc>
                    <a:spcPts val="2660"/>
                  </a:lnSpc>
                </a:pPr>
              </a:p>
            </p:txBody>
          </p:sp>
        </p:grpSp>
        <p:sp>
          <p:nvSpPr>
            <p:cNvPr name="TextBox 20" id="20"/>
            <p:cNvSpPr txBox="true"/>
            <p:nvPr/>
          </p:nvSpPr>
          <p:spPr>
            <a:xfrm rot="0">
              <a:off x="1512495" y="473070"/>
              <a:ext cx="8826337" cy="5022206"/>
            </a:xfrm>
            <a:prstGeom prst="rect">
              <a:avLst/>
            </a:prstGeom>
          </p:spPr>
          <p:txBody>
            <a:bodyPr anchor="t" rtlCol="false" tIns="0" lIns="0" bIns="0" rIns="0">
              <a:spAutoFit/>
            </a:bodyPr>
            <a:lstStyle/>
            <a:p>
              <a:pPr algn="just">
                <a:lnSpc>
                  <a:spcPts val="3292"/>
                </a:lnSpc>
              </a:pPr>
              <a:r>
                <a:rPr lang="en-US" sz="2993">
                  <a:solidFill>
                    <a:srgbClr val="000000"/>
                  </a:solidFill>
                  <a:latin typeface="Recoleta"/>
                  <a:ea typeface="Recoleta"/>
                  <a:cs typeface="Recoleta"/>
                  <a:sym typeface="Recoleta"/>
                </a:rPr>
                <a:t>Tujuan : M</a:t>
              </a:r>
              <a:r>
                <a:rPr lang="en-US" sz="2993">
                  <a:solidFill>
                    <a:srgbClr val="000000"/>
                  </a:solidFill>
                  <a:latin typeface="Recoleta"/>
                  <a:ea typeface="Recoleta"/>
                  <a:cs typeface="Recoleta"/>
                  <a:sym typeface="Recoleta"/>
                </a:rPr>
                <a:t>enentukan apakah ada korelasi tinggi antara variabel independen</a:t>
              </a:r>
            </a:p>
            <a:p>
              <a:pPr algn="just">
                <a:lnSpc>
                  <a:spcPts val="3292"/>
                </a:lnSpc>
              </a:pPr>
            </a:p>
            <a:p>
              <a:pPr algn="just">
                <a:lnSpc>
                  <a:spcPts val="3292"/>
                </a:lnSpc>
              </a:pPr>
              <a:r>
                <a:rPr lang="en-US" sz="2993">
                  <a:solidFill>
                    <a:srgbClr val="000000"/>
                  </a:solidFill>
                  <a:latin typeface="Recoleta"/>
                  <a:ea typeface="Recoleta"/>
                  <a:cs typeface="Recoleta"/>
                  <a:sym typeface="Recoleta"/>
                </a:rPr>
                <a:t>Hasil analisis VIF menunjukkan bahwa semua variabel memiliki nilai VIF &lt; 10, yang berarti tidak ada multikolinearitas antara variabel independen</a:t>
              </a:r>
            </a:p>
            <a:p>
              <a:pPr algn="just">
                <a:lnSpc>
                  <a:spcPts val="3292"/>
                </a:lnSpc>
              </a:pPr>
            </a:p>
          </p:txBody>
        </p:sp>
        <p:sp>
          <p:nvSpPr>
            <p:cNvPr name="TextBox 21" id="21"/>
            <p:cNvSpPr txBox="true"/>
            <p:nvPr/>
          </p:nvSpPr>
          <p:spPr>
            <a:xfrm rot="-5400000">
              <a:off x="-1025182" y="1293848"/>
              <a:ext cx="3702012" cy="1114316"/>
            </a:xfrm>
            <a:prstGeom prst="rect">
              <a:avLst/>
            </a:prstGeom>
          </p:spPr>
          <p:txBody>
            <a:bodyPr anchor="t" rtlCol="false" tIns="0" lIns="0" bIns="0" rIns="0">
              <a:spAutoFit/>
            </a:bodyPr>
            <a:lstStyle/>
            <a:p>
              <a:pPr algn="ctr">
                <a:lnSpc>
                  <a:spcPts val="3292"/>
                </a:lnSpc>
              </a:pPr>
              <a:r>
                <a:rPr lang="en-US" sz="2993">
                  <a:solidFill>
                    <a:srgbClr val="000000"/>
                  </a:solidFill>
                  <a:latin typeface="Recoleta"/>
                  <a:ea typeface="Recoleta"/>
                  <a:cs typeface="Recoleta"/>
                  <a:sym typeface="Recoleta"/>
                </a:rPr>
                <a:t>Uji </a:t>
              </a:r>
            </a:p>
            <a:p>
              <a:pPr algn="ctr">
                <a:lnSpc>
                  <a:spcPts val="3292"/>
                </a:lnSpc>
              </a:pPr>
              <a:r>
                <a:rPr lang="en-US" sz="2993">
                  <a:solidFill>
                    <a:srgbClr val="000000"/>
                  </a:solidFill>
                  <a:latin typeface="Recoleta"/>
                  <a:ea typeface="Recoleta"/>
                  <a:cs typeface="Recoleta"/>
                  <a:sym typeface="Recoleta"/>
                </a:rPr>
                <a:t>Multikolinieritas</a:t>
              </a:r>
            </a:p>
          </p:txBody>
        </p:sp>
      </p:grpSp>
      <p:sp>
        <p:nvSpPr>
          <p:cNvPr name="Freeform 22" id="22"/>
          <p:cNvSpPr/>
          <p:nvPr/>
        </p:nvSpPr>
        <p:spPr>
          <a:xfrm flipH="true" flipV="true" rot="0">
            <a:off x="14288812" y="-256005"/>
            <a:ext cx="3999188" cy="3474295"/>
          </a:xfrm>
          <a:custGeom>
            <a:avLst/>
            <a:gdLst/>
            <a:ahLst/>
            <a:cxnLst/>
            <a:rect r="r" b="b" t="t" l="l"/>
            <a:pathLst>
              <a:path h="3474295" w="3999188">
                <a:moveTo>
                  <a:pt x="3999188" y="3474295"/>
                </a:moveTo>
                <a:lnTo>
                  <a:pt x="0" y="3474295"/>
                </a:lnTo>
                <a:lnTo>
                  <a:pt x="0" y="0"/>
                </a:lnTo>
                <a:lnTo>
                  <a:pt x="3999188" y="0"/>
                </a:lnTo>
                <a:lnTo>
                  <a:pt x="3999188" y="347429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false" flipV="false" rot="-5400000">
            <a:off x="-101464" y="440727"/>
            <a:ext cx="836193" cy="2477609"/>
          </a:xfrm>
          <a:custGeom>
            <a:avLst/>
            <a:gdLst/>
            <a:ahLst/>
            <a:cxnLst/>
            <a:rect r="r" b="b" t="t" l="l"/>
            <a:pathLst>
              <a:path h="2477609" w="836193">
                <a:moveTo>
                  <a:pt x="0" y="0"/>
                </a:moveTo>
                <a:lnTo>
                  <a:pt x="836193" y="0"/>
                </a:lnTo>
                <a:lnTo>
                  <a:pt x="836193" y="2477609"/>
                </a:lnTo>
                <a:lnTo>
                  <a:pt x="0" y="24776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4" id="24"/>
          <p:cNvSpPr txBox="true"/>
          <p:nvPr/>
        </p:nvSpPr>
        <p:spPr>
          <a:xfrm rot="0">
            <a:off x="3833422" y="1079807"/>
            <a:ext cx="10621155" cy="1017821"/>
          </a:xfrm>
          <a:prstGeom prst="rect">
            <a:avLst/>
          </a:prstGeom>
        </p:spPr>
        <p:txBody>
          <a:bodyPr anchor="t" rtlCol="false" tIns="0" lIns="0" bIns="0" rIns="0">
            <a:spAutoFit/>
          </a:bodyPr>
          <a:lstStyle/>
          <a:p>
            <a:pPr algn="ctr">
              <a:lnSpc>
                <a:spcPts val="5818"/>
              </a:lnSpc>
            </a:pPr>
            <a:r>
              <a:rPr lang="en-US" sz="6464">
                <a:solidFill>
                  <a:srgbClr val="28303C"/>
                </a:solidFill>
                <a:latin typeface="Inlander"/>
                <a:ea typeface="Inlander"/>
                <a:cs typeface="Inlander"/>
                <a:sym typeface="Inlander"/>
              </a:rPr>
              <a:t>HASIL PENELITIAN</a:t>
            </a:r>
          </a:p>
        </p:txBody>
      </p:sp>
    </p:spTree>
  </p:cSld>
  <p:clrMapOvr>
    <a:masterClrMapping/>
  </p:clrMapOvr>
  <p:transition spd="fast">
    <p:fade/>
  </p:transition>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7056314" y="8437592"/>
            <a:ext cx="836193" cy="2477609"/>
          </a:xfrm>
          <a:custGeom>
            <a:avLst/>
            <a:gdLst/>
            <a:ahLst/>
            <a:cxnLst/>
            <a:rect r="r" b="b" t="t" l="l"/>
            <a:pathLst>
              <a:path h="2477609" w="836193">
                <a:moveTo>
                  <a:pt x="0" y="0"/>
                </a:moveTo>
                <a:lnTo>
                  <a:pt x="836193" y="0"/>
                </a:lnTo>
                <a:lnTo>
                  <a:pt x="836193" y="2477609"/>
                </a:lnTo>
                <a:lnTo>
                  <a:pt x="0" y="24776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33516" y="2312869"/>
            <a:ext cx="5540658" cy="566022"/>
          </a:xfrm>
          <a:prstGeom prst="rect">
            <a:avLst/>
          </a:prstGeom>
        </p:spPr>
        <p:txBody>
          <a:bodyPr anchor="t" rtlCol="false" tIns="0" lIns="0" bIns="0" rIns="0">
            <a:spAutoFit/>
          </a:bodyPr>
          <a:lstStyle/>
          <a:p>
            <a:pPr algn="ctr">
              <a:lnSpc>
                <a:spcPts val="3245"/>
              </a:lnSpc>
            </a:pPr>
            <a:r>
              <a:rPr lang="en-US" sz="3606">
                <a:solidFill>
                  <a:srgbClr val="000000"/>
                </a:solidFill>
                <a:latin typeface="Inlander"/>
                <a:ea typeface="Inlander"/>
                <a:cs typeface="Inlander"/>
                <a:sym typeface="Inlander"/>
              </a:rPr>
              <a:t>ASPEK SPASIAL</a:t>
            </a:r>
          </a:p>
        </p:txBody>
      </p:sp>
      <p:sp>
        <p:nvSpPr>
          <p:cNvPr name="TextBox 4" id="4"/>
          <p:cNvSpPr txBox="true"/>
          <p:nvPr/>
        </p:nvSpPr>
        <p:spPr>
          <a:xfrm rot="0">
            <a:off x="1555437" y="6506823"/>
            <a:ext cx="15405158" cy="1238168"/>
          </a:xfrm>
          <a:prstGeom prst="rect">
            <a:avLst/>
          </a:prstGeom>
        </p:spPr>
        <p:txBody>
          <a:bodyPr anchor="t" rtlCol="false" tIns="0" lIns="0" bIns="0" rIns="0">
            <a:spAutoFit/>
          </a:bodyPr>
          <a:lstStyle/>
          <a:p>
            <a:pPr algn="just">
              <a:lnSpc>
                <a:spcPts val="3292"/>
              </a:lnSpc>
            </a:pPr>
            <a:r>
              <a:rPr lang="en-US" sz="2993">
                <a:solidFill>
                  <a:srgbClr val="000000"/>
                </a:solidFill>
                <a:latin typeface="Recoleta"/>
                <a:ea typeface="Recoleta"/>
                <a:cs typeface="Recoleta"/>
                <a:sym typeface="Recoleta"/>
              </a:rPr>
              <a:t>Nilai Moran's I sebesar 0.09404 &lt; 𝛼 = 0.1 yang berarti terdapat autokorelasi spasial. Artinya, kejadian/keadaan di setiap kabupaten/kota di Provinsi Aceh dipengaruhi oleh wilayah yang saling berdekatan. </a:t>
            </a:r>
          </a:p>
        </p:txBody>
      </p:sp>
      <p:sp>
        <p:nvSpPr>
          <p:cNvPr name="Freeform 5" id="5"/>
          <p:cNvSpPr/>
          <p:nvPr/>
        </p:nvSpPr>
        <p:spPr>
          <a:xfrm flipH="true" flipV="true" rot="0">
            <a:off x="14288812" y="-256005"/>
            <a:ext cx="3999188" cy="3474295"/>
          </a:xfrm>
          <a:custGeom>
            <a:avLst/>
            <a:gdLst/>
            <a:ahLst/>
            <a:cxnLst/>
            <a:rect r="r" b="b" t="t" l="l"/>
            <a:pathLst>
              <a:path h="3474295" w="3999188">
                <a:moveTo>
                  <a:pt x="3999188" y="3474295"/>
                </a:moveTo>
                <a:lnTo>
                  <a:pt x="0" y="3474295"/>
                </a:lnTo>
                <a:lnTo>
                  <a:pt x="0" y="0"/>
                </a:lnTo>
                <a:lnTo>
                  <a:pt x="3999188" y="0"/>
                </a:lnTo>
                <a:lnTo>
                  <a:pt x="3999188" y="347429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01464" y="440727"/>
            <a:ext cx="836193" cy="2477609"/>
          </a:xfrm>
          <a:custGeom>
            <a:avLst/>
            <a:gdLst/>
            <a:ahLst/>
            <a:cxnLst/>
            <a:rect r="r" b="b" t="t" l="l"/>
            <a:pathLst>
              <a:path h="2477609" w="836193">
                <a:moveTo>
                  <a:pt x="0" y="0"/>
                </a:moveTo>
                <a:lnTo>
                  <a:pt x="836193" y="0"/>
                </a:lnTo>
                <a:lnTo>
                  <a:pt x="836193" y="2477609"/>
                </a:lnTo>
                <a:lnTo>
                  <a:pt x="0" y="24776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3833422" y="1079807"/>
            <a:ext cx="10621155" cy="1017821"/>
          </a:xfrm>
          <a:prstGeom prst="rect">
            <a:avLst/>
          </a:prstGeom>
        </p:spPr>
        <p:txBody>
          <a:bodyPr anchor="t" rtlCol="false" tIns="0" lIns="0" bIns="0" rIns="0">
            <a:spAutoFit/>
          </a:bodyPr>
          <a:lstStyle/>
          <a:p>
            <a:pPr algn="ctr">
              <a:lnSpc>
                <a:spcPts val="5818"/>
              </a:lnSpc>
            </a:pPr>
            <a:r>
              <a:rPr lang="en-US" sz="6464">
                <a:solidFill>
                  <a:srgbClr val="28303C"/>
                </a:solidFill>
                <a:latin typeface="Inlander"/>
                <a:ea typeface="Inlander"/>
                <a:cs typeface="Inlander"/>
                <a:sym typeface="Inlander"/>
              </a:rPr>
              <a:t>HASIL PENELITIAN</a:t>
            </a:r>
          </a:p>
        </p:txBody>
      </p:sp>
      <p:graphicFrame>
        <p:nvGraphicFramePr>
          <p:cNvPr name="Object 8" id="8"/>
          <p:cNvGraphicFramePr/>
          <p:nvPr/>
        </p:nvGraphicFramePr>
        <p:xfrm>
          <a:off x="4397603" y="3689591"/>
          <a:ext cx="3771900" cy="2133600"/>
        </p:xfrm>
        <a:graphic>
          <a:graphicData uri="http://schemas.openxmlformats.org/presentationml/2006/ole">
            <p:oleObj imgW="4521200" imgH="2882900" r:id="rId7" progId="Excel.Sheet.12" name="Worksheet">
              <p:embed/>
              <p:pic>
                <p:nvPicPr>
                  <p:cNvPr name="" id="0"/>
                  <p:cNvPicPr/>
                  <p:nvPr/>
                </p:nvPicPr>
                <p:blipFill>
                  <a:blip r:embed="rId6"/>
                  <a:stretch>
                    <a:fillRect/>
                  </a:stretch>
                </p:blipFill>
                <p:spPr>
                  <a:xfrm>
                    <a:off x="1270000" y="1270000"/>
                    <a:ext cx="1270000" cy="1270000"/>
                  </a:xfrm>
                  <a:prstGeom prst="rect"/>
                </p:spPr>
              </p:pic>
            </p:oleObj>
          </a:graphicData>
        </a:graphic>
      </p:graphicFrame>
    </p:spTree>
  </p:cSld>
  <p:clrMapOvr>
    <a:masterClrMapping/>
  </p:clrMapOvr>
  <p:transition spd="fast">
    <p:fade/>
  </p:transition>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7056314" y="8437592"/>
            <a:ext cx="836193" cy="2477609"/>
          </a:xfrm>
          <a:custGeom>
            <a:avLst/>
            <a:gdLst/>
            <a:ahLst/>
            <a:cxnLst/>
            <a:rect r="r" b="b" t="t" l="l"/>
            <a:pathLst>
              <a:path h="2477609" w="836193">
                <a:moveTo>
                  <a:pt x="0" y="0"/>
                </a:moveTo>
                <a:lnTo>
                  <a:pt x="836193" y="0"/>
                </a:lnTo>
                <a:lnTo>
                  <a:pt x="836193" y="2477609"/>
                </a:lnTo>
                <a:lnTo>
                  <a:pt x="0" y="24776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Object 3" id="3"/>
          <p:cNvGraphicFramePr/>
          <p:nvPr/>
        </p:nvGraphicFramePr>
        <p:xfrm>
          <a:off x="672463" y="3736050"/>
          <a:ext cx="2514600" cy="5448300"/>
        </p:xfrm>
        <a:graphic>
          <a:graphicData uri="http://schemas.openxmlformats.org/presentationml/2006/ole">
            <p:oleObj imgW="3594100" imgH="6527800" r:id="rId5" progId="Excel.Sheet.12" name="Worksheet">
              <p:embed/>
              <p:pic>
                <p:nvPicPr>
                  <p:cNvPr name="" id="0"/>
                  <p:cNvPicPr/>
                  <p:nvPr/>
                </p:nvPicPr>
                <p:blipFill>
                  <a:blip r:embed="rId4"/>
                  <a:stretch>
                    <a:fillRect/>
                  </a:stretch>
                </p:blipFill>
                <p:spPr>
                  <a:xfrm>
                    <a:off x="1270000" y="1270000"/>
                    <a:ext cx="1270000" cy="1270000"/>
                  </a:xfrm>
                  <a:prstGeom prst="rect"/>
                </p:spPr>
              </p:pic>
            </p:oleObj>
          </a:graphicData>
        </a:graphic>
      </p:graphicFrame>
      <p:sp>
        <p:nvSpPr>
          <p:cNvPr name="TextBox 4" id="4"/>
          <p:cNvSpPr txBox="true"/>
          <p:nvPr/>
        </p:nvSpPr>
        <p:spPr>
          <a:xfrm rot="0">
            <a:off x="316633" y="2648687"/>
            <a:ext cx="15310819" cy="897890"/>
          </a:xfrm>
          <a:prstGeom prst="rect">
            <a:avLst/>
          </a:prstGeom>
        </p:spPr>
        <p:txBody>
          <a:bodyPr anchor="t" rtlCol="false" tIns="0" lIns="0" bIns="0" rIns="0">
            <a:spAutoFit/>
          </a:bodyPr>
          <a:lstStyle/>
          <a:p>
            <a:pPr algn="just">
              <a:lnSpc>
                <a:spcPts val="3519"/>
              </a:lnSpc>
            </a:pPr>
            <a:r>
              <a:rPr lang="en-US" sz="3199">
                <a:solidFill>
                  <a:srgbClr val="28303C"/>
                </a:solidFill>
                <a:latin typeface="Recoleta"/>
                <a:ea typeface="Recoleta"/>
                <a:cs typeface="Recoleta"/>
                <a:sym typeface="Recoleta"/>
              </a:rPr>
              <a:t>Berikut variabel-variabel bebas yang signifikan terhadap variabel prevalensi stunting di setiap Kabupaten/Kota Provinsi Aceh</a:t>
            </a:r>
          </a:p>
        </p:txBody>
      </p:sp>
      <p:graphicFrame>
        <p:nvGraphicFramePr>
          <p:cNvPr name="Object 5" id="5"/>
          <p:cNvGraphicFramePr/>
          <p:nvPr/>
        </p:nvGraphicFramePr>
        <p:xfrm>
          <a:off x="9452230" y="3736050"/>
          <a:ext cx="2514600" cy="5448300"/>
        </p:xfrm>
        <a:graphic>
          <a:graphicData uri="http://schemas.openxmlformats.org/presentationml/2006/ole">
            <p:oleObj imgW="3594100" imgH="6527800" r:id="rId7" progId="Excel.Sheet.12" name="Worksheet">
              <p:embed/>
              <p:pic>
                <p:nvPicPr>
                  <p:cNvPr name="" id="0"/>
                  <p:cNvPicPr/>
                  <p:nvPr/>
                </p:nvPicPr>
                <p:blipFill>
                  <a:blip r:embed="rId6"/>
                  <a:stretch>
                    <a:fillRect/>
                  </a:stretch>
                </p:blipFill>
                <p:spPr>
                  <a:xfrm>
                    <a:off x="1270000" y="1270000"/>
                    <a:ext cx="1270000" cy="1270000"/>
                  </a:xfrm>
                  <a:prstGeom prst="rect"/>
                </p:spPr>
              </p:pic>
            </p:oleObj>
          </a:graphicData>
        </a:graphic>
      </p:graphicFrame>
      <p:sp>
        <p:nvSpPr>
          <p:cNvPr name="Freeform 6" id="6"/>
          <p:cNvSpPr/>
          <p:nvPr/>
        </p:nvSpPr>
        <p:spPr>
          <a:xfrm flipH="true" flipV="true" rot="0">
            <a:off x="14288812" y="-256005"/>
            <a:ext cx="3999188" cy="3474295"/>
          </a:xfrm>
          <a:custGeom>
            <a:avLst/>
            <a:gdLst/>
            <a:ahLst/>
            <a:cxnLst/>
            <a:rect r="r" b="b" t="t" l="l"/>
            <a:pathLst>
              <a:path h="3474295" w="3999188">
                <a:moveTo>
                  <a:pt x="3999188" y="3474295"/>
                </a:moveTo>
                <a:lnTo>
                  <a:pt x="0" y="3474295"/>
                </a:lnTo>
                <a:lnTo>
                  <a:pt x="0" y="0"/>
                </a:lnTo>
                <a:lnTo>
                  <a:pt x="3999188" y="0"/>
                </a:lnTo>
                <a:lnTo>
                  <a:pt x="3999188" y="3474295"/>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01464" y="440727"/>
            <a:ext cx="836193" cy="2477609"/>
          </a:xfrm>
          <a:custGeom>
            <a:avLst/>
            <a:gdLst/>
            <a:ahLst/>
            <a:cxnLst/>
            <a:rect r="r" b="b" t="t" l="l"/>
            <a:pathLst>
              <a:path h="2477609" w="836193">
                <a:moveTo>
                  <a:pt x="0" y="0"/>
                </a:moveTo>
                <a:lnTo>
                  <a:pt x="836193" y="0"/>
                </a:lnTo>
                <a:lnTo>
                  <a:pt x="836193" y="2477609"/>
                </a:lnTo>
                <a:lnTo>
                  <a:pt x="0" y="24776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3833422" y="1079807"/>
            <a:ext cx="10621155" cy="1017821"/>
          </a:xfrm>
          <a:prstGeom prst="rect">
            <a:avLst/>
          </a:prstGeom>
        </p:spPr>
        <p:txBody>
          <a:bodyPr anchor="t" rtlCol="false" tIns="0" lIns="0" bIns="0" rIns="0">
            <a:spAutoFit/>
          </a:bodyPr>
          <a:lstStyle/>
          <a:p>
            <a:pPr algn="ctr">
              <a:lnSpc>
                <a:spcPts val="5818"/>
              </a:lnSpc>
            </a:pPr>
            <a:r>
              <a:rPr lang="en-US" sz="6464">
                <a:solidFill>
                  <a:srgbClr val="28303C"/>
                </a:solidFill>
                <a:latin typeface="Inlander"/>
                <a:ea typeface="Inlander"/>
                <a:cs typeface="Inlander"/>
                <a:sym typeface="Inlander"/>
              </a:rPr>
              <a:t>HASIL PENELITIAN</a:t>
            </a:r>
          </a:p>
        </p:txBody>
      </p:sp>
    </p:spTree>
  </p:cSld>
  <p:clrMapOvr>
    <a:masterClrMapping/>
  </p:clrMapOvr>
  <p:transition spd="fast">
    <p:fade/>
  </p:transition>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7056314" y="8437592"/>
            <a:ext cx="836193" cy="2477609"/>
          </a:xfrm>
          <a:custGeom>
            <a:avLst/>
            <a:gdLst/>
            <a:ahLst/>
            <a:cxnLst/>
            <a:rect r="r" b="b" t="t" l="l"/>
            <a:pathLst>
              <a:path h="2477609" w="836193">
                <a:moveTo>
                  <a:pt x="0" y="0"/>
                </a:moveTo>
                <a:lnTo>
                  <a:pt x="836193" y="0"/>
                </a:lnTo>
                <a:lnTo>
                  <a:pt x="836193" y="2477609"/>
                </a:lnTo>
                <a:lnTo>
                  <a:pt x="0" y="24776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514170" y="3418315"/>
            <a:ext cx="9259661" cy="6515204"/>
          </a:xfrm>
          <a:custGeom>
            <a:avLst/>
            <a:gdLst/>
            <a:ahLst/>
            <a:cxnLst/>
            <a:rect r="r" b="b" t="t" l="l"/>
            <a:pathLst>
              <a:path h="6515204" w="9259661">
                <a:moveTo>
                  <a:pt x="0" y="0"/>
                </a:moveTo>
                <a:lnTo>
                  <a:pt x="9259660" y="0"/>
                </a:lnTo>
                <a:lnTo>
                  <a:pt x="9259660" y="6515204"/>
                </a:lnTo>
                <a:lnTo>
                  <a:pt x="0" y="6515204"/>
                </a:lnTo>
                <a:lnTo>
                  <a:pt x="0" y="0"/>
                </a:lnTo>
                <a:close/>
              </a:path>
            </a:pathLst>
          </a:custGeom>
          <a:blipFill>
            <a:blip r:embed="rId4"/>
            <a:stretch>
              <a:fillRect l="0" t="-98" r="0" b="-98"/>
            </a:stretch>
          </a:blipFill>
        </p:spPr>
      </p:sp>
      <p:sp>
        <p:nvSpPr>
          <p:cNvPr name="TextBox 4" id="4"/>
          <p:cNvSpPr txBox="true"/>
          <p:nvPr/>
        </p:nvSpPr>
        <p:spPr>
          <a:xfrm rot="0">
            <a:off x="1028700" y="2320401"/>
            <a:ext cx="15779134" cy="897890"/>
          </a:xfrm>
          <a:prstGeom prst="rect">
            <a:avLst/>
          </a:prstGeom>
        </p:spPr>
        <p:txBody>
          <a:bodyPr anchor="t" rtlCol="false" tIns="0" lIns="0" bIns="0" rIns="0">
            <a:spAutoFit/>
          </a:bodyPr>
          <a:lstStyle/>
          <a:p>
            <a:pPr algn="ctr">
              <a:lnSpc>
                <a:spcPts val="3519"/>
              </a:lnSpc>
            </a:pPr>
            <a:r>
              <a:rPr lang="en-US" sz="3199">
                <a:solidFill>
                  <a:srgbClr val="28303C"/>
                </a:solidFill>
                <a:latin typeface="Recoleta"/>
                <a:ea typeface="Recoleta"/>
                <a:cs typeface="Recoleta"/>
                <a:sym typeface="Recoleta"/>
              </a:rPr>
              <a:t>Pengelompokkan Kabupaten/Kota berdasarkan variabel-variabel bebas yang signifikan terhadap prevalensi stunting</a:t>
            </a:r>
          </a:p>
        </p:txBody>
      </p:sp>
      <p:sp>
        <p:nvSpPr>
          <p:cNvPr name="Freeform 5" id="5"/>
          <p:cNvSpPr/>
          <p:nvPr/>
        </p:nvSpPr>
        <p:spPr>
          <a:xfrm flipH="true" flipV="true" rot="0">
            <a:off x="14288812" y="-256005"/>
            <a:ext cx="3999188" cy="3474295"/>
          </a:xfrm>
          <a:custGeom>
            <a:avLst/>
            <a:gdLst/>
            <a:ahLst/>
            <a:cxnLst/>
            <a:rect r="r" b="b" t="t" l="l"/>
            <a:pathLst>
              <a:path h="3474295" w="3999188">
                <a:moveTo>
                  <a:pt x="3999188" y="3474295"/>
                </a:moveTo>
                <a:lnTo>
                  <a:pt x="0" y="3474295"/>
                </a:lnTo>
                <a:lnTo>
                  <a:pt x="0" y="0"/>
                </a:lnTo>
                <a:lnTo>
                  <a:pt x="3999188" y="0"/>
                </a:lnTo>
                <a:lnTo>
                  <a:pt x="3999188" y="3474295"/>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5400000">
            <a:off x="-101464" y="440727"/>
            <a:ext cx="836193" cy="2477609"/>
          </a:xfrm>
          <a:custGeom>
            <a:avLst/>
            <a:gdLst/>
            <a:ahLst/>
            <a:cxnLst/>
            <a:rect r="r" b="b" t="t" l="l"/>
            <a:pathLst>
              <a:path h="2477609" w="836193">
                <a:moveTo>
                  <a:pt x="0" y="0"/>
                </a:moveTo>
                <a:lnTo>
                  <a:pt x="836193" y="0"/>
                </a:lnTo>
                <a:lnTo>
                  <a:pt x="836193" y="2477609"/>
                </a:lnTo>
                <a:lnTo>
                  <a:pt x="0" y="24776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3833422" y="1079807"/>
            <a:ext cx="10621155" cy="1017821"/>
          </a:xfrm>
          <a:prstGeom prst="rect">
            <a:avLst/>
          </a:prstGeom>
        </p:spPr>
        <p:txBody>
          <a:bodyPr anchor="t" rtlCol="false" tIns="0" lIns="0" bIns="0" rIns="0">
            <a:spAutoFit/>
          </a:bodyPr>
          <a:lstStyle/>
          <a:p>
            <a:pPr algn="ctr">
              <a:lnSpc>
                <a:spcPts val="5818"/>
              </a:lnSpc>
            </a:pPr>
            <a:r>
              <a:rPr lang="en-US" sz="6464">
                <a:solidFill>
                  <a:srgbClr val="28303C"/>
                </a:solidFill>
                <a:latin typeface="Inlander"/>
                <a:ea typeface="Inlander"/>
                <a:cs typeface="Inlander"/>
                <a:sym typeface="Inlander"/>
              </a:rPr>
              <a:t>HASIL PENELITIAN</a:t>
            </a:r>
          </a:p>
        </p:txBody>
      </p:sp>
    </p:spTree>
  </p:cSld>
  <p:clrMapOvr>
    <a:masterClrMapping/>
  </p:clrMapOvr>
  <p:transition spd="fast">
    <p:fade/>
  </p:transition>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75996" y="6332855"/>
            <a:ext cx="20392702" cy="4050256"/>
            <a:chOff x="0" y="0"/>
            <a:chExt cx="5370917" cy="1066734"/>
          </a:xfrm>
        </p:grpSpPr>
        <p:sp>
          <p:nvSpPr>
            <p:cNvPr name="Freeform 3" id="3"/>
            <p:cNvSpPr/>
            <p:nvPr/>
          </p:nvSpPr>
          <p:spPr>
            <a:xfrm flipH="false" flipV="false" rot="0">
              <a:off x="0" y="0"/>
              <a:ext cx="5370917" cy="1066734"/>
            </a:xfrm>
            <a:custGeom>
              <a:avLst/>
              <a:gdLst/>
              <a:ahLst/>
              <a:cxnLst/>
              <a:rect r="r" b="b" t="t" l="l"/>
              <a:pathLst>
                <a:path h="1066734" w="5370917">
                  <a:moveTo>
                    <a:pt x="0" y="0"/>
                  </a:moveTo>
                  <a:lnTo>
                    <a:pt x="5370917" y="0"/>
                  </a:lnTo>
                  <a:lnTo>
                    <a:pt x="5370917" y="1066734"/>
                  </a:lnTo>
                  <a:lnTo>
                    <a:pt x="0" y="1066734"/>
                  </a:lnTo>
                  <a:close/>
                </a:path>
              </a:pathLst>
            </a:custGeom>
            <a:solidFill>
              <a:srgbClr val="FF9D61"/>
            </a:solidFill>
          </p:spPr>
        </p:sp>
        <p:sp>
          <p:nvSpPr>
            <p:cNvPr name="TextBox 4" id="4"/>
            <p:cNvSpPr txBox="true"/>
            <p:nvPr/>
          </p:nvSpPr>
          <p:spPr>
            <a:xfrm>
              <a:off x="0" y="-38100"/>
              <a:ext cx="5370917" cy="1104834"/>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978543" y="2886934"/>
            <a:ext cx="12289097" cy="5858210"/>
            <a:chOff x="0" y="0"/>
            <a:chExt cx="3236635" cy="1542903"/>
          </a:xfrm>
        </p:grpSpPr>
        <p:sp>
          <p:nvSpPr>
            <p:cNvPr name="Freeform 6" id="6"/>
            <p:cNvSpPr/>
            <p:nvPr/>
          </p:nvSpPr>
          <p:spPr>
            <a:xfrm flipH="false" flipV="false" rot="0">
              <a:off x="0" y="0"/>
              <a:ext cx="3236635" cy="1542903"/>
            </a:xfrm>
            <a:custGeom>
              <a:avLst/>
              <a:gdLst/>
              <a:ahLst/>
              <a:cxnLst/>
              <a:rect r="r" b="b" t="t" l="l"/>
              <a:pathLst>
                <a:path h="1542903" w="3236635">
                  <a:moveTo>
                    <a:pt x="22049" y="0"/>
                  </a:moveTo>
                  <a:lnTo>
                    <a:pt x="3214585" y="0"/>
                  </a:lnTo>
                  <a:cubicBezTo>
                    <a:pt x="3220433" y="0"/>
                    <a:pt x="3226041" y="2323"/>
                    <a:pt x="3230176" y="6458"/>
                  </a:cubicBezTo>
                  <a:cubicBezTo>
                    <a:pt x="3234311" y="10593"/>
                    <a:pt x="3236635" y="16202"/>
                    <a:pt x="3236635" y="22049"/>
                  </a:cubicBezTo>
                  <a:lnTo>
                    <a:pt x="3236635" y="1520854"/>
                  </a:lnTo>
                  <a:cubicBezTo>
                    <a:pt x="3236635" y="1526701"/>
                    <a:pt x="3234311" y="1532310"/>
                    <a:pt x="3230176" y="1536445"/>
                  </a:cubicBezTo>
                  <a:cubicBezTo>
                    <a:pt x="3226041" y="1540580"/>
                    <a:pt x="3220433" y="1542903"/>
                    <a:pt x="3214585" y="1542903"/>
                  </a:cubicBezTo>
                  <a:lnTo>
                    <a:pt x="22049" y="1542903"/>
                  </a:lnTo>
                  <a:cubicBezTo>
                    <a:pt x="16202" y="1542903"/>
                    <a:pt x="10593" y="1540580"/>
                    <a:pt x="6458" y="1536445"/>
                  </a:cubicBezTo>
                  <a:cubicBezTo>
                    <a:pt x="2323" y="1532310"/>
                    <a:pt x="0" y="1526701"/>
                    <a:pt x="0" y="1520854"/>
                  </a:cubicBezTo>
                  <a:lnTo>
                    <a:pt x="0" y="22049"/>
                  </a:lnTo>
                  <a:cubicBezTo>
                    <a:pt x="0" y="16202"/>
                    <a:pt x="2323" y="10593"/>
                    <a:pt x="6458" y="6458"/>
                  </a:cubicBezTo>
                  <a:cubicBezTo>
                    <a:pt x="10593" y="2323"/>
                    <a:pt x="16202" y="0"/>
                    <a:pt x="22049" y="0"/>
                  </a:cubicBezTo>
                  <a:close/>
                </a:path>
              </a:pathLst>
            </a:custGeom>
            <a:solidFill>
              <a:srgbClr val="FF9D61"/>
            </a:solidFill>
          </p:spPr>
        </p:sp>
        <p:sp>
          <p:nvSpPr>
            <p:cNvPr name="TextBox 7" id="7"/>
            <p:cNvSpPr txBox="true"/>
            <p:nvPr/>
          </p:nvSpPr>
          <p:spPr>
            <a:xfrm>
              <a:off x="0" y="-38100"/>
              <a:ext cx="3236635" cy="1581003"/>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3247338" y="3001234"/>
            <a:ext cx="11793323" cy="3912235"/>
          </a:xfrm>
          <a:prstGeom prst="rect">
            <a:avLst/>
          </a:prstGeom>
        </p:spPr>
        <p:txBody>
          <a:bodyPr anchor="t" rtlCol="false" tIns="0" lIns="0" bIns="0" rIns="0">
            <a:spAutoFit/>
          </a:bodyPr>
          <a:lstStyle/>
          <a:p>
            <a:pPr algn="ctr">
              <a:lnSpc>
                <a:spcPts val="3079"/>
              </a:lnSpc>
            </a:pPr>
            <a:r>
              <a:rPr lang="en-US" sz="2799">
                <a:solidFill>
                  <a:srgbClr val="FFFFFF"/>
                </a:solidFill>
                <a:latin typeface="Recoleta"/>
                <a:ea typeface="Recoleta"/>
                <a:cs typeface="Recoleta"/>
                <a:sym typeface="Recoleta"/>
              </a:rPr>
              <a:t>P</a:t>
            </a:r>
            <a:r>
              <a:rPr lang="en-US" sz="2799">
                <a:solidFill>
                  <a:srgbClr val="FFFFFF"/>
                </a:solidFill>
                <a:latin typeface="Recoleta"/>
                <a:ea typeface="Recoleta"/>
                <a:cs typeface="Recoleta"/>
                <a:sym typeface="Recoleta"/>
              </a:rPr>
              <a:t>emetaan faktor risiko stunting di Provinsi Aceh menggunakan model Geographically Weighted Regression (GWR) dengan fungsi pembobot Adaptive Bisquare Kernel menunjukkan bahwa variabel Bayi Baru Lahir mendapat Inisiasi Menyusui Dini (IMD) (X</a:t>
            </a:r>
            <a:r>
              <a:rPr lang="en-US" sz="2799">
                <a:solidFill>
                  <a:srgbClr val="FFFFFF"/>
                </a:solidFill>
                <a:latin typeface="Recoleta"/>
                <a:ea typeface="Recoleta"/>
                <a:cs typeface="Recoleta"/>
                <a:sym typeface="Recoleta"/>
              </a:rPr>
              <a:t>1</a:t>
            </a:r>
            <a:r>
              <a:rPr lang="en-US" sz="2799">
                <a:solidFill>
                  <a:srgbClr val="FFFFFF"/>
                </a:solidFill>
                <a:latin typeface="Recoleta"/>
                <a:ea typeface="Recoleta"/>
                <a:cs typeface="Recoleta"/>
                <a:sym typeface="Recoleta"/>
              </a:rPr>
              <a:t>), Ibu Hamil Mengonsumsi Tablet Tambah Darah (TTD) (X</a:t>
            </a:r>
            <a:r>
              <a:rPr lang="en-US" sz="2799">
                <a:solidFill>
                  <a:srgbClr val="FFFFFF"/>
                </a:solidFill>
                <a:latin typeface="Recoleta"/>
                <a:ea typeface="Recoleta"/>
                <a:cs typeface="Recoleta"/>
                <a:sym typeface="Recoleta"/>
              </a:rPr>
              <a:t>3</a:t>
            </a:r>
            <a:r>
              <a:rPr lang="en-US" sz="2799">
                <a:solidFill>
                  <a:srgbClr val="FFFFFF"/>
                </a:solidFill>
                <a:latin typeface="Recoleta"/>
                <a:ea typeface="Recoleta"/>
                <a:cs typeface="Recoleta"/>
                <a:sym typeface="Recoleta"/>
              </a:rPr>
              <a:t>) dan Persentase Penduduk Miskin (X</a:t>
            </a:r>
            <a:r>
              <a:rPr lang="en-US" sz="2799">
                <a:solidFill>
                  <a:srgbClr val="FFFFFF"/>
                </a:solidFill>
                <a:latin typeface="Recoleta"/>
                <a:ea typeface="Recoleta"/>
                <a:cs typeface="Recoleta"/>
                <a:sym typeface="Recoleta"/>
              </a:rPr>
              <a:t>6</a:t>
            </a:r>
            <a:r>
              <a:rPr lang="en-US" sz="2799">
                <a:solidFill>
                  <a:srgbClr val="FFFFFF"/>
                </a:solidFill>
                <a:latin typeface="Recoleta"/>
                <a:ea typeface="Recoleta"/>
                <a:cs typeface="Recoleta"/>
                <a:sym typeface="Recoleta"/>
              </a:rPr>
              <a:t>) memiliki pengaruh yang signifikan terhadap prevalensi stunting pada Balita di seluruh kabupaten/kota di Provinsi Aceh pada tahun 2022. Dengan </a:t>
            </a:r>
            <a:r>
              <a:rPr lang="en-US" sz="2799" b="true">
                <a:solidFill>
                  <a:srgbClr val="FFFFFF"/>
                </a:solidFill>
                <a:latin typeface="Recoleta Bold"/>
                <a:ea typeface="Recoleta Bold"/>
                <a:cs typeface="Recoleta Bold"/>
                <a:sym typeface="Recoleta Bold"/>
              </a:rPr>
              <a:t>R</a:t>
            </a:r>
            <a:r>
              <a:rPr lang="en-US" sz="2799" b="true">
                <a:solidFill>
                  <a:srgbClr val="FFFFFF"/>
                </a:solidFill>
                <a:latin typeface="Recoleta Bold"/>
                <a:ea typeface="Recoleta Bold"/>
                <a:cs typeface="Recoleta Bold"/>
                <a:sym typeface="Recoleta Bold"/>
              </a:rPr>
              <a:t>2</a:t>
            </a:r>
            <a:r>
              <a:rPr lang="en-US" sz="2799">
                <a:solidFill>
                  <a:srgbClr val="FFFFFF"/>
                </a:solidFill>
                <a:latin typeface="Recoleta"/>
                <a:ea typeface="Recoleta"/>
                <a:cs typeface="Recoleta"/>
                <a:sym typeface="Recoleta"/>
              </a:rPr>
              <a:t> sebesar 0.7395 atau sebesar 73.95%</a:t>
            </a:r>
          </a:p>
          <a:p>
            <a:pPr algn="ctr">
              <a:lnSpc>
                <a:spcPts val="3079"/>
              </a:lnSpc>
            </a:pPr>
          </a:p>
          <a:p>
            <a:pPr algn="ctr">
              <a:lnSpc>
                <a:spcPts val="3079"/>
              </a:lnSpc>
            </a:pPr>
          </a:p>
        </p:txBody>
      </p:sp>
      <p:sp>
        <p:nvSpPr>
          <p:cNvPr name="Freeform 9" id="9"/>
          <p:cNvSpPr/>
          <p:nvPr/>
        </p:nvSpPr>
        <p:spPr>
          <a:xfrm flipH="false" flipV="false" rot="-5400000">
            <a:off x="16368288" y="4566780"/>
            <a:ext cx="836193" cy="2477609"/>
          </a:xfrm>
          <a:custGeom>
            <a:avLst/>
            <a:gdLst/>
            <a:ahLst/>
            <a:cxnLst/>
            <a:rect r="r" b="b" t="t" l="l"/>
            <a:pathLst>
              <a:path h="2477609" w="836193">
                <a:moveTo>
                  <a:pt x="0" y="0"/>
                </a:moveTo>
                <a:lnTo>
                  <a:pt x="836193" y="0"/>
                </a:lnTo>
                <a:lnTo>
                  <a:pt x="836193" y="2477610"/>
                </a:lnTo>
                <a:lnTo>
                  <a:pt x="0" y="24776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5400000">
            <a:off x="1080246" y="4566780"/>
            <a:ext cx="836193" cy="2477609"/>
          </a:xfrm>
          <a:custGeom>
            <a:avLst/>
            <a:gdLst/>
            <a:ahLst/>
            <a:cxnLst/>
            <a:rect r="r" b="b" t="t" l="l"/>
            <a:pathLst>
              <a:path h="2477609" w="836193">
                <a:moveTo>
                  <a:pt x="0" y="0"/>
                </a:moveTo>
                <a:lnTo>
                  <a:pt x="836193" y="0"/>
                </a:lnTo>
                <a:lnTo>
                  <a:pt x="836193" y="2477610"/>
                </a:lnTo>
                <a:lnTo>
                  <a:pt x="0" y="24776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true" rot="0">
            <a:off x="0" y="-2255516"/>
            <a:ext cx="4713282" cy="4094664"/>
          </a:xfrm>
          <a:custGeom>
            <a:avLst/>
            <a:gdLst/>
            <a:ahLst/>
            <a:cxnLst/>
            <a:rect r="r" b="b" t="t" l="l"/>
            <a:pathLst>
              <a:path h="4094664" w="4713282">
                <a:moveTo>
                  <a:pt x="0" y="4094664"/>
                </a:moveTo>
                <a:lnTo>
                  <a:pt x="4713282" y="4094664"/>
                </a:lnTo>
                <a:lnTo>
                  <a:pt x="4713282" y="0"/>
                </a:lnTo>
                <a:lnTo>
                  <a:pt x="0" y="0"/>
                </a:lnTo>
                <a:lnTo>
                  <a:pt x="0" y="4094664"/>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true" rot="0">
            <a:off x="13574718" y="-2255516"/>
            <a:ext cx="4713282" cy="4094664"/>
          </a:xfrm>
          <a:custGeom>
            <a:avLst/>
            <a:gdLst/>
            <a:ahLst/>
            <a:cxnLst/>
            <a:rect r="r" b="b" t="t" l="l"/>
            <a:pathLst>
              <a:path h="4094664" w="4713282">
                <a:moveTo>
                  <a:pt x="4713282" y="4094664"/>
                </a:moveTo>
                <a:lnTo>
                  <a:pt x="0" y="4094664"/>
                </a:lnTo>
                <a:lnTo>
                  <a:pt x="0" y="0"/>
                </a:lnTo>
                <a:lnTo>
                  <a:pt x="4713282" y="0"/>
                </a:lnTo>
                <a:lnTo>
                  <a:pt x="4713282" y="4094664"/>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1130415" y="6459016"/>
            <a:ext cx="15975827" cy="3521710"/>
          </a:xfrm>
          <a:prstGeom prst="rect">
            <a:avLst/>
          </a:prstGeom>
        </p:spPr>
        <p:txBody>
          <a:bodyPr anchor="t" rtlCol="false" tIns="0" lIns="0" bIns="0" rIns="0">
            <a:spAutoFit/>
          </a:bodyPr>
          <a:lstStyle/>
          <a:p>
            <a:pPr algn="ctr">
              <a:lnSpc>
                <a:spcPts val="3079"/>
              </a:lnSpc>
            </a:pPr>
            <a:r>
              <a:rPr lang="en-US" sz="2799">
                <a:solidFill>
                  <a:srgbClr val="FFFFFF"/>
                </a:solidFill>
                <a:latin typeface="Recoleta"/>
                <a:ea typeface="Recoleta"/>
                <a:cs typeface="Recoleta"/>
                <a:sym typeface="Recoleta"/>
              </a:rPr>
              <a:t>Mod</a:t>
            </a:r>
            <a:r>
              <a:rPr lang="en-US" sz="2799">
                <a:solidFill>
                  <a:srgbClr val="FFFFFF"/>
                </a:solidFill>
                <a:latin typeface="Recoleta"/>
                <a:ea typeface="Recoleta"/>
                <a:cs typeface="Recoleta"/>
                <a:sym typeface="Recoleta"/>
              </a:rPr>
              <a:t>el yang terbentuk dari regresi linear berganda dan GWR adalah sebagai berikut: </a:t>
            </a:r>
          </a:p>
          <a:p>
            <a:pPr algn="ctr">
              <a:lnSpc>
                <a:spcPts val="3079"/>
              </a:lnSpc>
            </a:pPr>
          </a:p>
          <a:p>
            <a:pPr algn="ctr">
              <a:lnSpc>
                <a:spcPts val="3079"/>
              </a:lnSpc>
            </a:pPr>
            <a:r>
              <a:rPr lang="en-US" sz="2799">
                <a:solidFill>
                  <a:srgbClr val="FFFFFF"/>
                </a:solidFill>
                <a:latin typeface="Recoleta"/>
                <a:ea typeface="Recoleta"/>
                <a:cs typeface="Recoleta"/>
                <a:sym typeface="Recoleta"/>
              </a:rPr>
              <a:t>Ŷ = 2.144689 + 0.046131X</a:t>
            </a:r>
            <a:r>
              <a:rPr lang="en-US" sz="2799">
                <a:solidFill>
                  <a:srgbClr val="FFFFFF"/>
                </a:solidFill>
                <a:latin typeface="Recoleta"/>
                <a:ea typeface="Recoleta"/>
                <a:cs typeface="Recoleta"/>
                <a:sym typeface="Recoleta"/>
              </a:rPr>
              <a:t>3</a:t>
            </a:r>
            <a:r>
              <a:rPr lang="en-US" sz="2799">
                <a:solidFill>
                  <a:srgbClr val="FFFFFF"/>
                </a:solidFill>
                <a:latin typeface="Recoleta"/>
                <a:ea typeface="Recoleta"/>
                <a:cs typeface="Recoleta"/>
                <a:sym typeface="Recoleta"/>
              </a:rPr>
              <a:t> − 0.478018X</a:t>
            </a:r>
            <a:r>
              <a:rPr lang="en-US" sz="2799">
                <a:solidFill>
                  <a:srgbClr val="FFFFFF"/>
                </a:solidFill>
                <a:latin typeface="Recoleta"/>
                <a:ea typeface="Recoleta"/>
                <a:cs typeface="Recoleta"/>
                <a:sym typeface="Recoleta"/>
              </a:rPr>
              <a:t>6</a:t>
            </a:r>
          </a:p>
          <a:p>
            <a:pPr algn="ctr">
              <a:lnSpc>
                <a:spcPts val="3079"/>
              </a:lnSpc>
            </a:pPr>
          </a:p>
          <a:p>
            <a:pPr algn="ctr">
              <a:lnSpc>
                <a:spcPts val="3079"/>
              </a:lnSpc>
            </a:pPr>
            <a:r>
              <a:rPr lang="en-US" sz="2799">
                <a:solidFill>
                  <a:srgbClr val="FFFFFF"/>
                </a:solidFill>
                <a:latin typeface="Recoleta"/>
                <a:ea typeface="Recoleta"/>
                <a:cs typeface="Recoleta"/>
                <a:sym typeface="Recoleta"/>
              </a:rPr>
              <a:t>Model yang dihasilkan melalui GWR berbeda di setiap kabupaten/kota di Provinsi Aceh karena estimasi parameter yang berlaku secara lokal. Sebagai contoh, model yang terbentuk untuk kota Langsa adalah: </a:t>
            </a:r>
          </a:p>
          <a:p>
            <a:pPr algn="ctr">
              <a:lnSpc>
                <a:spcPts val="3079"/>
              </a:lnSpc>
            </a:pPr>
          </a:p>
          <a:p>
            <a:pPr algn="ctr">
              <a:lnSpc>
                <a:spcPts val="3079"/>
              </a:lnSpc>
            </a:pPr>
            <a:r>
              <a:rPr lang="en-US" sz="2799">
                <a:solidFill>
                  <a:srgbClr val="FFFFFF"/>
                </a:solidFill>
                <a:latin typeface="Recoleta"/>
                <a:ea typeface="Recoleta"/>
                <a:cs typeface="Recoleta"/>
                <a:sym typeface="Recoleta"/>
              </a:rPr>
              <a:t>Ŷ</a:t>
            </a:r>
            <a:r>
              <a:rPr lang="en-US" sz="2799">
                <a:solidFill>
                  <a:srgbClr val="FFFFFF"/>
                </a:solidFill>
                <a:latin typeface="Recoleta"/>
                <a:ea typeface="Recoleta"/>
                <a:cs typeface="Recoleta"/>
                <a:sym typeface="Recoleta"/>
              </a:rPr>
              <a:t>Kota</a:t>
            </a:r>
            <a:r>
              <a:rPr lang="en-US" sz="2799">
                <a:solidFill>
                  <a:srgbClr val="FFFFFF"/>
                </a:solidFill>
                <a:latin typeface="Recoleta"/>
                <a:ea typeface="Recoleta"/>
                <a:cs typeface="Recoleta"/>
                <a:sym typeface="Recoleta"/>
              </a:rPr>
              <a:t> </a:t>
            </a:r>
            <a:r>
              <a:rPr lang="en-US" sz="2799">
                <a:solidFill>
                  <a:srgbClr val="FFFFFF"/>
                </a:solidFill>
                <a:latin typeface="Recoleta"/>
                <a:ea typeface="Recoleta"/>
                <a:cs typeface="Recoleta"/>
                <a:sym typeface="Recoleta"/>
              </a:rPr>
              <a:t>Langsa</a:t>
            </a:r>
            <a:r>
              <a:rPr lang="en-US" sz="2799">
                <a:solidFill>
                  <a:srgbClr val="FFFFFF"/>
                </a:solidFill>
                <a:latin typeface="Recoleta"/>
                <a:ea typeface="Recoleta"/>
                <a:cs typeface="Recoleta"/>
                <a:sym typeface="Recoleta"/>
              </a:rPr>
              <a:t>= 3.092 − 2.1006X</a:t>
            </a:r>
            <a:r>
              <a:rPr lang="en-US" sz="2799">
                <a:solidFill>
                  <a:srgbClr val="FFFFFF"/>
                </a:solidFill>
                <a:latin typeface="Recoleta"/>
                <a:ea typeface="Recoleta"/>
                <a:cs typeface="Recoleta"/>
                <a:sym typeface="Recoleta"/>
              </a:rPr>
              <a:t>1 </a:t>
            </a:r>
            <a:r>
              <a:rPr lang="en-US" sz="2799">
                <a:solidFill>
                  <a:srgbClr val="FFFFFF"/>
                </a:solidFill>
                <a:latin typeface="Recoleta"/>
                <a:ea typeface="Recoleta"/>
                <a:cs typeface="Recoleta"/>
                <a:sym typeface="Recoleta"/>
              </a:rPr>
              <a:t>+ 1.2129X</a:t>
            </a:r>
            <a:r>
              <a:rPr lang="en-US" sz="2799">
                <a:solidFill>
                  <a:srgbClr val="FFFFFF"/>
                </a:solidFill>
                <a:latin typeface="Recoleta"/>
                <a:ea typeface="Recoleta"/>
                <a:cs typeface="Recoleta"/>
                <a:sym typeface="Recoleta"/>
              </a:rPr>
              <a:t>3</a:t>
            </a:r>
            <a:r>
              <a:rPr lang="en-US" sz="2799">
                <a:solidFill>
                  <a:srgbClr val="FFFFFF"/>
                </a:solidFill>
                <a:latin typeface="Recoleta"/>
                <a:ea typeface="Recoleta"/>
                <a:cs typeface="Recoleta"/>
                <a:sym typeface="Recoleta"/>
              </a:rPr>
              <a:t> + 15.7174X</a:t>
            </a:r>
            <a:r>
              <a:rPr lang="en-US" sz="2799">
                <a:solidFill>
                  <a:srgbClr val="FFFFFF"/>
                </a:solidFill>
                <a:latin typeface="Recoleta"/>
                <a:ea typeface="Recoleta"/>
                <a:cs typeface="Recoleta"/>
                <a:sym typeface="Recoleta"/>
              </a:rPr>
              <a:t>6</a:t>
            </a:r>
          </a:p>
        </p:txBody>
      </p:sp>
      <p:sp>
        <p:nvSpPr>
          <p:cNvPr name="TextBox 14" id="14"/>
          <p:cNvSpPr txBox="true"/>
          <p:nvPr/>
        </p:nvSpPr>
        <p:spPr>
          <a:xfrm rot="0">
            <a:off x="3857560" y="955360"/>
            <a:ext cx="10621155" cy="1017821"/>
          </a:xfrm>
          <a:prstGeom prst="rect">
            <a:avLst/>
          </a:prstGeom>
        </p:spPr>
        <p:txBody>
          <a:bodyPr anchor="t" rtlCol="false" tIns="0" lIns="0" bIns="0" rIns="0">
            <a:spAutoFit/>
          </a:bodyPr>
          <a:lstStyle/>
          <a:p>
            <a:pPr algn="ctr">
              <a:lnSpc>
                <a:spcPts val="5818"/>
              </a:lnSpc>
            </a:pPr>
            <a:r>
              <a:rPr lang="en-US" sz="6464">
                <a:solidFill>
                  <a:srgbClr val="28303C"/>
                </a:solidFill>
                <a:latin typeface="Inlander"/>
                <a:ea typeface="Inlander"/>
                <a:cs typeface="Inlander"/>
                <a:sym typeface="Inlander"/>
              </a:rPr>
              <a:t>HASIL PENELITIAN</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1798986" y="7797083"/>
            <a:ext cx="836193" cy="2477609"/>
          </a:xfrm>
          <a:custGeom>
            <a:avLst/>
            <a:gdLst/>
            <a:ahLst/>
            <a:cxnLst/>
            <a:rect r="r" b="b" t="t" l="l"/>
            <a:pathLst>
              <a:path h="2477609" w="836193">
                <a:moveTo>
                  <a:pt x="0" y="0"/>
                </a:moveTo>
                <a:lnTo>
                  <a:pt x="836194" y="0"/>
                </a:lnTo>
                <a:lnTo>
                  <a:pt x="836194" y="2477609"/>
                </a:lnTo>
                <a:lnTo>
                  <a:pt x="0" y="24776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978278" y="1072051"/>
            <a:ext cx="9456913" cy="8753401"/>
            <a:chOff x="0" y="0"/>
            <a:chExt cx="12609218" cy="11671201"/>
          </a:xfrm>
        </p:grpSpPr>
        <p:grpSp>
          <p:nvGrpSpPr>
            <p:cNvPr name="Group 4" id="4"/>
            <p:cNvGrpSpPr/>
            <p:nvPr/>
          </p:nvGrpSpPr>
          <p:grpSpPr>
            <a:xfrm rot="0">
              <a:off x="0" y="0"/>
              <a:ext cx="12609218" cy="11671201"/>
              <a:chOff x="0" y="0"/>
              <a:chExt cx="781326" cy="723202"/>
            </a:xfrm>
          </p:grpSpPr>
          <p:sp>
            <p:nvSpPr>
              <p:cNvPr name="Freeform 5" id="5"/>
              <p:cNvSpPr/>
              <p:nvPr/>
            </p:nvSpPr>
            <p:spPr>
              <a:xfrm flipH="false" flipV="false" rot="0">
                <a:off x="0" y="0"/>
                <a:ext cx="781326" cy="723202"/>
              </a:xfrm>
              <a:custGeom>
                <a:avLst/>
                <a:gdLst/>
                <a:ahLst/>
                <a:cxnLst/>
                <a:rect r="r" b="b" t="t" l="l"/>
                <a:pathLst>
                  <a:path h="723202" w="781326">
                    <a:moveTo>
                      <a:pt x="390663" y="0"/>
                    </a:moveTo>
                    <a:cubicBezTo>
                      <a:pt x="174906" y="0"/>
                      <a:pt x="0" y="161894"/>
                      <a:pt x="0" y="361601"/>
                    </a:cubicBezTo>
                    <a:cubicBezTo>
                      <a:pt x="0" y="561308"/>
                      <a:pt x="174906" y="723202"/>
                      <a:pt x="390663" y="723202"/>
                    </a:cubicBezTo>
                    <a:cubicBezTo>
                      <a:pt x="606420" y="723202"/>
                      <a:pt x="781326" y="561308"/>
                      <a:pt x="781326" y="361601"/>
                    </a:cubicBezTo>
                    <a:cubicBezTo>
                      <a:pt x="781326" y="161894"/>
                      <a:pt x="606420" y="0"/>
                      <a:pt x="390663" y="0"/>
                    </a:cubicBezTo>
                    <a:close/>
                  </a:path>
                </a:pathLst>
              </a:custGeom>
              <a:solidFill>
                <a:srgbClr val="FFD1AB"/>
              </a:solidFill>
            </p:spPr>
          </p:sp>
          <p:sp>
            <p:nvSpPr>
              <p:cNvPr name="TextBox 6" id="6"/>
              <p:cNvSpPr txBox="true"/>
              <p:nvPr/>
            </p:nvSpPr>
            <p:spPr>
              <a:xfrm>
                <a:off x="73249" y="29700"/>
                <a:ext cx="634827" cy="625702"/>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2267982" y="3000391"/>
              <a:ext cx="6250487" cy="6317784"/>
              <a:chOff x="0" y="0"/>
              <a:chExt cx="1454596" cy="1470257"/>
            </a:xfrm>
          </p:grpSpPr>
          <p:sp>
            <p:nvSpPr>
              <p:cNvPr name="Freeform 8" id="8"/>
              <p:cNvSpPr/>
              <p:nvPr/>
            </p:nvSpPr>
            <p:spPr>
              <a:xfrm flipH="false" flipV="false" rot="0">
                <a:off x="0" y="0"/>
                <a:ext cx="1454596" cy="1470257"/>
              </a:xfrm>
              <a:custGeom>
                <a:avLst/>
                <a:gdLst/>
                <a:ahLst/>
                <a:cxnLst/>
                <a:rect r="r" b="b" t="t" l="l"/>
                <a:pathLst>
                  <a:path h="1470257" w="1454596">
                    <a:moveTo>
                      <a:pt x="71491" y="0"/>
                    </a:moveTo>
                    <a:lnTo>
                      <a:pt x="1383105" y="0"/>
                    </a:lnTo>
                    <a:cubicBezTo>
                      <a:pt x="1422588" y="0"/>
                      <a:pt x="1454596" y="32008"/>
                      <a:pt x="1454596" y="71491"/>
                    </a:cubicBezTo>
                    <a:lnTo>
                      <a:pt x="1454596" y="1398766"/>
                    </a:lnTo>
                    <a:cubicBezTo>
                      <a:pt x="1454596" y="1438249"/>
                      <a:pt x="1422588" y="1470257"/>
                      <a:pt x="1383105" y="1470257"/>
                    </a:cubicBezTo>
                    <a:lnTo>
                      <a:pt x="71491" y="1470257"/>
                    </a:lnTo>
                    <a:cubicBezTo>
                      <a:pt x="32008" y="1470257"/>
                      <a:pt x="0" y="1438249"/>
                      <a:pt x="0" y="1398766"/>
                    </a:cubicBezTo>
                    <a:lnTo>
                      <a:pt x="0" y="71491"/>
                    </a:lnTo>
                    <a:cubicBezTo>
                      <a:pt x="0" y="32008"/>
                      <a:pt x="32008" y="0"/>
                      <a:pt x="71491" y="0"/>
                    </a:cubicBezTo>
                    <a:close/>
                  </a:path>
                </a:pathLst>
              </a:custGeom>
              <a:solidFill>
                <a:srgbClr val="FFFFFF"/>
              </a:solidFill>
            </p:spPr>
          </p:sp>
          <p:sp>
            <p:nvSpPr>
              <p:cNvPr name="TextBox 9" id="9"/>
              <p:cNvSpPr txBox="true"/>
              <p:nvPr/>
            </p:nvSpPr>
            <p:spPr>
              <a:xfrm>
                <a:off x="0" y="-38100"/>
                <a:ext cx="1454596" cy="1508357"/>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2578221" y="3326574"/>
              <a:ext cx="5630010" cy="5665419"/>
            </a:xfrm>
            <a:custGeom>
              <a:avLst/>
              <a:gdLst/>
              <a:ahLst/>
              <a:cxnLst/>
              <a:rect r="r" b="b" t="t" l="l"/>
              <a:pathLst>
                <a:path h="5665419" w="5630010">
                  <a:moveTo>
                    <a:pt x="0" y="0"/>
                  </a:moveTo>
                  <a:lnTo>
                    <a:pt x="5630010" y="0"/>
                  </a:lnTo>
                  <a:lnTo>
                    <a:pt x="5630010" y="5665419"/>
                  </a:lnTo>
                  <a:lnTo>
                    <a:pt x="0" y="5665419"/>
                  </a:lnTo>
                  <a:lnTo>
                    <a:pt x="0" y="0"/>
                  </a:lnTo>
                  <a:close/>
                </a:path>
              </a:pathLst>
            </a:custGeom>
            <a:blipFill>
              <a:blip r:embed="rId4"/>
              <a:stretch>
                <a:fillRect l="0" t="0" r="0" b="0"/>
              </a:stretch>
            </a:blipFill>
          </p:spPr>
        </p:sp>
      </p:grpSp>
      <p:sp>
        <p:nvSpPr>
          <p:cNvPr name="TextBox 11" id="11"/>
          <p:cNvSpPr txBox="true"/>
          <p:nvPr/>
        </p:nvSpPr>
        <p:spPr>
          <a:xfrm rot="0">
            <a:off x="1226269" y="2023342"/>
            <a:ext cx="10216649" cy="1485835"/>
          </a:xfrm>
          <a:prstGeom prst="rect">
            <a:avLst/>
          </a:prstGeom>
        </p:spPr>
        <p:txBody>
          <a:bodyPr anchor="t" rtlCol="false" tIns="0" lIns="0" bIns="0" rIns="0">
            <a:spAutoFit/>
          </a:bodyPr>
          <a:lstStyle/>
          <a:p>
            <a:pPr algn="l">
              <a:lnSpc>
                <a:spcPts val="8550"/>
              </a:lnSpc>
            </a:pPr>
            <a:r>
              <a:rPr lang="en-US" sz="9500">
                <a:solidFill>
                  <a:srgbClr val="28303C"/>
                </a:solidFill>
                <a:latin typeface="Inlander"/>
                <a:ea typeface="Inlander"/>
                <a:cs typeface="Inlander"/>
                <a:sym typeface="Inlander"/>
              </a:rPr>
              <a:t>PENDAHULUAN</a:t>
            </a:r>
          </a:p>
        </p:txBody>
      </p:sp>
      <p:sp>
        <p:nvSpPr>
          <p:cNvPr name="Freeform 12" id="12"/>
          <p:cNvSpPr/>
          <p:nvPr/>
        </p:nvSpPr>
        <p:spPr>
          <a:xfrm flipH="true" flipV="false" rot="0">
            <a:off x="13455888" y="6973164"/>
            <a:ext cx="5260745" cy="4570273"/>
          </a:xfrm>
          <a:custGeom>
            <a:avLst/>
            <a:gdLst/>
            <a:ahLst/>
            <a:cxnLst/>
            <a:rect r="r" b="b" t="t" l="l"/>
            <a:pathLst>
              <a:path h="4570273" w="5260745">
                <a:moveTo>
                  <a:pt x="5260745" y="0"/>
                </a:moveTo>
                <a:lnTo>
                  <a:pt x="0" y="0"/>
                </a:lnTo>
                <a:lnTo>
                  <a:pt x="0" y="4570272"/>
                </a:lnTo>
                <a:lnTo>
                  <a:pt x="5260745" y="4570272"/>
                </a:lnTo>
                <a:lnTo>
                  <a:pt x="5260745"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1226269" y="4256524"/>
            <a:ext cx="8980599" cy="1291012"/>
          </a:xfrm>
          <a:prstGeom prst="rect">
            <a:avLst/>
          </a:prstGeom>
        </p:spPr>
        <p:txBody>
          <a:bodyPr anchor="t" rtlCol="false" tIns="0" lIns="0" bIns="0" rIns="0">
            <a:spAutoFit/>
          </a:bodyPr>
          <a:lstStyle/>
          <a:p>
            <a:pPr algn="just">
              <a:lnSpc>
                <a:spcPts val="3390"/>
              </a:lnSpc>
            </a:pPr>
            <a:r>
              <a:rPr lang="en-US" sz="3082">
                <a:solidFill>
                  <a:srgbClr val="28303C"/>
                </a:solidFill>
                <a:latin typeface="Recoleta"/>
                <a:ea typeface="Recoleta"/>
                <a:cs typeface="Recoleta"/>
                <a:sym typeface="Recoleta"/>
              </a:rPr>
              <a:t>Stunting adalah kondisi gagal tumbuh pada anak balita akibat kekurangan gizi kronis, ditandai dengan tinggi badan di bawah standar usia.</a:t>
            </a:r>
          </a:p>
        </p:txBody>
      </p:sp>
      <p:sp>
        <p:nvSpPr>
          <p:cNvPr name="TextBox 14" id="14"/>
          <p:cNvSpPr txBox="true"/>
          <p:nvPr/>
        </p:nvSpPr>
        <p:spPr>
          <a:xfrm rot="0">
            <a:off x="1226269" y="6280961"/>
            <a:ext cx="8980599" cy="1601755"/>
          </a:xfrm>
          <a:prstGeom prst="rect">
            <a:avLst/>
          </a:prstGeom>
        </p:spPr>
        <p:txBody>
          <a:bodyPr anchor="t" rtlCol="false" tIns="0" lIns="0" bIns="0" rIns="0">
            <a:spAutoFit/>
          </a:bodyPr>
          <a:lstStyle/>
          <a:p>
            <a:pPr algn="just">
              <a:lnSpc>
                <a:spcPts val="3148"/>
              </a:lnSpc>
            </a:pPr>
            <a:r>
              <a:rPr lang="en-US" sz="2862">
                <a:solidFill>
                  <a:srgbClr val="28303C"/>
                </a:solidFill>
                <a:latin typeface="Recoleta"/>
                <a:ea typeface="Recoleta"/>
                <a:cs typeface="Recoleta"/>
                <a:sym typeface="Recoleta"/>
              </a:rPr>
              <a:t>1000 Hari Pertama Kehidupan (HPK):</a:t>
            </a:r>
          </a:p>
          <a:p>
            <a:pPr algn="just" marL="617959" indent="-308979" lvl="1">
              <a:lnSpc>
                <a:spcPts val="3148"/>
              </a:lnSpc>
              <a:buFont typeface="Arial"/>
              <a:buChar char="•"/>
            </a:pPr>
            <a:r>
              <a:rPr lang="en-US" sz="2862">
                <a:solidFill>
                  <a:srgbClr val="28303C"/>
                </a:solidFill>
                <a:latin typeface="Recoleta"/>
                <a:ea typeface="Recoleta"/>
                <a:cs typeface="Recoleta"/>
                <a:sym typeface="Recoleta"/>
              </a:rPr>
              <a:t>Periode kritis: kehamilan hingga usia 2 tahun</a:t>
            </a:r>
          </a:p>
          <a:p>
            <a:pPr algn="just" marL="617959" indent="-308979" lvl="1">
              <a:lnSpc>
                <a:spcPts val="3148"/>
              </a:lnSpc>
              <a:buFont typeface="Arial"/>
              <a:buChar char="•"/>
            </a:pPr>
            <a:r>
              <a:rPr lang="en-US" sz="2862">
                <a:solidFill>
                  <a:srgbClr val="28303C"/>
                </a:solidFill>
                <a:latin typeface="Recoleta"/>
                <a:ea typeface="Recoleta"/>
                <a:cs typeface="Recoleta"/>
                <a:sym typeface="Recoleta"/>
              </a:rPr>
              <a:t>Gizi &amp; perawatan yang optimal dalam periode ini sangat menentukan tumbuh kembang anak.</a:t>
            </a:r>
          </a:p>
        </p:txBody>
      </p:sp>
      <p:sp>
        <p:nvSpPr>
          <p:cNvPr name="Freeform 15" id="15"/>
          <p:cNvSpPr/>
          <p:nvPr/>
        </p:nvSpPr>
        <p:spPr>
          <a:xfrm flipH="true" flipV="false" rot="-10800000">
            <a:off x="-351259" y="-401640"/>
            <a:ext cx="3999188" cy="3474295"/>
          </a:xfrm>
          <a:custGeom>
            <a:avLst/>
            <a:gdLst/>
            <a:ahLst/>
            <a:cxnLst/>
            <a:rect r="r" b="b" t="t" l="l"/>
            <a:pathLst>
              <a:path h="3474295" w="3999188">
                <a:moveTo>
                  <a:pt x="3999188" y="0"/>
                </a:moveTo>
                <a:lnTo>
                  <a:pt x="0" y="0"/>
                </a:lnTo>
                <a:lnTo>
                  <a:pt x="0" y="3474295"/>
                </a:lnTo>
                <a:lnTo>
                  <a:pt x="3999188" y="3474295"/>
                </a:lnTo>
                <a:lnTo>
                  <a:pt x="3999188"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420411" y="825022"/>
            <a:ext cx="10524752" cy="1076358"/>
          </a:xfrm>
          <a:prstGeom prst="rect">
            <a:avLst/>
          </a:prstGeom>
        </p:spPr>
        <p:txBody>
          <a:bodyPr anchor="t" rtlCol="false" tIns="0" lIns="0" bIns="0" rIns="0">
            <a:spAutoFit/>
          </a:bodyPr>
          <a:lstStyle/>
          <a:p>
            <a:pPr algn="ctr">
              <a:lnSpc>
                <a:spcPts val="6299"/>
              </a:lnSpc>
            </a:pPr>
            <a:r>
              <a:rPr lang="en-US" sz="6999">
                <a:solidFill>
                  <a:srgbClr val="28303C"/>
                </a:solidFill>
                <a:latin typeface="Inlander"/>
                <a:ea typeface="Inlander"/>
                <a:cs typeface="Inlander"/>
                <a:sym typeface="Inlander"/>
              </a:rPr>
              <a:t>KESIMPULAN</a:t>
            </a:r>
          </a:p>
        </p:txBody>
      </p:sp>
      <p:sp>
        <p:nvSpPr>
          <p:cNvPr name="Freeform 3" id="3"/>
          <p:cNvSpPr/>
          <p:nvPr/>
        </p:nvSpPr>
        <p:spPr>
          <a:xfrm flipH="true" flipV="false" rot="0">
            <a:off x="14288812" y="6812705"/>
            <a:ext cx="3999188" cy="3474295"/>
          </a:xfrm>
          <a:custGeom>
            <a:avLst/>
            <a:gdLst/>
            <a:ahLst/>
            <a:cxnLst/>
            <a:rect r="r" b="b" t="t" l="l"/>
            <a:pathLst>
              <a:path h="3474295" w="3999188">
                <a:moveTo>
                  <a:pt x="3999188" y="0"/>
                </a:moveTo>
                <a:lnTo>
                  <a:pt x="0" y="0"/>
                </a:lnTo>
                <a:lnTo>
                  <a:pt x="0" y="3474295"/>
                </a:lnTo>
                <a:lnTo>
                  <a:pt x="3999188" y="3474295"/>
                </a:lnTo>
                <a:lnTo>
                  <a:pt x="3999188"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2719503" y="2230974"/>
            <a:ext cx="12848994" cy="7027326"/>
            <a:chOff x="0" y="0"/>
            <a:chExt cx="17131993" cy="9369768"/>
          </a:xfrm>
        </p:grpSpPr>
        <p:grpSp>
          <p:nvGrpSpPr>
            <p:cNvPr name="Group 5" id="5"/>
            <p:cNvGrpSpPr/>
            <p:nvPr/>
          </p:nvGrpSpPr>
          <p:grpSpPr>
            <a:xfrm rot="0">
              <a:off x="2079929" y="0"/>
              <a:ext cx="15052063" cy="2221126"/>
              <a:chOff x="0" y="0"/>
              <a:chExt cx="2391293" cy="352866"/>
            </a:xfrm>
          </p:grpSpPr>
          <p:sp>
            <p:nvSpPr>
              <p:cNvPr name="Freeform 6" id="6"/>
              <p:cNvSpPr/>
              <p:nvPr/>
            </p:nvSpPr>
            <p:spPr>
              <a:xfrm flipH="false" flipV="false" rot="0">
                <a:off x="0" y="0"/>
                <a:ext cx="2391293" cy="352866"/>
              </a:xfrm>
              <a:custGeom>
                <a:avLst/>
                <a:gdLst/>
                <a:ahLst/>
                <a:cxnLst/>
                <a:rect r="r" b="b" t="t" l="l"/>
                <a:pathLst>
                  <a:path h="352866" w="2391293">
                    <a:moveTo>
                      <a:pt x="26746" y="0"/>
                    </a:moveTo>
                    <a:lnTo>
                      <a:pt x="2364547" y="0"/>
                    </a:lnTo>
                    <a:cubicBezTo>
                      <a:pt x="2379318" y="0"/>
                      <a:pt x="2391293" y="11975"/>
                      <a:pt x="2391293" y="26746"/>
                    </a:cubicBezTo>
                    <a:lnTo>
                      <a:pt x="2391293" y="326120"/>
                    </a:lnTo>
                    <a:cubicBezTo>
                      <a:pt x="2391293" y="340892"/>
                      <a:pt x="2379318" y="352866"/>
                      <a:pt x="2364547" y="352866"/>
                    </a:cubicBezTo>
                    <a:lnTo>
                      <a:pt x="26746" y="352866"/>
                    </a:lnTo>
                    <a:cubicBezTo>
                      <a:pt x="11975" y="352866"/>
                      <a:pt x="0" y="340892"/>
                      <a:pt x="0" y="326120"/>
                    </a:cubicBezTo>
                    <a:lnTo>
                      <a:pt x="0" y="26746"/>
                    </a:lnTo>
                    <a:cubicBezTo>
                      <a:pt x="0" y="11975"/>
                      <a:pt x="11975" y="0"/>
                      <a:pt x="26746" y="0"/>
                    </a:cubicBezTo>
                    <a:close/>
                  </a:path>
                </a:pathLst>
              </a:custGeom>
              <a:solidFill>
                <a:srgbClr val="FF9D61"/>
              </a:solidFill>
            </p:spPr>
          </p:sp>
          <p:sp>
            <p:nvSpPr>
              <p:cNvPr name="TextBox 7" id="7"/>
              <p:cNvSpPr txBox="true"/>
              <p:nvPr/>
            </p:nvSpPr>
            <p:spPr>
              <a:xfrm>
                <a:off x="0" y="-38100"/>
                <a:ext cx="2391293" cy="390966"/>
              </a:xfrm>
              <a:prstGeom prst="rect">
                <a:avLst/>
              </a:prstGeom>
            </p:spPr>
            <p:txBody>
              <a:bodyPr anchor="ctr" rtlCol="false" tIns="75864" lIns="75864" bIns="75864" rIns="75864"/>
              <a:lstStyle/>
              <a:p>
                <a:pPr algn="ctr">
                  <a:lnSpc>
                    <a:spcPts val="2659"/>
                  </a:lnSpc>
                </a:pPr>
              </a:p>
            </p:txBody>
          </p:sp>
        </p:grpSp>
        <p:grpSp>
          <p:nvGrpSpPr>
            <p:cNvPr name="Group 8" id="8"/>
            <p:cNvGrpSpPr/>
            <p:nvPr/>
          </p:nvGrpSpPr>
          <p:grpSpPr>
            <a:xfrm rot="0">
              <a:off x="2079929" y="2650558"/>
              <a:ext cx="15052063" cy="2946016"/>
              <a:chOff x="0" y="0"/>
              <a:chExt cx="2391293" cy="468028"/>
            </a:xfrm>
          </p:grpSpPr>
          <p:sp>
            <p:nvSpPr>
              <p:cNvPr name="Freeform 9" id="9"/>
              <p:cNvSpPr/>
              <p:nvPr/>
            </p:nvSpPr>
            <p:spPr>
              <a:xfrm flipH="false" flipV="false" rot="0">
                <a:off x="0" y="0"/>
                <a:ext cx="2391293" cy="468028"/>
              </a:xfrm>
              <a:custGeom>
                <a:avLst/>
                <a:gdLst/>
                <a:ahLst/>
                <a:cxnLst/>
                <a:rect r="r" b="b" t="t" l="l"/>
                <a:pathLst>
                  <a:path h="468028" w="2391293">
                    <a:moveTo>
                      <a:pt x="26746" y="0"/>
                    </a:moveTo>
                    <a:lnTo>
                      <a:pt x="2364547" y="0"/>
                    </a:lnTo>
                    <a:cubicBezTo>
                      <a:pt x="2379318" y="0"/>
                      <a:pt x="2391293" y="11975"/>
                      <a:pt x="2391293" y="26746"/>
                    </a:cubicBezTo>
                    <a:lnTo>
                      <a:pt x="2391293" y="441282"/>
                    </a:lnTo>
                    <a:cubicBezTo>
                      <a:pt x="2391293" y="456054"/>
                      <a:pt x="2379318" y="468028"/>
                      <a:pt x="2364547" y="468028"/>
                    </a:cubicBezTo>
                    <a:lnTo>
                      <a:pt x="26746" y="468028"/>
                    </a:lnTo>
                    <a:cubicBezTo>
                      <a:pt x="11975" y="468028"/>
                      <a:pt x="0" y="456054"/>
                      <a:pt x="0" y="441282"/>
                    </a:cubicBezTo>
                    <a:lnTo>
                      <a:pt x="0" y="26746"/>
                    </a:lnTo>
                    <a:cubicBezTo>
                      <a:pt x="0" y="11975"/>
                      <a:pt x="11975" y="0"/>
                      <a:pt x="26746" y="0"/>
                    </a:cubicBezTo>
                    <a:close/>
                  </a:path>
                </a:pathLst>
              </a:custGeom>
              <a:solidFill>
                <a:srgbClr val="FF9D61"/>
              </a:solidFill>
            </p:spPr>
          </p:sp>
          <p:sp>
            <p:nvSpPr>
              <p:cNvPr name="TextBox 10" id="10"/>
              <p:cNvSpPr txBox="true"/>
              <p:nvPr/>
            </p:nvSpPr>
            <p:spPr>
              <a:xfrm>
                <a:off x="0" y="-38100"/>
                <a:ext cx="2391293" cy="506128"/>
              </a:xfrm>
              <a:prstGeom prst="rect">
                <a:avLst/>
              </a:prstGeom>
            </p:spPr>
            <p:txBody>
              <a:bodyPr anchor="ctr" rtlCol="false" tIns="75864" lIns="75864" bIns="75864" rIns="75864"/>
              <a:lstStyle/>
              <a:p>
                <a:pPr algn="ctr">
                  <a:lnSpc>
                    <a:spcPts val="2659"/>
                  </a:lnSpc>
                </a:pPr>
              </a:p>
            </p:txBody>
          </p:sp>
        </p:grpSp>
        <p:grpSp>
          <p:nvGrpSpPr>
            <p:cNvPr name="Group 11" id="11"/>
            <p:cNvGrpSpPr/>
            <p:nvPr/>
          </p:nvGrpSpPr>
          <p:grpSpPr>
            <a:xfrm rot="0">
              <a:off x="2079929" y="6028374"/>
              <a:ext cx="15052063" cy="3341394"/>
              <a:chOff x="0" y="0"/>
              <a:chExt cx="2391293" cy="530841"/>
            </a:xfrm>
          </p:grpSpPr>
          <p:sp>
            <p:nvSpPr>
              <p:cNvPr name="Freeform 12" id="12"/>
              <p:cNvSpPr/>
              <p:nvPr/>
            </p:nvSpPr>
            <p:spPr>
              <a:xfrm flipH="false" flipV="false" rot="0">
                <a:off x="0" y="0"/>
                <a:ext cx="2391293" cy="530841"/>
              </a:xfrm>
              <a:custGeom>
                <a:avLst/>
                <a:gdLst/>
                <a:ahLst/>
                <a:cxnLst/>
                <a:rect r="r" b="b" t="t" l="l"/>
                <a:pathLst>
                  <a:path h="530841" w="2391293">
                    <a:moveTo>
                      <a:pt x="26746" y="0"/>
                    </a:moveTo>
                    <a:lnTo>
                      <a:pt x="2364547" y="0"/>
                    </a:lnTo>
                    <a:cubicBezTo>
                      <a:pt x="2379318" y="0"/>
                      <a:pt x="2391293" y="11975"/>
                      <a:pt x="2391293" y="26746"/>
                    </a:cubicBezTo>
                    <a:lnTo>
                      <a:pt x="2391293" y="504095"/>
                    </a:lnTo>
                    <a:cubicBezTo>
                      <a:pt x="2391293" y="518866"/>
                      <a:pt x="2379318" y="530841"/>
                      <a:pt x="2364547" y="530841"/>
                    </a:cubicBezTo>
                    <a:lnTo>
                      <a:pt x="26746" y="530841"/>
                    </a:lnTo>
                    <a:cubicBezTo>
                      <a:pt x="11975" y="530841"/>
                      <a:pt x="0" y="518866"/>
                      <a:pt x="0" y="504095"/>
                    </a:cubicBezTo>
                    <a:lnTo>
                      <a:pt x="0" y="26746"/>
                    </a:lnTo>
                    <a:cubicBezTo>
                      <a:pt x="0" y="11975"/>
                      <a:pt x="11975" y="0"/>
                      <a:pt x="26746" y="0"/>
                    </a:cubicBezTo>
                    <a:close/>
                  </a:path>
                </a:pathLst>
              </a:custGeom>
              <a:solidFill>
                <a:srgbClr val="FF9D61"/>
              </a:solidFill>
            </p:spPr>
          </p:sp>
          <p:sp>
            <p:nvSpPr>
              <p:cNvPr name="TextBox 13" id="13"/>
              <p:cNvSpPr txBox="true"/>
              <p:nvPr/>
            </p:nvSpPr>
            <p:spPr>
              <a:xfrm>
                <a:off x="0" y="-38100"/>
                <a:ext cx="2391293" cy="568941"/>
              </a:xfrm>
              <a:prstGeom prst="rect">
                <a:avLst/>
              </a:prstGeom>
            </p:spPr>
            <p:txBody>
              <a:bodyPr anchor="ctr" rtlCol="false" tIns="75864" lIns="75864" bIns="75864" rIns="75864"/>
              <a:lstStyle/>
              <a:p>
                <a:pPr algn="ctr">
                  <a:lnSpc>
                    <a:spcPts val="2659"/>
                  </a:lnSpc>
                </a:pPr>
              </a:p>
            </p:txBody>
          </p:sp>
        </p:grpSp>
        <p:sp>
          <p:nvSpPr>
            <p:cNvPr name="TextBox 14" id="14"/>
            <p:cNvSpPr txBox="true"/>
            <p:nvPr/>
          </p:nvSpPr>
          <p:spPr>
            <a:xfrm rot="0">
              <a:off x="2686754" y="261474"/>
              <a:ext cx="14053572" cy="1729036"/>
            </a:xfrm>
            <a:prstGeom prst="rect">
              <a:avLst/>
            </a:prstGeom>
          </p:spPr>
          <p:txBody>
            <a:bodyPr anchor="t" rtlCol="false" tIns="0" lIns="0" bIns="0" rIns="0">
              <a:spAutoFit/>
            </a:bodyPr>
            <a:lstStyle/>
            <a:p>
              <a:pPr algn="just">
                <a:lnSpc>
                  <a:spcPts val="3419"/>
                </a:lnSpc>
              </a:pPr>
              <a:r>
                <a:rPr lang="en-US" sz="3108">
                  <a:solidFill>
                    <a:srgbClr val="FFFFFF"/>
                  </a:solidFill>
                  <a:latin typeface="Recoleta"/>
                  <a:ea typeface="Recoleta"/>
                  <a:cs typeface="Recoleta"/>
                  <a:sym typeface="Recoleta"/>
                </a:rPr>
                <a:t>Angk</a:t>
              </a:r>
              <a:r>
                <a:rPr lang="en-US" sz="3108">
                  <a:solidFill>
                    <a:srgbClr val="FFFFFF"/>
                  </a:solidFill>
                  <a:latin typeface="Recoleta"/>
                  <a:ea typeface="Recoleta"/>
                  <a:cs typeface="Recoleta"/>
                  <a:sym typeface="Recoleta"/>
                </a:rPr>
                <a:t>a stunting di Provinsi Aceh menunjukkan keragaman spasial antar wilayah, dengan prevalensi tertinggi di Kota Subulussalam dan terendah di Kabupaten Aceh Jaya.</a:t>
              </a:r>
            </a:p>
          </p:txBody>
        </p:sp>
        <p:sp>
          <p:nvSpPr>
            <p:cNvPr name="TextBox 15" id="15"/>
            <p:cNvSpPr txBox="true"/>
            <p:nvPr/>
          </p:nvSpPr>
          <p:spPr>
            <a:xfrm rot="0">
              <a:off x="2614243" y="3006679"/>
              <a:ext cx="14053572" cy="2300536"/>
            </a:xfrm>
            <a:prstGeom prst="rect">
              <a:avLst/>
            </a:prstGeom>
          </p:spPr>
          <p:txBody>
            <a:bodyPr anchor="t" rtlCol="false" tIns="0" lIns="0" bIns="0" rIns="0">
              <a:spAutoFit/>
            </a:bodyPr>
            <a:lstStyle/>
            <a:p>
              <a:pPr algn="just">
                <a:lnSpc>
                  <a:spcPts val="3419"/>
                </a:lnSpc>
              </a:pPr>
              <a:r>
                <a:rPr lang="en-US" sz="3108">
                  <a:solidFill>
                    <a:srgbClr val="FFFFFF"/>
                  </a:solidFill>
                  <a:latin typeface="Recoleta"/>
                  <a:ea typeface="Recoleta"/>
                  <a:cs typeface="Recoleta"/>
                  <a:sym typeface="Recoleta"/>
                </a:rPr>
                <a:t>Hasil pemodelan GWR menunjukkan bahwa variabel Inisi</a:t>
              </a:r>
              <a:r>
                <a:rPr lang="en-US" sz="3108">
                  <a:solidFill>
                    <a:srgbClr val="FFFFFF"/>
                  </a:solidFill>
                  <a:latin typeface="Recoleta"/>
                  <a:ea typeface="Recoleta"/>
                  <a:cs typeface="Recoleta"/>
                  <a:sym typeface="Recoleta"/>
                </a:rPr>
                <a:t>asi Menyusui Dini (IMD), konsumsi Tablet Tambah Darah (TTD), dan persentase penduduk miskin merupakan faktor dominan yang berpengaruh secara lokal terhadap stunting.</a:t>
              </a:r>
            </a:p>
          </p:txBody>
        </p:sp>
        <p:sp>
          <p:nvSpPr>
            <p:cNvPr name="TextBox 16" id="16"/>
            <p:cNvSpPr txBox="true"/>
            <p:nvPr/>
          </p:nvSpPr>
          <p:spPr>
            <a:xfrm rot="0">
              <a:off x="2686754" y="6297090"/>
              <a:ext cx="13981061" cy="2872036"/>
            </a:xfrm>
            <a:prstGeom prst="rect">
              <a:avLst/>
            </a:prstGeom>
          </p:spPr>
          <p:txBody>
            <a:bodyPr anchor="t" rtlCol="false" tIns="0" lIns="0" bIns="0" rIns="0">
              <a:spAutoFit/>
            </a:bodyPr>
            <a:lstStyle/>
            <a:p>
              <a:pPr algn="just">
                <a:lnSpc>
                  <a:spcPts val="3419"/>
                </a:lnSpc>
              </a:pPr>
              <a:r>
                <a:rPr lang="en-US" sz="3108">
                  <a:solidFill>
                    <a:srgbClr val="FFFFFF"/>
                  </a:solidFill>
                  <a:latin typeface="Recoleta"/>
                  <a:ea typeface="Recoleta"/>
                  <a:cs typeface="Recoleta"/>
                  <a:sym typeface="Recoleta"/>
                </a:rPr>
                <a:t>Pendekatan </a:t>
              </a:r>
              <a:r>
                <a:rPr lang="en-US" sz="3108">
                  <a:solidFill>
                    <a:srgbClr val="FFFFFF"/>
                  </a:solidFill>
                  <a:latin typeface="Recoleta"/>
                  <a:ea typeface="Recoleta"/>
                  <a:cs typeface="Recoleta"/>
                  <a:sym typeface="Recoleta"/>
                </a:rPr>
                <a:t>Geographically Weighted Regression (GWR) mampu menangkap variasi lokal hubungan antar variabel di tiap kabupaten/kota, sehingga memberikan gambaran lebih rinci dalam mengidentifikasi faktor risiko stunting yang bersifat spasial.</a:t>
              </a:r>
            </a:p>
          </p:txBody>
        </p:sp>
        <p:grpSp>
          <p:nvGrpSpPr>
            <p:cNvPr name="Group 17" id="17"/>
            <p:cNvGrpSpPr/>
            <p:nvPr/>
          </p:nvGrpSpPr>
          <p:grpSpPr>
            <a:xfrm rot="0">
              <a:off x="79371" y="458997"/>
              <a:ext cx="1610704" cy="1357718"/>
              <a:chOff x="0" y="0"/>
              <a:chExt cx="964250" cy="812800"/>
            </a:xfrm>
          </p:grpSpPr>
          <p:sp>
            <p:nvSpPr>
              <p:cNvPr name="Freeform 18" id="18"/>
              <p:cNvSpPr/>
              <p:nvPr/>
            </p:nvSpPr>
            <p:spPr>
              <a:xfrm flipH="false" flipV="false" rot="0">
                <a:off x="0" y="0"/>
                <a:ext cx="964250" cy="812800"/>
              </a:xfrm>
              <a:custGeom>
                <a:avLst/>
                <a:gdLst/>
                <a:ahLst/>
                <a:cxnLst/>
                <a:rect r="r" b="b" t="t" l="l"/>
                <a:pathLst>
                  <a:path h="812800" w="964250">
                    <a:moveTo>
                      <a:pt x="482125" y="0"/>
                    </a:moveTo>
                    <a:cubicBezTo>
                      <a:pt x="215855" y="0"/>
                      <a:pt x="0" y="181951"/>
                      <a:pt x="0" y="406400"/>
                    </a:cubicBezTo>
                    <a:cubicBezTo>
                      <a:pt x="0" y="630849"/>
                      <a:pt x="215855" y="812800"/>
                      <a:pt x="482125" y="812800"/>
                    </a:cubicBezTo>
                    <a:cubicBezTo>
                      <a:pt x="748396" y="812800"/>
                      <a:pt x="964250" y="630849"/>
                      <a:pt x="964250" y="406400"/>
                    </a:cubicBezTo>
                    <a:cubicBezTo>
                      <a:pt x="964250" y="181951"/>
                      <a:pt x="748396" y="0"/>
                      <a:pt x="482125" y="0"/>
                    </a:cubicBezTo>
                    <a:close/>
                  </a:path>
                </a:pathLst>
              </a:custGeom>
              <a:solidFill>
                <a:srgbClr val="FF9D61"/>
              </a:solidFill>
            </p:spPr>
          </p:sp>
          <p:sp>
            <p:nvSpPr>
              <p:cNvPr name="TextBox 19" id="19"/>
              <p:cNvSpPr txBox="true"/>
              <p:nvPr/>
            </p:nvSpPr>
            <p:spPr>
              <a:xfrm>
                <a:off x="90398" y="38100"/>
                <a:ext cx="783453" cy="698500"/>
              </a:xfrm>
              <a:prstGeom prst="rect">
                <a:avLst/>
              </a:prstGeom>
            </p:spPr>
            <p:txBody>
              <a:bodyPr anchor="ctr" rtlCol="false" tIns="75864" lIns="75864" bIns="75864" rIns="75864"/>
              <a:lstStyle/>
              <a:p>
                <a:pPr algn="ctr">
                  <a:lnSpc>
                    <a:spcPts val="2659"/>
                  </a:lnSpc>
                </a:pPr>
              </a:p>
            </p:txBody>
          </p:sp>
        </p:grpSp>
        <p:grpSp>
          <p:nvGrpSpPr>
            <p:cNvPr name="Group 20" id="20"/>
            <p:cNvGrpSpPr/>
            <p:nvPr/>
          </p:nvGrpSpPr>
          <p:grpSpPr>
            <a:xfrm rot="0">
              <a:off x="79371" y="3280879"/>
              <a:ext cx="1610704" cy="1357718"/>
              <a:chOff x="0" y="0"/>
              <a:chExt cx="964250" cy="812800"/>
            </a:xfrm>
          </p:grpSpPr>
          <p:sp>
            <p:nvSpPr>
              <p:cNvPr name="Freeform 21" id="21"/>
              <p:cNvSpPr/>
              <p:nvPr/>
            </p:nvSpPr>
            <p:spPr>
              <a:xfrm flipH="false" flipV="false" rot="0">
                <a:off x="0" y="0"/>
                <a:ext cx="964250" cy="812800"/>
              </a:xfrm>
              <a:custGeom>
                <a:avLst/>
                <a:gdLst/>
                <a:ahLst/>
                <a:cxnLst/>
                <a:rect r="r" b="b" t="t" l="l"/>
                <a:pathLst>
                  <a:path h="812800" w="964250">
                    <a:moveTo>
                      <a:pt x="482125" y="0"/>
                    </a:moveTo>
                    <a:cubicBezTo>
                      <a:pt x="215855" y="0"/>
                      <a:pt x="0" y="181951"/>
                      <a:pt x="0" y="406400"/>
                    </a:cubicBezTo>
                    <a:cubicBezTo>
                      <a:pt x="0" y="630849"/>
                      <a:pt x="215855" y="812800"/>
                      <a:pt x="482125" y="812800"/>
                    </a:cubicBezTo>
                    <a:cubicBezTo>
                      <a:pt x="748396" y="812800"/>
                      <a:pt x="964250" y="630849"/>
                      <a:pt x="964250" y="406400"/>
                    </a:cubicBezTo>
                    <a:cubicBezTo>
                      <a:pt x="964250" y="181951"/>
                      <a:pt x="748396" y="0"/>
                      <a:pt x="482125" y="0"/>
                    </a:cubicBezTo>
                    <a:close/>
                  </a:path>
                </a:pathLst>
              </a:custGeom>
              <a:solidFill>
                <a:srgbClr val="FF9D61"/>
              </a:solidFill>
            </p:spPr>
          </p:sp>
          <p:sp>
            <p:nvSpPr>
              <p:cNvPr name="TextBox 22" id="22"/>
              <p:cNvSpPr txBox="true"/>
              <p:nvPr/>
            </p:nvSpPr>
            <p:spPr>
              <a:xfrm>
                <a:off x="90398" y="38100"/>
                <a:ext cx="783453" cy="698500"/>
              </a:xfrm>
              <a:prstGeom prst="rect">
                <a:avLst/>
              </a:prstGeom>
            </p:spPr>
            <p:txBody>
              <a:bodyPr anchor="ctr" rtlCol="false" tIns="75864" lIns="75864" bIns="75864" rIns="75864"/>
              <a:lstStyle/>
              <a:p>
                <a:pPr algn="ctr">
                  <a:lnSpc>
                    <a:spcPts val="2659"/>
                  </a:lnSpc>
                </a:pPr>
              </a:p>
            </p:txBody>
          </p:sp>
        </p:grpSp>
        <p:grpSp>
          <p:nvGrpSpPr>
            <p:cNvPr name="Group 23" id="23"/>
            <p:cNvGrpSpPr/>
            <p:nvPr/>
          </p:nvGrpSpPr>
          <p:grpSpPr>
            <a:xfrm rot="0">
              <a:off x="79371" y="6597052"/>
              <a:ext cx="1610704" cy="1357718"/>
              <a:chOff x="0" y="0"/>
              <a:chExt cx="964250" cy="812800"/>
            </a:xfrm>
          </p:grpSpPr>
          <p:sp>
            <p:nvSpPr>
              <p:cNvPr name="Freeform 24" id="24"/>
              <p:cNvSpPr/>
              <p:nvPr/>
            </p:nvSpPr>
            <p:spPr>
              <a:xfrm flipH="false" flipV="false" rot="0">
                <a:off x="0" y="0"/>
                <a:ext cx="964250" cy="812800"/>
              </a:xfrm>
              <a:custGeom>
                <a:avLst/>
                <a:gdLst/>
                <a:ahLst/>
                <a:cxnLst/>
                <a:rect r="r" b="b" t="t" l="l"/>
                <a:pathLst>
                  <a:path h="812800" w="964250">
                    <a:moveTo>
                      <a:pt x="482125" y="0"/>
                    </a:moveTo>
                    <a:cubicBezTo>
                      <a:pt x="215855" y="0"/>
                      <a:pt x="0" y="181951"/>
                      <a:pt x="0" y="406400"/>
                    </a:cubicBezTo>
                    <a:cubicBezTo>
                      <a:pt x="0" y="630849"/>
                      <a:pt x="215855" y="812800"/>
                      <a:pt x="482125" y="812800"/>
                    </a:cubicBezTo>
                    <a:cubicBezTo>
                      <a:pt x="748396" y="812800"/>
                      <a:pt x="964250" y="630849"/>
                      <a:pt x="964250" y="406400"/>
                    </a:cubicBezTo>
                    <a:cubicBezTo>
                      <a:pt x="964250" y="181951"/>
                      <a:pt x="748396" y="0"/>
                      <a:pt x="482125" y="0"/>
                    </a:cubicBezTo>
                    <a:close/>
                  </a:path>
                </a:pathLst>
              </a:custGeom>
              <a:solidFill>
                <a:srgbClr val="FF9D61"/>
              </a:solidFill>
            </p:spPr>
          </p:sp>
          <p:sp>
            <p:nvSpPr>
              <p:cNvPr name="TextBox 25" id="25"/>
              <p:cNvSpPr txBox="true"/>
              <p:nvPr/>
            </p:nvSpPr>
            <p:spPr>
              <a:xfrm>
                <a:off x="90398" y="38100"/>
                <a:ext cx="783453" cy="698500"/>
              </a:xfrm>
              <a:prstGeom prst="rect">
                <a:avLst/>
              </a:prstGeom>
            </p:spPr>
            <p:txBody>
              <a:bodyPr anchor="ctr" rtlCol="false" tIns="75864" lIns="75864" bIns="75864" rIns="75864"/>
              <a:lstStyle/>
              <a:p>
                <a:pPr algn="ctr">
                  <a:lnSpc>
                    <a:spcPts val="2659"/>
                  </a:lnSpc>
                </a:pPr>
              </a:p>
            </p:txBody>
          </p:sp>
        </p:grpSp>
        <p:sp>
          <p:nvSpPr>
            <p:cNvPr name="TextBox 26" id="26"/>
            <p:cNvSpPr txBox="true"/>
            <p:nvPr/>
          </p:nvSpPr>
          <p:spPr>
            <a:xfrm rot="0">
              <a:off x="0" y="722163"/>
              <a:ext cx="1769447" cy="872492"/>
            </a:xfrm>
            <a:prstGeom prst="rect">
              <a:avLst/>
            </a:prstGeom>
          </p:spPr>
          <p:txBody>
            <a:bodyPr anchor="t" rtlCol="false" tIns="0" lIns="0" bIns="0" rIns="0">
              <a:spAutoFit/>
            </a:bodyPr>
            <a:lstStyle/>
            <a:p>
              <a:pPr algn="ctr">
                <a:lnSpc>
                  <a:spcPts val="4935"/>
                </a:lnSpc>
              </a:pPr>
              <a:r>
                <a:rPr lang="en-US" b="true" sz="4487">
                  <a:solidFill>
                    <a:srgbClr val="FFFFFF"/>
                  </a:solidFill>
                  <a:latin typeface="Recoleta Bold"/>
                  <a:ea typeface="Recoleta Bold"/>
                  <a:cs typeface="Recoleta Bold"/>
                  <a:sym typeface="Recoleta Bold"/>
                </a:rPr>
                <a:t>1</a:t>
              </a:r>
            </a:p>
          </p:txBody>
        </p:sp>
        <p:sp>
          <p:nvSpPr>
            <p:cNvPr name="TextBox 27" id="27"/>
            <p:cNvSpPr txBox="true"/>
            <p:nvPr/>
          </p:nvSpPr>
          <p:spPr>
            <a:xfrm rot="0">
              <a:off x="0" y="3562895"/>
              <a:ext cx="1769447" cy="872492"/>
            </a:xfrm>
            <a:prstGeom prst="rect">
              <a:avLst/>
            </a:prstGeom>
          </p:spPr>
          <p:txBody>
            <a:bodyPr anchor="t" rtlCol="false" tIns="0" lIns="0" bIns="0" rIns="0">
              <a:spAutoFit/>
            </a:bodyPr>
            <a:lstStyle/>
            <a:p>
              <a:pPr algn="ctr">
                <a:lnSpc>
                  <a:spcPts val="4935"/>
                </a:lnSpc>
              </a:pPr>
              <a:r>
                <a:rPr lang="en-US" b="true" sz="4487">
                  <a:solidFill>
                    <a:srgbClr val="FFFFFF"/>
                  </a:solidFill>
                  <a:latin typeface="Recoleta Bold"/>
                  <a:ea typeface="Recoleta Bold"/>
                  <a:cs typeface="Recoleta Bold"/>
                  <a:sym typeface="Recoleta Bold"/>
                </a:rPr>
                <a:t>2</a:t>
              </a:r>
            </a:p>
          </p:txBody>
        </p:sp>
        <p:sp>
          <p:nvSpPr>
            <p:cNvPr name="TextBox 28" id="28"/>
            <p:cNvSpPr txBox="true"/>
            <p:nvPr/>
          </p:nvSpPr>
          <p:spPr>
            <a:xfrm rot="0">
              <a:off x="79371" y="6884100"/>
              <a:ext cx="1769447" cy="872492"/>
            </a:xfrm>
            <a:prstGeom prst="rect">
              <a:avLst/>
            </a:prstGeom>
          </p:spPr>
          <p:txBody>
            <a:bodyPr anchor="t" rtlCol="false" tIns="0" lIns="0" bIns="0" rIns="0">
              <a:spAutoFit/>
            </a:bodyPr>
            <a:lstStyle/>
            <a:p>
              <a:pPr algn="ctr">
                <a:lnSpc>
                  <a:spcPts val="4935"/>
                </a:lnSpc>
              </a:pPr>
              <a:r>
                <a:rPr lang="en-US" b="true" sz="4487">
                  <a:solidFill>
                    <a:srgbClr val="FFFFFF"/>
                  </a:solidFill>
                  <a:latin typeface="Recoleta Bold"/>
                  <a:ea typeface="Recoleta Bold"/>
                  <a:cs typeface="Recoleta Bold"/>
                  <a:sym typeface="Recoleta Bold"/>
                </a:rPr>
                <a:t>3</a:t>
              </a:r>
            </a:p>
          </p:txBody>
        </p:sp>
      </p:grpSp>
      <p:sp>
        <p:nvSpPr>
          <p:cNvPr name="Freeform 29" id="29"/>
          <p:cNvSpPr/>
          <p:nvPr/>
        </p:nvSpPr>
        <p:spPr>
          <a:xfrm flipH="true" flipV="false" rot="-10800000">
            <a:off x="43879" y="-55894"/>
            <a:ext cx="3999188" cy="3474295"/>
          </a:xfrm>
          <a:custGeom>
            <a:avLst/>
            <a:gdLst/>
            <a:ahLst/>
            <a:cxnLst/>
            <a:rect r="r" b="b" t="t" l="l"/>
            <a:pathLst>
              <a:path h="3474295" w="3999188">
                <a:moveTo>
                  <a:pt x="3999188" y="0"/>
                </a:moveTo>
                <a:lnTo>
                  <a:pt x="0" y="0"/>
                </a:lnTo>
                <a:lnTo>
                  <a:pt x="0" y="3474295"/>
                </a:lnTo>
                <a:lnTo>
                  <a:pt x="3999188" y="3474295"/>
                </a:lnTo>
                <a:lnTo>
                  <a:pt x="399918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0" id="30"/>
          <p:cNvSpPr/>
          <p:nvPr/>
        </p:nvSpPr>
        <p:spPr>
          <a:xfrm flipH="false" flipV="false" rot="-5400000">
            <a:off x="17631538" y="662575"/>
            <a:ext cx="836193" cy="2477609"/>
          </a:xfrm>
          <a:custGeom>
            <a:avLst/>
            <a:gdLst/>
            <a:ahLst/>
            <a:cxnLst/>
            <a:rect r="r" b="b" t="t" l="l"/>
            <a:pathLst>
              <a:path h="2477609" w="836193">
                <a:moveTo>
                  <a:pt x="0" y="0"/>
                </a:moveTo>
                <a:lnTo>
                  <a:pt x="836194" y="0"/>
                </a:lnTo>
                <a:lnTo>
                  <a:pt x="836194" y="2477609"/>
                </a:lnTo>
                <a:lnTo>
                  <a:pt x="0" y="24776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1" id="31"/>
          <p:cNvSpPr/>
          <p:nvPr/>
        </p:nvSpPr>
        <p:spPr>
          <a:xfrm flipH="false" flipV="false" rot="-5400000">
            <a:off x="-168710" y="7729144"/>
            <a:ext cx="836193" cy="2477609"/>
          </a:xfrm>
          <a:custGeom>
            <a:avLst/>
            <a:gdLst/>
            <a:ahLst/>
            <a:cxnLst/>
            <a:rect r="r" b="b" t="t" l="l"/>
            <a:pathLst>
              <a:path h="2477609" w="836193">
                <a:moveTo>
                  <a:pt x="0" y="0"/>
                </a:moveTo>
                <a:lnTo>
                  <a:pt x="836193" y="0"/>
                </a:lnTo>
                <a:lnTo>
                  <a:pt x="836193" y="2477610"/>
                </a:lnTo>
                <a:lnTo>
                  <a:pt x="0" y="24776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64754" y="2476710"/>
            <a:ext cx="17811342" cy="8067108"/>
            <a:chOff x="0" y="0"/>
            <a:chExt cx="4691053" cy="2124670"/>
          </a:xfrm>
        </p:grpSpPr>
        <p:sp>
          <p:nvSpPr>
            <p:cNvPr name="Freeform 3" id="3"/>
            <p:cNvSpPr/>
            <p:nvPr/>
          </p:nvSpPr>
          <p:spPr>
            <a:xfrm flipH="false" flipV="false" rot="0">
              <a:off x="0" y="0"/>
              <a:ext cx="4691053" cy="2124671"/>
            </a:xfrm>
            <a:custGeom>
              <a:avLst/>
              <a:gdLst/>
              <a:ahLst/>
              <a:cxnLst/>
              <a:rect r="r" b="b" t="t" l="l"/>
              <a:pathLst>
                <a:path h="2124671" w="4691053">
                  <a:moveTo>
                    <a:pt x="15213" y="0"/>
                  </a:moveTo>
                  <a:lnTo>
                    <a:pt x="4675840" y="0"/>
                  </a:lnTo>
                  <a:cubicBezTo>
                    <a:pt x="4679875" y="0"/>
                    <a:pt x="4683744" y="1603"/>
                    <a:pt x="4686597" y="4456"/>
                  </a:cubicBezTo>
                  <a:cubicBezTo>
                    <a:pt x="4689450" y="7309"/>
                    <a:pt x="4691053" y="11178"/>
                    <a:pt x="4691053" y="15213"/>
                  </a:cubicBezTo>
                  <a:lnTo>
                    <a:pt x="4691053" y="2109457"/>
                  </a:lnTo>
                  <a:cubicBezTo>
                    <a:pt x="4691053" y="2113492"/>
                    <a:pt x="4689450" y="2117362"/>
                    <a:pt x="4686597" y="2120215"/>
                  </a:cubicBezTo>
                  <a:cubicBezTo>
                    <a:pt x="4683744" y="2123068"/>
                    <a:pt x="4679875" y="2124671"/>
                    <a:pt x="4675840" y="2124671"/>
                  </a:cubicBezTo>
                  <a:lnTo>
                    <a:pt x="15213" y="2124671"/>
                  </a:lnTo>
                  <a:cubicBezTo>
                    <a:pt x="11178" y="2124671"/>
                    <a:pt x="7309" y="2123068"/>
                    <a:pt x="4456" y="2120215"/>
                  </a:cubicBezTo>
                  <a:cubicBezTo>
                    <a:pt x="1603" y="2117362"/>
                    <a:pt x="0" y="2113492"/>
                    <a:pt x="0" y="2109457"/>
                  </a:cubicBezTo>
                  <a:lnTo>
                    <a:pt x="0" y="15213"/>
                  </a:lnTo>
                  <a:cubicBezTo>
                    <a:pt x="0" y="11178"/>
                    <a:pt x="1603" y="7309"/>
                    <a:pt x="4456" y="4456"/>
                  </a:cubicBezTo>
                  <a:cubicBezTo>
                    <a:pt x="7309" y="1603"/>
                    <a:pt x="11178" y="0"/>
                    <a:pt x="15213" y="0"/>
                  </a:cubicBezTo>
                  <a:close/>
                </a:path>
              </a:pathLst>
            </a:custGeom>
            <a:solidFill>
              <a:srgbClr val="FF9D61"/>
            </a:solidFill>
          </p:spPr>
        </p:sp>
        <p:sp>
          <p:nvSpPr>
            <p:cNvPr name="TextBox 4" id="4"/>
            <p:cNvSpPr txBox="true"/>
            <p:nvPr/>
          </p:nvSpPr>
          <p:spPr>
            <a:xfrm>
              <a:off x="0" y="-38100"/>
              <a:ext cx="4691053" cy="216277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88095" y="2771215"/>
            <a:ext cx="17267840" cy="7297420"/>
          </a:xfrm>
          <a:prstGeom prst="rect">
            <a:avLst/>
          </a:prstGeom>
        </p:spPr>
        <p:txBody>
          <a:bodyPr anchor="t" rtlCol="false" tIns="0" lIns="0" bIns="0" rIns="0">
            <a:spAutoFit/>
          </a:bodyPr>
          <a:lstStyle/>
          <a:p>
            <a:pPr algn="just" marL="669289" indent="-334645" lvl="1">
              <a:lnSpc>
                <a:spcPts val="3409"/>
              </a:lnSpc>
              <a:buFont typeface="Arial"/>
              <a:buChar char="•"/>
            </a:pPr>
            <a:r>
              <a:rPr lang="en-US" sz="3099">
                <a:solidFill>
                  <a:srgbClr val="FFFFFF"/>
                </a:solidFill>
                <a:latin typeface="Recoleta"/>
                <a:ea typeface="Recoleta"/>
                <a:cs typeface="Recoleta"/>
                <a:sym typeface="Recoleta"/>
              </a:rPr>
              <a:t>D. M. Anj</a:t>
            </a:r>
            <a:r>
              <a:rPr lang="en-US" sz="3099">
                <a:solidFill>
                  <a:srgbClr val="FFFFFF"/>
                </a:solidFill>
                <a:latin typeface="Recoleta"/>
                <a:ea typeface="Recoleta"/>
                <a:cs typeface="Recoleta"/>
                <a:sym typeface="Recoleta"/>
              </a:rPr>
              <a:t>ani, S. Nurhayati, and Immawati, “Penerapan Pendidikan Kesehatan Terhadap Pengetahuan IbuTentang Stunting Pada Balita Di Wilayah Kerja Uptd PuskesmasRawat Inap Banjarsari Metro Utara,” J. Cendikia Muda, vol. 4, no. 1, pp. 62–69, 2024. </a:t>
            </a:r>
          </a:p>
          <a:p>
            <a:pPr algn="just" marL="669289" indent="-334645" lvl="1">
              <a:lnSpc>
                <a:spcPts val="3409"/>
              </a:lnSpc>
              <a:buFont typeface="Arial"/>
              <a:buChar char="•"/>
            </a:pPr>
            <a:r>
              <a:rPr lang="en-US" sz="3099">
                <a:solidFill>
                  <a:srgbClr val="FFFFFF"/>
                </a:solidFill>
                <a:latin typeface="Recoleta"/>
                <a:ea typeface="Recoleta"/>
                <a:cs typeface="Recoleta"/>
                <a:sym typeface="Recoleta"/>
              </a:rPr>
              <a:t>Y. Haskas, “Gambaran Stunting Di Indonesia: Literatur Review,” J. Ilm. Kesehat. Diagnosis, vol. 15, no. 2, pp. 2302–2531, 2020. </a:t>
            </a:r>
          </a:p>
          <a:p>
            <a:pPr algn="just" marL="669289" indent="-334645" lvl="1">
              <a:lnSpc>
                <a:spcPts val="3409"/>
              </a:lnSpc>
              <a:buFont typeface="Arial"/>
              <a:buChar char="•"/>
            </a:pPr>
            <a:r>
              <a:rPr lang="en-US" sz="3099">
                <a:solidFill>
                  <a:srgbClr val="FFFFFF"/>
                </a:solidFill>
                <a:latin typeface="Recoleta"/>
                <a:ea typeface="Recoleta"/>
                <a:cs typeface="Recoleta"/>
                <a:sym typeface="Recoleta"/>
              </a:rPr>
              <a:t>K. Semarang, J. T. Agung, K. Banyumanik, and K. Semarang, “Kebijakan Percepatan Penurunan Stunting Berdasarkan data Survei Status Gizi,” vol. 13, no. 03, pp. 159–169, 2024. </a:t>
            </a:r>
          </a:p>
          <a:p>
            <a:pPr algn="just" marL="669289" indent="-334645" lvl="1">
              <a:lnSpc>
                <a:spcPts val="3409"/>
              </a:lnSpc>
              <a:buFont typeface="Arial"/>
              <a:buChar char="•"/>
            </a:pPr>
            <a:r>
              <a:rPr lang="en-US" sz="3099">
                <a:solidFill>
                  <a:srgbClr val="FFFFFF"/>
                </a:solidFill>
                <a:latin typeface="Recoleta"/>
                <a:ea typeface="Recoleta"/>
                <a:cs typeface="Recoleta"/>
                <a:sym typeface="Recoleta"/>
              </a:rPr>
              <a:t>F. Utari, H. S. Siregar, N. N. Barkah, T. B. N. V. Purba, F. Aini, and R. Rusmalawaty, “Literature Review: Analisis Pelaksanaan Program Pencegahan Stunting di Puskesmas,” </a:t>
            </a:r>
            <a:r>
              <a:rPr lang="en-US" sz="3099" i="true">
                <a:solidFill>
                  <a:srgbClr val="FFFFFF"/>
                </a:solidFill>
                <a:latin typeface="Recoleta"/>
                <a:ea typeface="Recoleta"/>
                <a:cs typeface="Recoleta"/>
                <a:sym typeface="Recoleta"/>
              </a:rPr>
              <a:t>Media Kesehat. Masy. Indones.</a:t>
            </a:r>
            <a:r>
              <a:rPr lang="en-US" sz="3099">
                <a:solidFill>
                  <a:srgbClr val="FFFFFF"/>
                </a:solidFill>
                <a:latin typeface="Recoleta"/>
                <a:ea typeface="Recoleta"/>
                <a:cs typeface="Recoleta"/>
                <a:sym typeface="Recoleta"/>
              </a:rPr>
              <a:t>, vol. 22, no. 3, pp. 153–163, 2023, doi: 10.14710/mkmi.22.3.153-163. </a:t>
            </a:r>
          </a:p>
          <a:p>
            <a:pPr algn="just" marL="669289" indent="-334645" lvl="1">
              <a:lnSpc>
                <a:spcPts val="3409"/>
              </a:lnSpc>
              <a:buFont typeface="Arial"/>
              <a:buChar char="•"/>
            </a:pPr>
            <a:r>
              <a:rPr lang="en-US" sz="3099">
                <a:solidFill>
                  <a:srgbClr val="FFFFFF"/>
                </a:solidFill>
                <a:latin typeface="Recoleta"/>
                <a:ea typeface="Recoleta"/>
                <a:cs typeface="Recoleta"/>
                <a:sym typeface="Recoleta"/>
              </a:rPr>
              <a:t>Susanti, S. Gustini, M. Husaini, F. Marziah, Islahuddin, and Jelita, “Edukasi Pencegahan Stunting Melalui Permainan Ular Tangga,” </a:t>
            </a:r>
            <a:r>
              <a:rPr lang="en-US" sz="3099" i="true">
                <a:solidFill>
                  <a:srgbClr val="FFFFFF"/>
                </a:solidFill>
                <a:latin typeface="Recoleta"/>
                <a:ea typeface="Recoleta"/>
                <a:cs typeface="Recoleta"/>
                <a:sym typeface="Recoleta"/>
              </a:rPr>
              <a:t>J. Pengabdi. Masy. Bhinneka</a:t>
            </a:r>
            <a:r>
              <a:rPr lang="en-US" sz="3099">
                <a:solidFill>
                  <a:srgbClr val="FFFFFF"/>
                </a:solidFill>
                <a:latin typeface="Recoleta"/>
                <a:ea typeface="Recoleta"/>
                <a:cs typeface="Recoleta"/>
                <a:sym typeface="Recoleta"/>
              </a:rPr>
              <a:t>, vol. 2, no. 1, pp. 1–5, 2023, doi: 10.58266/jpmb.v2i1.64. </a:t>
            </a:r>
          </a:p>
          <a:p>
            <a:pPr algn="just" marL="669289" indent="-334645" lvl="1">
              <a:lnSpc>
                <a:spcPts val="3409"/>
              </a:lnSpc>
              <a:buFont typeface="Arial"/>
              <a:buChar char="•"/>
            </a:pPr>
            <a:r>
              <a:rPr lang="en-US" sz="3099">
                <a:solidFill>
                  <a:srgbClr val="FFFFFF"/>
                </a:solidFill>
                <a:latin typeface="Recoleta"/>
                <a:ea typeface="Recoleta"/>
                <a:cs typeface="Recoleta"/>
                <a:sym typeface="Recoleta"/>
              </a:rPr>
              <a:t>A. Fadliana and P. P. Darajat, “Pemetaan Faktor Risiko Stunting Berbasis Sistem Informasi Geografis Menggunakan Metode Geographically Weighted Regression,” J. Ikraith-Informatika, vol. 5, no. 3, pp. 91–102, 2021. </a:t>
            </a:r>
          </a:p>
          <a:p>
            <a:pPr algn="just" marL="669289" indent="-334645" lvl="1">
              <a:lnSpc>
                <a:spcPts val="3409"/>
              </a:lnSpc>
              <a:buFont typeface="Arial"/>
              <a:buChar char="•"/>
            </a:pPr>
            <a:r>
              <a:rPr lang="en-US" sz="3099">
                <a:solidFill>
                  <a:srgbClr val="FFFFFF"/>
                </a:solidFill>
                <a:latin typeface="Recoleta"/>
                <a:ea typeface="Recoleta"/>
                <a:cs typeface="Recoleta"/>
                <a:sym typeface="Recoleta"/>
              </a:rPr>
              <a:t>Sugiyono, “Statistika untuk penelitian / Sugiyono,” Statistika untuk penelitian / Sugiyono. 2007.</a:t>
            </a:r>
          </a:p>
        </p:txBody>
      </p:sp>
      <p:sp>
        <p:nvSpPr>
          <p:cNvPr name="Freeform 6" id="6"/>
          <p:cNvSpPr/>
          <p:nvPr/>
        </p:nvSpPr>
        <p:spPr>
          <a:xfrm flipH="false" flipV="true" rot="0">
            <a:off x="0" y="-2255516"/>
            <a:ext cx="4713282" cy="4094664"/>
          </a:xfrm>
          <a:custGeom>
            <a:avLst/>
            <a:gdLst/>
            <a:ahLst/>
            <a:cxnLst/>
            <a:rect r="r" b="b" t="t" l="l"/>
            <a:pathLst>
              <a:path h="4094664" w="4713282">
                <a:moveTo>
                  <a:pt x="0" y="4094664"/>
                </a:moveTo>
                <a:lnTo>
                  <a:pt x="4713282" y="4094664"/>
                </a:lnTo>
                <a:lnTo>
                  <a:pt x="4713282" y="0"/>
                </a:lnTo>
                <a:lnTo>
                  <a:pt x="0" y="0"/>
                </a:lnTo>
                <a:lnTo>
                  <a:pt x="0" y="409466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true" rot="0">
            <a:off x="13574718" y="-2255516"/>
            <a:ext cx="4713282" cy="4094664"/>
          </a:xfrm>
          <a:custGeom>
            <a:avLst/>
            <a:gdLst/>
            <a:ahLst/>
            <a:cxnLst/>
            <a:rect r="r" b="b" t="t" l="l"/>
            <a:pathLst>
              <a:path h="4094664" w="4713282">
                <a:moveTo>
                  <a:pt x="4713282" y="4094664"/>
                </a:moveTo>
                <a:lnTo>
                  <a:pt x="0" y="4094664"/>
                </a:lnTo>
                <a:lnTo>
                  <a:pt x="0" y="0"/>
                </a:lnTo>
                <a:lnTo>
                  <a:pt x="4713282" y="0"/>
                </a:lnTo>
                <a:lnTo>
                  <a:pt x="4713282" y="409466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3857560" y="955360"/>
            <a:ext cx="10621155" cy="1017821"/>
          </a:xfrm>
          <a:prstGeom prst="rect">
            <a:avLst/>
          </a:prstGeom>
        </p:spPr>
        <p:txBody>
          <a:bodyPr anchor="t" rtlCol="false" tIns="0" lIns="0" bIns="0" rIns="0">
            <a:spAutoFit/>
          </a:bodyPr>
          <a:lstStyle/>
          <a:p>
            <a:pPr algn="ctr">
              <a:lnSpc>
                <a:spcPts val="5818"/>
              </a:lnSpc>
            </a:pPr>
            <a:r>
              <a:rPr lang="en-US" sz="6464">
                <a:solidFill>
                  <a:srgbClr val="28303C"/>
                </a:solidFill>
                <a:latin typeface="Inlander"/>
                <a:ea typeface="Inlander"/>
                <a:cs typeface="Inlander"/>
                <a:sym typeface="Inlander"/>
              </a:rPr>
              <a:t>DAFTAR PUSTAKA</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64754" y="2476710"/>
            <a:ext cx="17811342" cy="8067108"/>
            <a:chOff x="0" y="0"/>
            <a:chExt cx="4691053" cy="2124670"/>
          </a:xfrm>
        </p:grpSpPr>
        <p:sp>
          <p:nvSpPr>
            <p:cNvPr name="Freeform 3" id="3"/>
            <p:cNvSpPr/>
            <p:nvPr/>
          </p:nvSpPr>
          <p:spPr>
            <a:xfrm flipH="false" flipV="false" rot="0">
              <a:off x="0" y="0"/>
              <a:ext cx="4691053" cy="2124671"/>
            </a:xfrm>
            <a:custGeom>
              <a:avLst/>
              <a:gdLst/>
              <a:ahLst/>
              <a:cxnLst/>
              <a:rect r="r" b="b" t="t" l="l"/>
              <a:pathLst>
                <a:path h="2124671" w="4691053">
                  <a:moveTo>
                    <a:pt x="15213" y="0"/>
                  </a:moveTo>
                  <a:lnTo>
                    <a:pt x="4675840" y="0"/>
                  </a:lnTo>
                  <a:cubicBezTo>
                    <a:pt x="4679875" y="0"/>
                    <a:pt x="4683744" y="1603"/>
                    <a:pt x="4686597" y="4456"/>
                  </a:cubicBezTo>
                  <a:cubicBezTo>
                    <a:pt x="4689450" y="7309"/>
                    <a:pt x="4691053" y="11178"/>
                    <a:pt x="4691053" y="15213"/>
                  </a:cubicBezTo>
                  <a:lnTo>
                    <a:pt x="4691053" y="2109457"/>
                  </a:lnTo>
                  <a:cubicBezTo>
                    <a:pt x="4691053" y="2113492"/>
                    <a:pt x="4689450" y="2117362"/>
                    <a:pt x="4686597" y="2120215"/>
                  </a:cubicBezTo>
                  <a:cubicBezTo>
                    <a:pt x="4683744" y="2123068"/>
                    <a:pt x="4679875" y="2124671"/>
                    <a:pt x="4675840" y="2124671"/>
                  </a:cubicBezTo>
                  <a:lnTo>
                    <a:pt x="15213" y="2124671"/>
                  </a:lnTo>
                  <a:cubicBezTo>
                    <a:pt x="11178" y="2124671"/>
                    <a:pt x="7309" y="2123068"/>
                    <a:pt x="4456" y="2120215"/>
                  </a:cubicBezTo>
                  <a:cubicBezTo>
                    <a:pt x="1603" y="2117362"/>
                    <a:pt x="0" y="2113492"/>
                    <a:pt x="0" y="2109457"/>
                  </a:cubicBezTo>
                  <a:lnTo>
                    <a:pt x="0" y="15213"/>
                  </a:lnTo>
                  <a:cubicBezTo>
                    <a:pt x="0" y="11178"/>
                    <a:pt x="1603" y="7309"/>
                    <a:pt x="4456" y="4456"/>
                  </a:cubicBezTo>
                  <a:cubicBezTo>
                    <a:pt x="7309" y="1603"/>
                    <a:pt x="11178" y="0"/>
                    <a:pt x="15213" y="0"/>
                  </a:cubicBezTo>
                  <a:close/>
                </a:path>
              </a:pathLst>
            </a:custGeom>
            <a:solidFill>
              <a:srgbClr val="FF9D61"/>
            </a:solidFill>
          </p:spPr>
        </p:sp>
        <p:sp>
          <p:nvSpPr>
            <p:cNvPr name="TextBox 4" id="4"/>
            <p:cNvSpPr txBox="true"/>
            <p:nvPr/>
          </p:nvSpPr>
          <p:spPr>
            <a:xfrm>
              <a:off x="0" y="-38100"/>
              <a:ext cx="4691053" cy="216277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88095" y="2771215"/>
            <a:ext cx="17267840" cy="7297420"/>
          </a:xfrm>
          <a:prstGeom prst="rect">
            <a:avLst/>
          </a:prstGeom>
        </p:spPr>
        <p:txBody>
          <a:bodyPr anchor="t" rtlCol="false" tIns="0" lIns="0" bIns="0" rIns="0">
            <a:spAutoFit/>
          </a:bodyPr>
          <a:lstStyle/>
          <a:p>
            <a:pPr algn="just" marL="669289" indent="-334645" lvl="1">
              <a:lnSpc>
                <a:spcPts val="3409"/>
              </a:lnSpc>
              <a:buFont typeface="Arial"/>
              <a:buChar char="•"/>
            </a:pPr>
            <a:r>
              <a:rPr lang="en-US" sz="3099">
                <a:solidFill>
                  <a:srgbClr val="FFFFFF"/>
                </a:solidFill>
                <a:latin typeface="Recoleta"/>
                <a:ea typeface="Recoleta"/>
                <a:cs typeface="Recoleta"/>
                <a:sym typeface="Recoleta"/>
              </a:rPr>
              <a:t>S. S. Ayu</a:t>
            </a:r>
            <a:r>
              <a:rPr lang="en-US" sz="3099">
                <a:solidFill>
                  <a:srgbClr val="FFFFFF"/>
                </a:solidFill>
                <a:latin typeface="Recoleta"/>
                <a:ea typeface="Recoleta"/>
                <a:cs typeface="Recoleta"/>
                <a:sym typeface="Recoleta"/>
              </a:rPr>
              <a:t>ni, E. R. Rizqi, and L. M. A. Isnaeni, “Faktor-Faktor Penyebab Kejadian Stunting pada Balita Usia 12-24 Bulan di Desa Karya Mulya, Provinsi Riau,” J. Ilmu Gizi dan Diet., vol. 3, no. 1, pp. 48–55, 2024, doi: 10.25182/jigd.2024.3.1.48-55. </a:t>
            </a:r>
          </a:p>
          <a:p>
            <a:pPr algn="just" marL="669289" indent="-334645" lvl="1">
              <a:lnSpc>
                <a:spcPts val="3409"/>
              </a:lnSpc>
              <a:buFont typeface="Arial"/>
              <a:buChar char="•"/>
            </a:pPr>
            <a:r>
              <a:rPr lang="en-US" sz="3099">
                <a:solidFill>
                  <a:srgbClr val="FFFFFF"/>
                </a:solidFill>
                <a:latin typeface="Recoleta"/>
                <a:ea typeface="Recoleta"/>
                <a:cs typeface="Recoleta"/>
                <a:sym typeface="Recoleta"/>
              </a:rPr>
              <a:t>R. Hardinata, L. Oktaviana, F. F. Husain, S. Putri, and F. Kartiasih, “Analysis of Factors Influencing Stunting in Indonesia 2021,” S</a:t>
            </a:r>
            <a:r>
              <a:rPr lang="en-US" sz="3099">
                <a:solidFill>
                  <a:srgbClr val="FFFFFF"/>
                </a:solidFill>
                <a:latin typeface="Recoleta"/>
                <a:ea typeface="Recoleta"/>
                <a:cs typeface="Recoleta"/>
                <a:sym typeface="Recoleta"/>
              </a:rPr>
              <a:t>e</a:t>
            </a:r>
            <a:r>
              <a:rPr lang="en-US" sz="3099">
                <a:solidFill>
                  <a:srgbClr val="FFFFFF"/>
                </a:solidFill>
                <a:latin typeface="Recoleta"/>
                <a:ea typeface="Recoleta"/>
                <a:cs typeface="Recoleta"/>
                <a:sym typeface="Recoleta"/>
              </a:rPr>
              <a:t>m</a:t>
            </a:r>
            <a:r>
              <a:rPr lang="en-US" sz="3099">
                <a:solidFill>
                  <a:srgbClr val="FFFFFF"/>
                </a:solidFill>
                <a:latin typeface="Recoleta"/>
                <a:ea typeface="Recoleta"/>
                <a:cs typeface="Recoleta"/>
                <a:sym typeface="Recoleta"/>
              </a:rPr>
              <a:t>i</a:t>
            </a:r>
            <a:r>
              <a:rPr lang="en-US" sz="3099">
                <a:solidFill>
                  <a:srgbClr val="FFFFFF"/>
                </a:solidFill>
                <a:latin typeface="Recoleta"/>
                <a:ea typeface="Recoleta"/>
                <a:cs typeface="Recoleta"/>
                <a:sym typeface="Recoleta"/>
              </a:rPr>
              <a:t>n</a:t>
            </a:r>
            <a:r>
              <a:rPr lang="en-US" sz="3099">
                <a:solidFill>
                  <a:srgbClr val="FFFFFF"/>
                </a:solidFill>
                <a:latin typeface="Recoleta"/>
                <a:ea typeface="Recoleta"/>
                <a:cs typeface="Recoleta"/>
                <a:sym typeface="Recoleta"/>
              </a:rPr>
              <a:t>. </a:t>
            </a:r>
            <a:r>
              <a:rPr lang="en-US" sz="3099">
                <a:solidFill>
                  <a:srgbClr val="FFFFFF"/>
                </a:solidFill>
                <a:latin typeface="Recoleta"/>
                <a:ea typeface="Recoleta"/>
                <a:cs typeface="Recoleta"/>
                <a:sym typeface="Recoleta"/>
              </a:rPr>
              <a:t>N</a:t>
            </a:r>
            <a:r>
              <a:rPr lang="en-US" sz="3099">
                <a:solidFill>
                  <a:srgbClr val="FFFFFF"/>
                </a:solidFill>
                <a:latin typeface="Recoleta"/>
                <a:ea typeface="Recoleta"/>
                <a:cs typeface="Recoleta"/>
                <a:sym typeface="Recoleta"/>
              </a:rPr>
              <a:t>as. </a:t>
            </a:r>
            <a:r>
              <a:rPr lang="en-US" sz="3099">
                <a:solidFill>
                  <a:srgbClr val="FFFFFF"/>
                </a:solidFill>
                <a:latin typeface="Recoleta"/>
                <a:ea typeface="Recoleta"/>
                <a:cs typeface="Recoleta"/>
                <a:sym typeface="Recoleta"/>
              </a:rPr>
              <a:t>Off. Stat</a:t>
            </a:r>
            <a:r>
              <a:rPr lang="en-US" sz="3099">
                <a:solidFill>
                  <a:srgbClr val="FFFFFF"/>
                </a:solidFill>
                <a:latin typeface="Recoleta"/>
                <a:ea typeface="Recoleta"/>
                <a:cs typeface="Recoleta"/>
                <a:sym typeface="Recoleta"/>
              </a:rPr>
              <a:t>.</a:t>
            </a:r>
            <a:r>
              <a:rPr lang="en-US" sz="3099">
                <a:solidFill>
                  <a:srgbClr val="FFFFFF"/>
                </a:solidFill>
                <a:latin typeface="Recoleta"/>
                <a:ea typeface="Recoleta"/>
                <a:cs typeface="Recoleta"/>
                <a:sym typeface="Recoleta"/>
              </a:rPr>
              <a:t> 2023, vol. 2023, no. 1, pp. 817–826, 2023. </a:t>
            </a:r>
          </a:p>
          <a:p>
            <a:pPr algn="just" marL="669289" indent="-334645" lvl="1">
              <a:lnSpc>
                <a:spcPts val="3409"/>
              </a:lnSpc>
              <a:buFont typeface="Arial"/>
              <a:buChar char="•"/>
            </a:pPr>
            <a:r>
              <a:rPr lang="en-US" sz="3099">
                <a:solidFill>
                  <a:srgbClr val="FFFFFF"/>
                </a:solidFill>
                <a:latin typeface="Recoleta"/>
                <a:ea typeface="Recoleta"/>
                <a:cs typeface="Recoleta"/>
                <a:sym typeface="Recoleta"/>
              </a:rPr>
              <a:t>Sari, L., Izzulsyah, I., &amp; Melantika, I. O. (2024). PENGARUH </a:t>
            </a:r>
            <a:r>
              <a:rPr lang="en-US" sz="3099">
                <a:solidFill>
                  <a:srgbClr val="FFFFFF"/>
                </a:solidFill>
                <a:latin typeface="Recoleta"/>
                <a:ea typeface="Recoleta"/>
                <a:cs typeface="Recoleta"/>
                <a:sym typeface="Recoleta"/>
              </a:rPr>
              <a:t>J</a:t>
            </a:r>
            <a:r>
              <a:rPr lang="en-US" sz="3099">
                <a:solidFill>
                  <a:srgbClr val="FFFFFF"/>
                </a:solidFill>
                <a:latin typeface="Recoleta"/>
                <a:ea typeface="Recoleta"/>
                <a:cs typeface="Recoleta"/>
                <a:sym typeface="Recoleta"/>
              </a:rPr>
              <a:t>UMLAH</a:t>
            </a:r>
            <a:r>
              <a:rPr lang="en-US" sz="3099">
                <a:solidFill>
                  <a:srgbClr val="FFFFFF"/>
                </a:solidFill>
                <a:latin typeface="Recoleta"/>
                <a:ea typeface="Recoleta"/>
                <a:cs typeface="Recoleta"/>
                <a:sym typeface="Recoleta"/>
              </a:rPr>
              <a:t> P</a:t>
            </a:r>
            <a:r>
              <a:rPr lang="en-US" sz="3099">
                <a:solidFill>
                  <a:srgbClr val="FFFFFF"/>
                </a:solidFill>
                <a:latin typeface="Recoleta"/>
                <a:ea typeface="Recoleta"/>
                <a:cs typeface="Recoleta"/>
                <a:sym typeface="Recoleta"/>
              </a:rPr>
              <a:t>ENDUDUK</a:t>
            </a:r>
            <a:r>
              <a:rPr lang="en-US" sz="3099">
                <a:solidFill>
                  <a:srgbClr val="FFFFFF"/>
                </a:solidFill>
                <a:latin typeface="Recoleta"/>
                <a:ea typeface="Recoleta"/>
                <a:cs typeface="Recoleta"/>
                <a:sym typeface="Recoleta"/>
              </a:rPr>
              <a:t> M</a:t>
            </a:r>
            <a:r>
              <a:rPr lang="en-US" sz="3099">
                <a:solidFill>
                  <a:srgbClr val="FFFFFF"/>
                </a:solidFill>
                <a:latin typeface="Recoleta"/>
                <a:ea typeface="Recoleta"/>
                <a:cs typeface="Recoleta"/>
                <a:sym typeface="Recoleta"/>
              </a:rPr>
              <a:t>ISKIN</a:t>
            </a:r>
            <a:r>
              <a:rPr lang="en-US" sz="3099">
                <a:solidFill>
                  <a:srgbClr val="FFFFFF"/>
                </a:solidFill>
                <a:latin typeface="Recoleta"/>
                <a:ea typeface="Recoleta"/>
                <a:cs typeface="Recoleta"/>
                <a:sym typeface="Recoleta"/>
              </a:rPr>
              <a:t> </a:t>
            </a:r>
            <a:r>
              <a:rPr lang="en-US" sz="3099">
                <a:solidFill>
                  <a:srgbClr val="FFFFFF"/>
                </a:solidFill>
                <a:latin typeface="Recoleta"/>
                <a:ea typeface="Recoleta"/>
                <a:cs typeface="Recoleta"/>
                <a:sym typeface="Recoleta"/>
              </a:rPr>
              <a:t>DAN AKSES SANITASI LAYAK TERHADAP PREVALENSI STUNTING PROVINSI KEPULAUAN BANGKA BELITUNG: THE INFLUENCE OF THE NUMBER OF POOR PEOPLE ANDA ACCES TO ADEQUATE SANITATION ON THE PREVALENCE OF STUNTING IN THE BANGKA BELITUNG ISLAND PROVINCE. Fraction: Jurnal Teori dan Terapan Matematika, 4(1). </a:t>
            </a:r>
          </a:p>
          <a:p>
            <a:pPr algn="just" marL="669289" indent="-334645" lvl="1">
              <a:lnSpc>
                <a:spcPts val="3409"/>
              </a:lnSpc>
              <a:buFont typeface="Arial"/>
              <a:buChar char="•"/>
            </a:pPr>
            <a:r>
              <a:rPr lang="en-US" sz="3099">
                <a:solidFill>
                  <a:srgbClr val="FFFFFF"/>
                </a:solidFill>
                <a:latin typeface="Recoleta"/>
                <a:ea typeface="Recoleta"/>
                <a:cs typeface="Recoleta"/>
                <a:sym typeface="Recoleta"/>
              </a:rPr>
              <a:t>Sugiyono, “Statistika untuk penelitian / Sugiyono,” </a:t>
            </a:r>
            <a:r>
              <a:rPr lang="en-US" sz="3099" i="true">
                <a:solidFill>
                  <a:srgbClr val="FFFFFF"/>
                </a:solidFill>
                <a:latin typeface="Recoleta"/>
                <a:ea typeface="Recoleta"/>
                <a:cs typeface="Recoleta"/>
                <a:sym typeface="Recoleta"/>
              </a:rPr>
              <a:t>Statistika untuk penelitian / Sugiyono</a:t>
            </a:r>
            <a:r>
              <a:rPr lang="en-US" sz="3099">
                <a:solidFill>
                  <a:srgbClr val="FFFFFF"/>
                </a:solidFill>
                <a:latin typeface="Recoleta"/>
                <a:ea typeface="Recoleta"/>
                <a:cs typeface="Recoleta"/>
                <a:sym typeface="Recoleta"/>
              </a:rPr>
              <a:t>. 2007. </a:t>
            </a:r>
          </a:p>
          <a:p>
            <a:pPr algn="just" marL="669289" indent="-334645" lvl="1">
              <a:lnSpc>
                <a:spcPts val="3409"/>
              </a:lnSpc>
              <a:buFont typeface="Arial"/>
              <a:buChar char="•"/>
            </a:pPr>
            <a:r>
              <a:rPr lang="en-US" sz="3099">
                <a:solidFill>
                  <a:srgbClr val="FFFFFF"/>
                </a:solidFill>
                <a:latin typeface="Recoleta"/>
                <a:ea typeface="Recoleta"/>
                <a:cs typeface="Recoleta"/>
                <a:sym typeface="Recoleta"/>
              </a:rPr>
              <a:t>R. Kurniawan and Budi Yuniarto, “Analisis Regresi: Dasar dan Penerapannya dengan R,” vol. 0. 2016. </a:t>
            </a:r>
          </a:p>
          <a:p>
            <a:pPr algn="just" marL="669289" indent="-334645" lvl="1">
              <a:lnSpc>
                <a:spcPts val="3409"/>
              </a:lnSpc>
              <a:buFont typeface="Arial"/>
              <a:buChar char="•"/>
            </a:pPr>
            <a:r>
              <a:rPr lang="en-US" sz="3099">
                <a:solidFill>
                  <a:srgbClr val="FFFFFF"/>
                </a:solidFill>
                <a:latin typeface="Recoleta"/>
                <a:ea typeface="Recoleta"/>
                <a:cs typeface="Recoleta"/>
                <a:sym typeface="Recoleta"/>
              </a:rPr>
              <a:t>I. M. Yuliara, “Regresi linier berganda,” </a:t>
            </a:r>
            <a:r>
              <a:rPr lang="en-US" sz="3099" i="true">
                <a:solidFill>
                  <a:srgbClr val="FFFFFF"/>
                </a:solidFill>
                <a:latin typeface="Recoleta"/>
                <a:ea typeface="Recoleta"/>
                <a:cs typeface="Recoleta"/>
                <a:sym typeface="Recoleta"/>
              </a:rPr>
              <a:t>J. Artic.</a:t>
            </a:r>
            <a:r>
              <a:rPr lang="en-US" sz="3099">
                <a:solidFill>
                  <a:srgbClr val="FFFFFF"/>
                </a:solidFill>
                <a:latin typeface="Recoleta"/>
                <a:ea typeface="Recoleta"/>
                <a:cs typeface="Recoleta"/>
                <a:sym typeface="Recoleta"/>
              </a:rPr>
              <a:t>, 2016. </a:t>
            </a:r>
          </a:p>
          <a:p>
            <a:pPr algn="just" marL="669289" indent="-334645" lvl="1">
              <a:lnSpc>
                <a:spcPts val="3409"/>
              </a:lnSpc>
              <a:buFont typeface="Arial"/>
              <a:buChar char="•"/>
            </a:pPr>
            <a:r>
              <a:rPr lang="en-US" sz="3099">
                <a:solidFill>
                  <a:srgbClr val="FFFFFF"/>
                </a:solidFill>
                <a:latin typeface="Recoleta"/>
                <a:ea typeface="Recoleta"/>
                <a:cs typeface="Recoleta"/>
                <a:sym typeface="Recoleta"/>
              </a:rPr>
              <a:t>H. Yasin, A. R. Hakim, and B. Warsito, </a:t>
            </a:r>
            <a:r>
              <a:rPr lang="en-US" sz="3099" i="true">
                <a:solidFill>
                  <a:srgbClr val="FFFFFF"/>
                </a:solidFill>
                <a:latin typeface="Recoleta"/>
                <a:ea typeface="Recoleta"/>
                <a:cs typeface="Recoleta"/>
                <a:sym typeface="Recoleta"/>
              </a:rPr>
              <a:t>Regresi Spasial (Aplikasi dengan R)</a:t>
            </a:r>
            <a:r>
              <a:rPr lang="en-US" sz="3099">
                <a:solidFill>
                  <a:srgbClr val="FFFFFF"/>
                </a:solidFill>
                <a:latin typeface="Recoleta"/>
                <a:ea typeface="Recoleta"/>
                <a:cs typeface="Recoleta"/>
                <a:sym typeface="Recoleta"/>
              </a:rPr>
              <a:t>. 2020. </a:t>
            </a:r>
          </a:p>
          <a:p>
            <a:pPr algn="just">
              <a:lnSpc>
                <a:spcPts val="3409"/>
              </a:lnSpc>
            </a:pPr>
          </a:p>
        </p:txBody>
      </p:sp>
      <p:sp>
        <p:nvSpPr>
          <p:cNvPr name="Freeform 6" id="6"/>
          <p:cNvSpPr/>
          <p:nvPr/>
        </p:nvSpPr>
        <p:spPr>
          <a:xfrm flipH="false" flipV="true" rot="0">
            <a:off x="0" y="-2255516"/>
            <a:ext cx="4713282" cy="4094664"/>
          </a:xfrm>
          <a:custGeom>
            <a:avLst/>
            <a:gdLst/>
            <a:ahLst/>
            <a:cxnLst/>
            <a:rect r="r" b="b" t="t" l="l"/>
            <a:pathLst>
              <a:path h="4094664" w="4713282">
                <a:moveTo>
                  <a:pt x="0" y="4094664"/>
                </a:moveTo>
                <a:lnTo>
                  <a:pt x="4713282" y="4094664"/>
                </a:lnTo>
                <a:lnTo>
                  <a:pt x="4713282" y="0"/>
                </a:lnTo>
                <a:lnTo>
                  <a:pt x="0" y="0"/>
                </a:lnTo>
                <a:lnTo>
                  <a:pt x="0" y="409466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true" rot="0">
            <a:off x="13574718" y="-2255516"/>
            <a:ext cx="4713282" cy="4094664"/>
          </a:xfrm>
          <a:custGeom>
            <a:avLst/>
            <a:gdLst/>
            <a:ahLst/>
            <a:cxnLst/>
            <a:rect r="r" b="b" t="t" l="l"/>
            <a:pathLst>
              <a:path h="4094664" w="4713282">
                <a:moveTo>
                  <a:pt x="4713282" y="4094664"/>
                </a:moveTo>
                <a:lnTo>
                  <a:pt x="0" y="4094664"/>
                </a:lnTo>
                <a:lnTo>
                  <a:pt x="0" y="0"/>
                </a:lnTo>
                <a:lnTo>
                  <a:pt x="4713282" y="0"/>
                </a:lnTo>
                <a:lnTo>
                  <a:pt x="4713282" y="409466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3857560" y="955360"/>
            <a:ext cx="10621155" cy="1017821"/>
          </a:xfrm>
          <a:prstGeom prst="rect">
            <a:avLst/>
          </a:prstGeom>
        </p:spPr>
        <p:txBody>
          <a:bodyPr anchor="t" rtlCol="false" tIns="0" lIns="0" bIns="0" rIns="0">
            <a:spAutoFit/>
          </a:bodyPr>
          <a:lstStyle/>
          <a:p>
            <a:pPr algn="ctr">
              <a:lnSpc>
                <a:spcPts val="5818"/>
              </a:lnSpc>
            </a:pPr>
            <a:r>
              <a:rPr lang="en-US" sz="6464">
                <a:solidFill>
                  <a:srgbClr val="28303C"/>
                </a:solidFill>
                <a:latin typeface="Inlander"/>
                <a:ea typeface="Inlander"/>
                <a:cs typeface="Inlander"/>
                <a:sym typeface="Inlander"/>
              </a:rPr>
              <a:t>DAFTAR PUSTAKA</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64754" y="2476710"/>
            <a:ext cx="17811342" cy="8067108"/>
            <a:chOff x="0" y="0"/>
            <a:chExt cx="4691053" cy="2124670"/>
          </a:xfrm>
        </p:grpSpPr>
        <p:sp>
          <p:nvSpPr>
            <p:cNvPr name="Freeform 3" id="3"/>
            <p:cNvSpPr/>
            <p:nvPr/>
          </p:nvSpPr>
          <p:spPr>
            <a:xfrm flipH="false" flipV="false" rot="0">
              <a:off x="0" y="0"/>
              <a:ext cx="4691053" cy="2124671"/>
            </a:xfrm>
            <a:custGeom>
              <a:avLst/>
              <a:gdLst/>
              <a:ahLst/>
              <a:cxnLst/>
              <a:rect r="r" b="b" t="t" l="l"/>
              <a:pathLst>
                <a:path h="2124671" w="4691053">
                  <a:moveTo>
                    <a:pt x="15213" y="0"/>
                  </a:moveTo>
                  <a:lnTo>
                    <a:pt x="4675840" y="0"/>
                  </a:lnTo>
                  <a:cubicBezTo>
                    <a:pt x="4679875" y="0"/>
                    <a:pt x="4683744" y="1603"/>
                    <a:pt x="4686597" y="4456"/>
                  </a:cubicBezTo>
                  <a:cubicBezTo>
                    <a:pt x="4689450" y="7309"/>
                    <a:pt x="4691053" y="11178"/>
                    <a:pt x="4691053" y="15213"/>
                  </a:cubicBezTo>
                  <a:lnTo>
                    <a:pt x="4691053" y="2109457"/>
                  </a:lnTo>
                  <a:cubicBezTo>
                    <a:pt x="4691053" y="2113492"/>
                    <a:pt x="4689450" y="2117362"/>
                    <a:pt x="4686597" y="2120215"/>
                  </a:cubicBezTo>
                  <a:cubicBezTo>
                    <a:pt x="4683744" y="2123068"/>
                    <a:pt x="4679875" y="2124671"/>
                    <a:pt x="4675840" y="2124671"/>
                  </a:cubicBezTo>
                  <a:lnTo>
                    <a:pt x="15213" y="2124671"/>
                  </a:lnTo>
                  <a:cubicBezTo>
                    <a:pt x="11178" y="2124671"/>
                    <a:pt x="7309" y="2123068"/>
                    <a:pt x="4456" y="2120215"/>
                  </a:cubicBezTo>
                  <a:cubicBezTo>
                    <a:pt x="1603" y="2117362"/>
                    <a:pt x="0" y="2113492"/>
                    <a:pt x="0" y="2109457"/>
                  </a:cubicBezTo>
                  <a:lnTo>
                    <a:pt x="0" y="15213"/>
                  </a:lnTo>
                  <a:cubicBezTo>
                    <a:pt x="0" y="11178"/>
                    <a:pt x="1603" y="7309"/>
                    <a:pt x="4456" y="4456"/>
                  </a:cubicBezTo>
                  <a:cubicBezTo>
                    <a:pt x="7309" y="1603"/>
                    <a:pt x="11178" y="0"/>
                    <a:pt x="15213" y="0"/>
                  </a:cubicBezTo>
                  <a:close/>
                </a:path>
              </a:pathLst>
            </a:custGeom>
            <a:solidFill>
              <a:srgbClr val="FF9D61"/>
            </a:solidFill>
          </p:spPr>
        </p:sp>
        <p:sp>
          <p:nvSpPr>
            <p:cNvPr name="TextBox 4" id="4"/>
            <p:cNvSpPr txBox="true"/>
            <p:nvPr/>
          </p:nvSpPr>
          <p:spPr>
            <a:xfrm>
              <a:off x="0" y="-38100"/>
              <a:ext cx="4691053" cy="216277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88095" y="2771215"/>
            <a:ext cx="17267840" cy="7726045"/>
          </a:xfrm>
          <a:prstGeom prst="rect">
            <a:avLst/>
          </a:prstGeom>
        </p:spPr>
        <p:txBody>
          <a:bodyPr anchor="t" rtlCol="false" tIns="0" lIns="0" bIns="0" rIns="0">
            <a:spAutoFit/>
          </a:bodyPr>
          <a:lstStyle/>
          <a:p>
            <a:pPr algn="just" marL="669289" indent="-334645" lvl="1">
              <a:lnSpc>
                <a:spcPts val="3409"/>
              </a:lnSpc>
              <a:buFont typeface="Arial"/>
              <a:buChar char="•"/>
            </a:pPr>
            <a:r>
              <a:rPr lang="en-US" sz="3099">
                <a:solidFill>
                  <a:srgbClr val="FFFFFF"/>
                </a:solidFill>
                <a:latin typeface="Recoleta"/>
                <a:ea typeface="Recoleta"/>
                <a:cs typeface="Recoleta"/>
                <a:sym typeface="Recoleta"/>
              </a:rPr>
              <a:t>N. A. Bakr</a:t>
            </a:r>
            <a:r>
              <a:rPr lang="en-US" sz="3099">
                <a:solidFill>
                  <a:srgbClr val="FFFFFF"/>
                </a:solidFill>
                <a:latin typeface="Recoleta"/>
                <a:ea typeface="Recoleta"/>
                <a:cs typeface="Recoleta"/>
                <a:sym typeface="Recoleta"/>
              </a:rPr>
              <a:t>i, S. Annas, and M. K. Aidid, “Pendekatan Geographically Weighted Regression (GWR) untuk Menganalisis Hubungan PDRB Sektor Pertanian, Kehutanan, dan Perikanan dengan Faktor Pencemaran Lingkungan di Jawa Timur,” VARIANSI J. Stat. Its Appl. Teach. Res., vol. 6, no. 1, p. 11, 2024, doi: 10.35580/variansiunm194. </a:t>
            </a:r>
          </a:p>
          <a:p>
            <a:pPr algn="just" marL="669289" indent="-334645" lvl="1">
              <a:lnSpc>
                <a:spcPts val="3409"/>
              </a:lnSpc>
              <a:buFont typeface="Arial"/>
              <a:buChar char="•"/>
            </a:pPr>
            <a:r>
              <a:rPr lang="en-US" sz="3099">
                <a:solidFill>
                  <a:srgbClr val="FFFFFF"/>
                </a:solidFill>
                <a:latin typeface="Recoleta"/>
                <a:ea typeface="Recoleta"/>
                <a:cs typeface="Recoleta"/>
                <a:sym typeface="Recoleta"/>
              </a:rPr>
              <a:t>A. Dean and R. </a:t>
            </a:r>
            <a:r>
              <a:rPr lang="en-US" sz="3099">
                <a:solidFill>
                  <a:srgbClr val="FFFFFF"/>
                </a:solidFill>
                <a:latin typeface="Recoleta"/>
                <a:ea typeface="Recoleta"/>
                <a:cs typeface="Recoleta"/>
                <a:sym typeface="Recoleta"/>
              </a:rPr>
              <a:t>R. Hocking, “Methods and Applications of Linear Models,” Technometrics, vol. 39, no. 3, p. 332, Aug. 1997, doi: 10.2307/1271138. </a:t>
            </a:r>
          </a:p>
          <a:p>
            <a:pPr algn="just" marL="669289" indent="-334645" lvl="1">
              <a:lnSpc>
                <a:spcPts val="3409"/>
              </a:lnSpc>
              <a:buFont typeface="Arial"/>
              <a:buChar char="•"/>
            </a:pPr>
            <a:r>
              <a:rPr lang="en-US" sz="3099">
                <a:solidFill>
                  <a:srgbClr val="FFFFFF"/>
                </a:solidFill>
                <a:latin typeface="Recoleta"/>
                <a:ea typeface="Recoleta"/>
                <a:cs typeface="Recoleta"/>
                <a:sym typeface="Recoleta"/>
              </a:rPr>
              <a:t>S. S. Uyanto, “Power comparisons of five most commonly used autocorrelation tests,” Pak</a:t>
            </a:r>
            <a:r>
              <a:rPr lang="en-US" sz="3099">
                <a:solidFill>
                  <a:srgbClr val="FFFFFF"/>
                </a:solidFill>
                <a:latin typeface="Recoleta"/>
                <a:ea typeface="Recoleta"/>
                <a:cs typeface="Recoleta"/>
                <a:sym typeface="Recoleta"/>
              </a:rPr>
              <a:t>ista</a:t>
            </a:r>
            <a:r>
              <a:rPr lang="en-US" sz="3099">
                <a:solidFill>
                  <a:srgbClr val="FFFFFF"/>
                </a:solidFill>
                <a:latin typeface="Recoleta"/>
                <a:ea typeface="Recoleta"/>
                <a:cs typeface="Recoleta"/>
                <a:sym typeface="Recoleta"/>
              </a:rPr>
              <a:t>n</a:t>
            </a:r>
            <a:r>
              <a:rPr lang="en-US" sz="3099">
                <a:solidFill>
                  <a:srgbClr val="FFFFFF"/>
                </a:solidFill>
                <a:latin typeface="Recoleta"/>
                <a:ea typeface="Recoleta"/>
                <a:cs typeface="Recoleta"/>
                <a:sym typeface="Recoleta"/>
              </a:rPr>
              <a:t> J</a:t>
            </a:r>
            <a:r>
              <a:rPr lang="en-US" sz="3099">
                <a:solidFill>
                  <a:srgbClr val="FFFFFF"/>
                </a:solidFill>
                <a:latin typeface="Recoleta"/>
                <a:ea typeface="Recoleta"/>
                <a:cs typeface="Recoleta"/>
                <a:sym typeface="Recoleta"/>
              </a:rPr>
              <a:t>. Stat</a:t>
            </a:r>
            <a:r>
              <a:rPr lang="en-US" sz="3099">
                <a:solidFill>
                  <a:srgbClr val="FFFFFF"/>
                </a:solidFill>
                <a:latin typeface="Recoleta"/>
                <a:ea typeface="Recoleta"/>
                <a:cs typeface="Recoleta"/>
                <a:sym typeface="Recoleta"/>
              </a:rPr>
              <a:t>.</a:t>
            </a:r>
            <a:r>
              <a:rPr lang="en-US" sz="3099">
                <a:solidFill>
                  <a:srgbClr val="FFFFFF"/>
                </a:solidFill>
                <a:latin typeface="Recoleta"/>
                <a:ea typeface="Recoleta"/>
                <a:cs typeface="Recoleta"/>
                <a:sym typeface="Recoleta"/>
              </a:rPr>
              <a:t> Oper. Res., vol. 16, no. 1, pp. 119–130, 2020, doi: 10.18187/PJSOR.V16I1.2691. </a:t>
            </a:r>
          </a:p>
          <a:p>
            <a:pPr algn="just" marL="669289" indent="-334645" lvl="1">
              <a:lnSpc>
                <a:spcPts val="3409"/>
              </a:lnSpc>
              <a:buFont typeface="Arial"/>
              <a:buChar char="•"/>
            </a:pPr>
            <a:r>
              <a:rPr lang="en-US" sz="3099">
                <a:solidFill>
                  <a:srgbClr val="FFFFFF"/>
                </a:solidFill>
                <a:latin typeface="Recoleta"/>
                <a:ea typeface="Recoleta"/>
                <a:cs typeface="Recoleta"/>
                <a:sym typeface="Recoleta"/>
              </a:rPr>
              <a:t>N. </a:t>
            </a:r>
            <a:r>
              <a:rPr lang="en-US" sz="3099">
                <a:solidFill>
                  <a:srgbClr val="FFFFFF"/>
                </a:solidFill>
                <a:latin typeface="Recoleta"/>
                <a:ea typeface="Recoleta"/>
                <a:cs typeface="Recoleta"/>
                <a:sym typeface="Recoleta"/>
              </a:rPr>
              <a:t>J. Cox, “STAT</a:t>
            </a:r>
            <a:r>
              <a:rPr lang="en-US" sz="3099">
                <a:solidFill>
                  <a:srgbClr val="FFFFFF"/>
                </a:solidFill>
                <a:latin typeface="Recoleta"/>
                <a:ea typeface="Recoleta"/>
                <a:cs typeface="Recoleta"/>
                <a:sym typeface="Recoleta"/>
              </a:rPr>
              <a:t>ISTICAL ANALYSIS WITH ARCVIEW GIS edited by Jay Lee and David W. S. Wong, John Wiley, New York, 2001. No. of pages: 192. Price: �64.50, US$89.95. ISBN 0 471 34874 0.,” Earth Surf. Process. Landforms, vol. 26, no. 9, 2001, doi: 10.1002/esp.249. </a:t>
            </a:r>
          </a:p>
          <a:p>
            <a:pPr algn="just" marL="669289" indent="-334645" lvl="1">
              <a:lnSpc>
                <a:spcPts val="3409"/>
              </a:lnSpc>
              <a:buFont typeface="Arial"/>
              <a:buChar char="•"/>
            </a:pPr>
            <a:r>
              <a:rPr lang="en-US" sz="3099">
                <a:solidFill>
                  <a:srgbClr val="FFFFFF"/>
                </a:solidFill>
                <a:latin typeface="Recoleta"/>
                <a:ea typeface="Recoleta"/>
                <a:cs typeface="Recoleta"/>
                <a:sym typeface="Recoleta"/>
              </a:rPr>
              <a:t>M. Monsaputra, “Analisis Autokorelasi </a:t>
            </a:r>
            <a:r>
              <a:rPr lang="en-US" sz="3099">
                <a:solidFill>
                  <a:srgbClr val="FFFFFF"/>
                </a:solidFill>
                <a:latin typeface="Recoleta"/>
                <a:ea typeface="Recoleta"/>
                <a:cs typeface="Recoleta"/>
                <a:sym typeface="Recoleta"/>
              </a:rPr>
              <a:t>S</a:t>
            </a:r>
            <a:r>
              <a:rPr lang="en-US" sz="3099">
                <a:solidFill>
                  <a:srgbClr val="FFFFFF"/>
                </a:solidFill>
                <a:latin typeface="Recoleta"/>
                <a:ea typeface="Recoleta"/>
                <a:cs typeface="Recoleta"/>
                <a:sym typeface="Recoleta"/>
              </a:rPr>
              <a:t>p</a:t>
            </a:r>
            <a:r>
              <a:rPr lang="en-US" sz="3099">
                <a:solidFill>
                  <a:srgbClr val="FFFFFF"/>
                </a:solidFill>
                <a:latin typeface="Recoleta"/>
                <a:ea typeface="Recoleta"/>
                <a:cs typeface="Recoleta"/>
                <a:sym typeface="Recoleta"/>
              </a:rPr>
              <a:t>asia</a:t>
            </a:r>
            <a:r>
              <a:rPr lang="en-US" sz="3099">
                <a:solidFill>
                  <a:srgbClr val="FFFFFF"/>
                </a:solidFill>
                <a:latin typeface="Recoleta"/>
                <a:ea typeface="Recoleta"/>
                <a:cs typeface="Recoleta"/>
                <a:sym typeface="Recoleta"/>
              </a:rPr>
              <a:t>l</a:t>
            </a:r>
            <a:r>
              <a:rPr lang="en-US" sz="3099">
                <a:solidFill>
                  <a:srgbClr val="FFFFFF"/>
                </a:solidFill>
                <a:latin typeface="Recoleta"/>
                <a:ea typeface="Recoleta"/>
                <a:cs typeface="Recoleta"/>
                <a:sym typeface="Recoleta"/>
              </a:rPr>
              <a:t> </a:t>
            </a:r>
            <a:r>
              <a:rPr lang="en-US" sz="3099">
                <a:solidFill>
                  <a:srgbClr val="FFFFFF"/>
                </a:solidFill>
                <a:latin typeface="Recoleta"/>
                <a:ea typeface="Recoleta"/>
                <a:cs typeface="Recoleta"/>
                <a:sym typeface="Recoleta"/>
              </a:rPr>
              <a:t>K</a:t>
            </a:r>
            <a:r>
              <a:rPr lang="en-US" sz="3099">
                <a:solidFill>
                  <a:srgbClr val="FFFFFF"/>
                </a:solidFill>
                <a:latin typeface="Recoleta"/>
                <a:ea typeface="Recoleta"/>
                <a:cs typeface="Recoleta"/>
                <a:sym typeface="Recoleta"/>
              </a:rPr>
              <a:t>e</a:t>
            </a:r>
            <a:r>
              <a:rPr lang="en-US" sz="3099">
                <a:solidFill>
                  <a:srgbClr val="FFFFFF"/>
                </a:solidFill>
                <a:latin typeface="Recoleta"/>
                <a:ea typeface="Recoleta"/>
                <a:cs typeface="Recoleta"/>
                <a:sym typeface="Recoleta"/>
              </a:rPr>
              <a:t>m</a:t>
            </a:r>
            <a:r>
              <a:rPr lang="en-US" sz="3099">
                <a:solidFill>
                  <a:srgbClr val="FFFFFF"/>
                </a:solidFill>
                <a:latin typeface="Recoleta"/>
                <a:ea typeface="Recoleta"/>
                <a:cs typeface="Recoleta"/>
                <a:sym typeface="Recoleta"/>
              </a:rPr>
              <a:t>i</a:t>
            </a:r>
            <a:r>
              <a:rPr lang="en-US" sz="3099">
                <a:solidFill>
                  <a:srgbClr val="FFFFFF"/>
                </a:solidFill>
                <a:latin typeface="Recoleta"/>
                <a:ea typeface="Recoleta"/>
                <a:cs typeface="Recoleta"/>
                <a:sym typeface="Recoleta"/>
              </a:rPr>
              <a:t>sk</a:t>
            </a:r>
            <a:r>
              <a:rPr lang="en-US" sz="3099">
                <a:solidFill>
                  <a:srgbClr val="FFFFFF"/>
                </a:solidFill>
                <a:latin typeface="Recoleta"/>
                <a:ea typeface="Recoleta"/>
                <a:cs typeface="Recoleta"/>
                <a:sym typeface="Recoleta"/>
              </a:rPr>
              <a:t>i</a:t>
            </a:r>
            <a:r>
              <a:rPr lang="en-US" sz="3099">
                <a:solidFill>
                  <a:srgbClr val="FFFFFF"/>
                </a:solidFill>
                <a:latin typeface="Recoleta"/>
                <a:ea typeface="Recoleta"/>
                <a:cs typeface="Recoleta"/>
                <a:sym typeface="Recoleta"/>
              </a:rPr>
              <a:t>n</a:t>
            </a:r>
            <a:r>
              <a:rPr lang="en-US" sz="3099">
                <a:solidFill>
                  <a:srgbClr val="FFFFFF"/>
                </a:solidFill>
                <a:latin typeface="Recoleta"/>
                <a:ea typeface="Recoleta"/>
                <a:cs typeface="Recoleta"/>
                <a:sym typeface="Recoleta"/>
              </a:rPr>
              <a:t>an </a:t>
            </a:r>
            <a:r>
              <a:rPr lang="en-US" sz="3099">
                <a:solidFill>
                  <a:srgbClr val="FFFFFF"/>
                </a:solidFill>
                <a:latin typeface="Recoleta"/>
                <a:ea typeface="Recoleta"/>
                <a:cs typeface="Recoleta"/>
                <a:sym typeface="Recoleta"/>
              </a:rPr>
              <a:t>D</a:t>
            </a:r>
            <a:r>
              <a:rPr lang="en-US" sz="3099">
                <a:solidFill>
                  <a:srgbClr val="FFFFFF"/>
                </a:solidFill>
                <a:latin typeface="Recoleta"/>
                <a:ea typeface="Recoleta"/>
                <a:cs typeface="Recoleta"/>
                <a:sym typeface="Recoleta"/>
              </a:rPr>
              <a:t>i</a:t>
            </a:r>
            <a:r>
              <a:rPr lang="en-US" sz="3099">
                <a:solidFill>
                  <a:srgbClr val="FFFFFF"/>
                </a:solidFill>
                <a:latin typeface="Recoleta"/>
                <a:ea typeface="Recoleta"/>
                <a:cs typeface="Recoleta"/>
                <a:sym typeface="Recoleta"/>
              </a:rPr>
              <a:t> Provinsi Sumatera Barat,” J. Geogr. Geogr. dan Pengajarannya, vol. 20, no. 2, pp. 97–106, 2022.</a:t>
            </a:r>
          </a:p>
          <a:p>
            <a:pPr algn="just" marL="669289" indent="-334645" lvl="1">
              <a:lnSpc>
                <a:spcPts val="3409"/>
              </a:lnSpc>
              <a:buFont typeface="Arial"/>
              <a:buChar char="•"/>
            </a:pPr>
            <a:r>
              <a:rPr lang="en-US" sz="3099">
                <a:solidFill>
                  <a:srgbClr val="FFFFFF"/>
                </a:solidFill>
                <a:latin typeface="Recoleta"/>
                <a:ea typeface="Recoleta"/>
                <a:cs typeface="Recoleta"/>
                <a:sym typeface="Recoleta"/>
              </a:rPr>
              <a:t>S. Patimah, Stunting M</a:t>
            </a:r>
            <a:r>
              <a:rPr lang="en-US" sz="3099">
                <a:solidFill>
                  <a:srgbClr val="FFFFFF"/>
                </a:solidFill>
                <a:latin typeface="Recoleta"/>
                <a:ea typeface="Recoleta"/>
                <a:cs typeface="Recoleta"/>
                <a:sym typeface="Recoleta"/>
              </a:rPr>
              <a:t>e</a:t>
            </a:r>
            <a:r>
              <a:rPr lang="en-US" sz="3099">
                <a:solidFill>
                  <a:srgbClr val="FFFFFF"/>
                </a:solidFill>
                <a:latin typeface="Recoleta"/>
                <a:ea typeface="Recoleta"/>
                <a:cs typeface="Recoleta"/>
                <a:sym typeface="Recoleta"/>
              </a:rPr>
              <a:t>n</a:t>
            </a:r>
            <a:r>
              <a:rPr lang="en-US" sz="3099">
                <a:solidFill>
                  <a:srgbClr val="FFFFFF"/>
                </a:solidFill>
                <a:latin typeface="Recoleta"/>
                <a:ea typeface="Recoleta"/>
                <a:cs typeface="Recoleta"/>
                <a:sym typeface="Recoleta"/>
              </a:rPr>
              <a:t>ga</a:t>
            </a:r>
            <a:r>
              <a:rPr lang="en-US" sz="3099">
                <a:solidFill>
                  <a:srgbClr val="FFFFFF"/>
                </a:solidFill>
                <a:latin typeface="Recoleta"/>
                <a:ea typeface="Recoleta"/>
                <a:cs typeface="Recoleta"/>
                <a:sym typeface="Recoleta"/>
              </a:rPr>
              <a:t>nc</a:t>
            </a:r>
            <a:r>
              <a:rPr lang="en-US" sz="3099">
                <a:solidFill>
                  <a:srgbClr val="FFFFFF"/>
                </a:solidFill>
                <a:latin typeface="Recoleta"/>
                <a:ea typeface="Recoleta"/>
                <a:cs typeface="Recoleta"/>
                <a:sym typeface="Recoleta"/>
              </a:rPr>
              <a:t>a</a:t>
            </a:r>
            <a:r>
              <a:rPr lang="en-US" sz="3099">
                <a:solidFill>
                  <a:srgbClr val="FFFFFF"/>
                </a:solidFill>
                <a:latin typeface="Recoleta"/>
                <a:ea typeface="Recoleta"/>
                <a:cs typeface="Recoleta"/>
                <a:sym typeface="Recoleta"/>
              </a:rPr>
              <a:t>m</a:t>
            </a:r>
            <a:r>
              <a:rPr lang="en-US" sz="3099">
                <a:solidFill>
                  <a:srgbClr val="FFFFFF"/>
                </a:solidFill>
                <a:latin typeface="Recoleta"/>
                <a:ea typeface="Recoleta"/>
                <a:cs typeface="Recoleta"/>
                <a:sym typeface="Recoleta"/>
              </a:rPr>
              <a:t> </a:t>
            </a:r>
            <a:r>
              <a:rPr lang="en-US" sz="3099">
                <a:solidFill>
                  <a:srgbClr val="FFFFFF"/>
                </a:solidFill>
                <a:latin typeface="Recoleta"/>
                <a:ea typeface="Recoleta"/>
                <a:cs typeface="Recoleta"/>
                <a:sym typeface="Recoleta"/>
              </a:rPr>
              <a:t>Hum</a:t>
            </a:r>
            <a:r>
              <a:rPr lang="en-US" sz="3099">
                <a:solidFill>
                  <a:srgbClr val="FFFFFF"/>
                </a:solidFill>
                <a:latin typeface="Recoleta"/>
                <a:ea typeface="Recoleta"/>
                <a:cs typeface="Recoleta"/>
                <a:sym typeface="Recoleta"/>
              </a:rPr>
              <a:t>an </a:t>
            </a:r>
            <a:r>
              <a:rPr lang="en-US" sz="3099">
                <a:solidFill>
                  <a:srgbClr val="FFFFFF"/>
                </a:solidFill>
                <a:latin typeface="Recoleta"/>
                <a:ea typeface="Recoleta"/>
                <a:cs typeface="Recoleta"/>
                <a:sym typeface="Recoleta"/>
              </a:rPr>
              <a:t>Capital. 2021</a:t>
            </a:r>
          </a:p>
          <a:p>
            <a:pPr algn="just" marL="669289" indent="-334645" lvl="1">
              <a:lnSpc>
                <a:spcPts val="3409"/>
              </a:lnSpc>
              <a:buFont typeface="Arial"/>
              <a:buChar char="•"/>
            </a:pPr>
            <a:r>
              <a:rPr lang="en-US" sz="3099">
                <a:solidFill>
                  <a:srgbClr val="FFFFFF"/>
                </a:solidFill>
                <a:latin typeface="Recoleta"/>
                <a:ea typeface="Recoleta"/>
                <a:cs typeface="Recoleta"/>
                <a:sym typeface="Recoleta"/>
              </a:rPr>
              <a:t>R. Nasir, S. Annas, and M. Nusrang, “Pemodelan dengan Spatial Autoregressive (SAR) pada Angka Putus Sekolah Bagi Anak Usia Wajib Belajar di Provinsi Sulawesi Selatan,” </a:t>
            </a:r>
            <a:r>
              <a:rPr lang="en-US" sz="3099" i="true">
                <a:solidFill>
                  <a:srgbClr val="FFFFFF"/>
                </a:solidFill>
                <a:latin typeface="Recoleta"/>
                <a:ea typeface="Recoleta"/>
                <a:cs typeface="Recoleta"/>
                <a:sym typeface="Recoleta"/>
              </a:rPr>
              <a:t>VARIANSI J. Stat. Its Appl. Teach. Res.</a:t>
            </a:r>
            <a:r>
              <a:rPr lang="en-US" sz="3099">
                <a:solidFill>
                  <a:srgbClr val="FFFFFF"/>
                </a:solidFill>
                <a:latin typeface="Recoleta"/>
                <a:ea typeface="Recoleta"/>
                <a:cs typeface="Recoleta"/>
                <a:sym typeface="Recoleta"/>
              </a:rPr>
              <a:t>, vol. 3, no. 1, p. 44, Sep. 2020, doi: 10.35580/variansiunm9358.</a:t>
            </a:r>
          </a:p>
          <a:p>
            <a:pPr algn="just">
              <a:lnSpc>
                <a:spcPts val="3409"/>
              </a:lnSpc>
            </a:pPr>
          </a:p>
        </p:txBody>
      </p:sp>
      <p:sp>
        <p:nvSpPr>
          <p:cNvPr name="Freeform 6" id="6"/>
          <p:cNvSpPr/>
          <p:nvPr/>
        </p:nvSpPr>
        <p:spPr>
          <a:xfrm flipH="false" flipV="true" rot="0">
            <a:off x="0" y="-2255516"/>
            <a:ext cx="4713282" cy="4094664"/>
          </a:xfrm>
          <a:custGeom>
            <a:avLst/>
            <a:gdLst/>
            <a:ahLst/>
            <a:cxnLst/>
            <a:rect r="r" b="b" t="t" l="l"/>
            <a:pathLst>
              <a:path h="4094664" w="4713282">
                <a:moveTo>
                  <a:pt x="0" y="4094664"/>
                </a:moveTo>
                <a:lnTo>
                  <a:pt x="4713282" y="4094664"/>
                </a:lnTo>
                <a:lnTo>
                  <a:pt x="4713282" y="0"/>
                </a:lnTo>
                <a:lnTo>
                  <a:pt x="0" y="0"/>
                </a:lnTo>
                <a:lnTo>
                  <a:pt x="0" y="409466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true" rot="0">
            <a:off x="13574718" y="-2255516"/>
            <a:ext cx="4713282" cy="4094664"/>
          </a:xfrm>
          <a:custGeom>
            <a:avLst/>
            <a:gdLst/>
            <a:ahLst/>
            <a:cxnLst/>
            <a:rect r="r" b="b" t="t" l="l"/>
            <a:pathLst>
              <a:path h="4094664" w="4713282">
                <a:moveTo>
                  <a:pt x="4713282" y="4094664"/>
                </a:moveTo>
                <a:lnTo>
                  <a:pt x="0" y="4094664"/>
                </a:lnTo>
                <a:lnTo>
                  <a:pt x="0" y="0"/>
                </a:lnTo>
                <a:lnTo>
                  <a:pt x="4713282" y="0"/>
                </a:lnTo>
                <a:lnTo>
                  <a:pt x="4713282" y="409466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3857560" y="955360"/>
            <a:ext cx="10621155" cy="1017821"/>
          </a:xfrm>
          <a:prstGeom prst="rect">
            <a:avLst/>
          </a:prstGeom>
        </p:spPr>
        <p:txBody>
          <a:bodyPr anchor="t" rtlCol="false" tIns="0" lIns="0" bIns="0" rIns="0">
            <a:spAutoFit/>
          </a:bodyPr>
          <a:lstStyle/>
          <a:p>
            <a:pPr algn="ctr">
              <a:lnSpc>
                <a:spcPts val="5818"/>
              </a:lnSpc>
            </a:pPr>
            <a:r>
              <a:rPr lang="en-US" sz="6464">
                <a:solidFill>
                  <a:srgbClr val="28303C"/>
                </a:solidFill>
                <a:latin typeface="Inlander"/>
                <a:ea typeface="Inlander"/>
                <a:cs typeface="Inlander"/>
                <a:sym typeface="Inlander"/>
              </a:rPr>
              <a:t>DAFTAR PUSTAKA</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4000726" y="4268140"/>
            <a:ext cx="836193" cy="2477609"/>
          </a:xfrm>
          <a:custGeom>
            <a:avLst/>
            <a:gdLst/>
            <a:ahLst/>
            <a:cxnLst/>
            <a:rect r="r" b="b" t="t" l="l"/>
            <a:pathLst>
              <a:path h="2477609" w="836193">
                <a:moveTo>
                  <a:pt x="0" y="0"/>
                </a:moveTo>
                <a:lnTo>
                  <a:pt x="836193" y="0"/>
                </a:lnTo>
                <a:lnTo>
                  <a:pt x="836193" y="2477609"/>
                </a:lnTo>
                <a:lnTo>
                  <a:pt x="0" y="24776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027255" y="5716727"/>
            <a:ext cx="5260745" cy="4570273"/>
          </a:xfrm>
          <a:custGeom>
            <a:avLst/>
            <a:gdLst/>
            <a:ahLst/>
            <a:cxnLst/>
            <a:rect r="r" b="b" t="t" l="l"/>
            <a:pathLst>
              <a:path h="4570273" w="5260745">
                <a:moveTo>
                  <a:pt x="5260745" y="0"/>
                </a:moveTo>
                <a:lnTo>
                  <a:pt x="0" y="0"/>
                </a:lnTo>
                <a:lnTo>
                  <a:pt x="0" y="4570273"/>
                </a:lnTo>
                <a:lnTo>
                  <a:pt x="5260745" y="4570273"/>
                </a:lnTo>
                <a:lnTo>
                  <a:pt x="526074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220890" y="0"/>
            <a:ext cx="4713282" cy="4094664"/>
          </a:xfrm>
          <a:custGeom>
            <a:avLst/>
            <a:gdLst/>
            <a:ahLst/>
            <a:cxnLst/>
            <a:rect r="r" b="b" t="t" l="l"/>
            <a:pathLst>
              <a:path h="4094664" w="4713282">
                <a:moveTo>
                  <a:pt x="0" y="4094664"/>
                </a:moveTo>
                <a:lnTo>
                  <a:pt x="4713282" y="4094664"/>
                </a:lnTo>
                <a:lnTo>
                  <a:pt x="4713282" y="0"/>
                </a:lnTo>
                <a:lnTo>
                  <a:pt x="0" y="0"/>
                </a:lnTo>
                <a:lnTo>
                  <a:pt x="0" y="4094664"/>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4036316" y="4361959"/>
            <a:ext cx="10215368" cy="1563082"/>
            <a:chOff x="0" y="0"/>
            <a:chExt cx="13620490" cy="2084110"/>
          </a:xfrm>
        </p:grpSpPr>
        <p:sp>
          <p:nvSpPr>
            <p:cNvPr name="TextBox 6" id="6"/>
            <p:cNvSpPr txBox="true"/>
            <p:nvPr/>
          </p:nvSpPr>
          <p:spPr>
            <a:xfrm rot="0">
              <a:off x="0" y="-38100"/>
              <a:ext cx="13620490" cy="2057399"/>
            </a:xfrm>
            <a:prstGeom prst="rect">
              <a:avLst/>
            </a:prstGeom>
          </p:spPr>
          <p:txBody>
            <a:bodyPr anchor="t" rtlCol="false" tIns="0" lIns="0" bIns="0" rIns="0">
              <a:spAutoFit/>
            </a:bodyPr>
            <a:lstStyle/>
            <a:p>
              <a:pPr algn="ctr">
                <a:lnSpc>
                  <a:spcPts val="8999"/>
                </a:lnSpc>
              </a:pPr>
              <a:r>
                <a:rPr lang="en-US" sz="9999">
                  <a:solidFill>
                    <a:srgbClr val="28303C"/>
                  </a:solidFill>
                  <a:latin typeface="Inlander"/>
                  <a:ea typeface="Inlander"/>
                  <a:cs typeface="Inlander"/>
                  <a:sym typeface="Inlander"/>
                </a:rPr>
                <a:t>TERIMAKASIH</a:t>
              </a:r>
            </a:p>
          </p:txBody>
        </p:sp>
        <p:grpSp>
          <p:nvGrpSpPr>
            <p:cNvPr name="Group 7" id="7"/>
            <p:cNvGrpSpPr/>
            <p:nvPr/>
          </p:nvGrpSpPr>
          <p:grpSpPr>
            <a:xfrm rot="0">
              <a:off x="2670325" y="2019299"/>
              <a:ext cx="8279840" cy="64811"/>
              <a:chOff x="0" y="0"/>
              <a:chExt cx="1472650" cy="11527"/>
            </a:xfrm>
          </p:grpSpPr>
          <p:sp>
            <p:nvSpPr>
              <p:cNvPr name="Freeform 8" id="8"/>
              <p:cNvSpPr/>
              <p:nvPr/>
            </p:nvSpPr>
            <p:spPr>
              <a:xfrm flipH="false" flipV="false" rot="0">
                <a:off x="0" y="0"/>
                <a:ext cx="1472650" cy="11527"/>
              </a:xfrm>
              <a:custGeom>
                <a:avLst/>
                <a:gdLst/>
                <a:ahLst/>
                <a:cxnLst/>
                <a:rect r="r" b="b" t="t" l="l"/>
                <a:pathLst>
                  <a:path h="11527" w="1472650">
                    <a:moveTo>
                      <a:pt x="0" y="0"/>
                    </a:moveTo>
                    <a:lnTo>
                      <a:pt x="1472650" y="0"/>
                    </a:lnTo>
                    <a:lnTo>
                      <a:pt x="1472650" y="11527"/>
                    </a:lnTo>
                    <a:lnTo>
                      <a:pt x="0" y="11527"/>
                    </a:lnTo>
                    <a:close/>
                  </a:path>
                </a:pathLst>
              </a:custGeom>
              <a:solidFill>
                <a:srgbClr val="FF9D61"/>
              </a:solidFill>
            </p:spPr>
          </p:sp>
          <p:sp>
            <p:nvSpPr>
              <p:cNvPr name="TextBox 9" id="9"/>
              <p:cNvSpPr txBox="true"/>
              <p:nvPr/>
            </p:nvSpPr>
            <p:spPr>
              <a:xfrm>
                <a:off x="0" y="-38100"/>
                <a:ext cx="1472650" cy="49627"/>
              </a:xfrm>
              <a:prstGeom prst="rect">
                <a:avLst/>
              </a:prstGeom>
            </p:spPr>
            <p:txBody>
              <a:bodyPr anchor="ctr" rtlCol="false" tIns="50800" lIns="50800" bIns="50800" rIns="50800"/>
              <a:lstStyle/>
              <a:p>
                <a:pPr algn="ctr">
                  <a:lnSpc>
                    <a:spcPts val="2659"/>
                  </a:lnSpc>
                </a:pPr>
              </a:p>
            </p:txBody>
          </p:sp>
        </p:grpSp>
      </p:grpSp>
      <p:sp>
        <p:nvSpPr>
          <p:cNvPr name="Freeform 10" id="10"/>
          <p:cNvSpPr/>
          <p:nvPr/>
        </p:nvSpPr>
        <p:spPr>
          <a:xfrm flipH="false" flipV="false" rot="0">
            <a:off x="16286717" y="700401"/>
            <a:ext cx="2587575" cy="656597"/>
          </a:xfrm>
          <a:custGeom>
            <a:avLst/>
            <a:gdLst/>
            <a:ahLst/>
            <a:cxnLst/>
            <a:rect r="r" b="b" t="t" l="l"/>
            <a:pathLst>
              <a:path h="656597" w="2587575">
                <a:moveTo>
                  <a:pt x="0" y="0"/>
                </a:moveTo>
                <a:lnTo>
                  <a:pt x="2587575" y="0"/>
                </a:lnTo>
                <a:lnTo>
                  <a:pt x="2587575" y="656598"/>
                </a:lnTo>
                <a:lnTo>
                  <a:pt x="0" y="65659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5400000">
            <a:off x="-322847" y="7658549"/>
            <a:ext cx="836193" cy="2477609"/>
          </a:xfrm>
          <a:custGeom>
            <a:avLst/>
            <a:gdLst/>
            <a:ahLst/>
            <a:cxnLst/>
            <a:rect r="r" b="b" t="t" l="l"/>
            <a:pathLst>
              <a:path h="2477609" w="836193">
                <a:moveTo>
                  <a:pt x="0" y="0"/>
                </a:moveTo>
                <a:lnTo>
                  <a:pt x="836194" y="0"/>
                </a:lnTo>
                <a:lnTo>
                  <a:pt x="836194" y="2477609"/>
                </a:lnTo>
                <a:lnTo>
                  <a:pt x="0" y="24776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7631538" y="662575"/>
            <a:ext cx="836193" cy="2477609"/>
          </a:xfrm>
          <a:custGeom>
            <a:avLst/>
            <a:gdLst/>
            <a:ahLst/>
            <a:cxnLst/>
            <a:rect r="r" b="b" t="t" l="l"/>
            <a:pathLst>
              <a:path h="2477609" w="836193">
                <a:moveTo>
                  <a:pt x="0" y="0"/>
                </a:moveTo>
                <a:lnTo>
                  <a:pt x="836194" y="0"/>
                </a:lnTo>
                <a:lnTo>
                  <a:pt x="836194" y="2477609"/>
                </a:lnTo>
                <a:lnTo>
                  <a:pt x="0" y="24776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076632" y="3099979"/>
            <a:ext cx="1027548" cy="1034011"/>
          </a:xfrm>
          <a:custGeom>
            <a:avLst/>
            <a:gdLst/>
            <a:ahLst/>
            <a:cxnLst/>
            <a:rect r="r" b="b" t="t" l="l"/>
            <a:pathLst>
              <a:path h="1034011" w="1027548">
                <a:moveTo>
                  <a:pt x="0" y="0"/>
                </a:moveTo>
                <a:lnTo>
                  <a:pt x="1027548" y="0"/>
                </a:lnTo>
                <a:lnTo>
                  <a:pt x="1027548" y="1034011"/>
                </a:lnTo>
                <a:lnTo>
                  <a:pt x="0" y="10340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066901" y="2183430"/>
            <a:ext cx="1721369" cy="1950560"/>
          </a:xfrm>
          <a:custGeom>
            <a:avLst/>
            <a:gdLst/>
            <a:ahLst/>
            <a:cxnLst/>
            <a:rect r="r" b="b" t="t" l="l"/>
            <a:pathLst>
              <a:path h="1950560" w="1721369">
                <a:moveTo>
                  <a:pt x="0" y="0"/>
                </a:moveTo>
                <a:lnTo>
                  <a:pt x="1721369" y="0"/>
                </a:lnTo>
                <a:lnTo>
                  <a:pt x="1721369" y="1950560"/>
                </a:lnTo>
                <a:lnTo>
                  <a:pt x="0" y="19505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6427908" y="2216892"/>
            <a:ext cx="2016082" cy="1950560"/>
          </a:xfrm>
          <a:custGeom>
            <a:avLst/>
            <a:gdLst/>
            <a:ahLst/>
            <a:cxnLst/>
            <a:rect r="r" b="b" t="t" l="l"/>
            <a:pathLst>
              <a:path h="1950560" w="2016082">
                <a:moveTo>
                  <a:pt x="0" y="0"/>
                </a:moveTo>
                <a:lnTo>
                  <a:pt x="2016083" y="0"/>
                </a:lnTo>
                <a:lnTo>
                  <a:pt x="2016083" y="1950560"/>
                </a:lnTo>
                <a:lnTo>
                  <a:pt x="0" y="195056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9767142" y="2183430"/>
            <a:ext cx="2192917" cy="2017483"/>
          </a:xfrm>
          <a:custGeom>
            <a:avLst/>
            <a:gdLst/>
            <a:ahLst/>
            <a:cxnLst/>
            <a:rect r="r" b="b" t="t" l="l"/>
            <a:pathLst>
              <a:path h="2017483" w="2192917">
                <a:moveTo>
                  <a:pt x="0" y="0"/>
                </a:moveTo>
                <a:lnTo>
                  <a:pt x="2192916" y="0"/>
                </a:lnTo>
                <a:lnTo>
                  <a:pt x="2192916" y="2017483"/>
                </a:lnTo>
                <a:lnTo>
                  <a:pt x="0" y="201748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2932542" y="2160244"/>
            <a:ext cx="2250248" cy="2250248"/>
          </a:xfrm>
          <a:custGeom>
            <a:avLst/>
            <a:gdLst/>
            <a:ahLst/>
            <a:cxnLst/>
            <a:rect r="r" b="b" t="t" l="l"/>
            <a:pathLst>
              <a:path h="2250248" w="2250248">
                <a:moveTo>
                  <a:pt x="0" y="0"/>
                </a:moveTo>
                <a:lnTo>
                  <a:pt x="2250247" y="0"/>
                </a:lnTo>
                <a:lnTo>
                  <a:pt x="2250247" y="2250247"/>
                </a:lnTo>
                <a:lnTo>
                  <a:pt x="0" y="225024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5400000">
            <a:off x="-322847" y="7658549"/>
            <a:ext cx="836193" cy="2477609"/>
          </a:xfrm>
          <a:custGeom>
            <a:avLst/>
            <a:gdLst/>
            <a:ahLst/>
            <a:cxnLst/>
            <a:rect r="r" b="b" t="t" l="l"/>
            <a:pathLst>
              <a:path h="2477609" w="836193">
                <a:moveTo>
                  <a:pt x="0" y="0"/>
                </a:moveTo>
                <a:lnTo>
                  <a:pt x="836194" y="0"/>
                </a:lnTo>
                <a:lnTo>
                  <a:pt x="836194" y="2477609"/>
                </a:lnTo>
                <a:lnTo>
                  <a:pt x="0" y="24776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557166" y="6613436"/>
            <a:ext cx="862202" cy="2128894"/>
          </a:xfrm>
          <a:custGeom>
            <a:avLst/>
            <a:gdLst/>
            <a:ahLst/>
            <a:cxnLst/>
            <a:rect r="r" b="b" t="t" l="l"/>
            <a:pathLst>
              <a:path h="2128894" w="862202">
                <a:moveTo>
                  <a:pt x="0" y="0"/>
                </a:moveTo>
                <a:lnTo>
                  <a:pt x="862202" y="0"/>
                </a:lnTo>
                <a:lnTo>
                  <a:pt x="862202" y="2128895"/>
                </a:lnTo>
                <a:lnTo>
                  <a:pt x="0" y="2128895"/>
                </a:lnTo>
                <a:lnTo>
                  <a:pt x="0" y="0"/>
                </a:lnTo>
                <a:close/>
              </a:path>
            </a:pathLst>
          </a:custGeom>
          <a:blipFill>
            <a:blip r:embed="rId14"/>
            <a:stretch>
              <a:fillRect l="0" t="0" r="0" b="0"/>
            </a:stretch>
          </a:blipFill>
        </p:spPr>
      </p:sp>
      <p:sp>
        <p:nvSpPr>
          <p:cNvPr name="Freeform 10" id="10"/>
          <p:cNvSpPr/>
          <p:nvPr/>
        </p:nvSpPr>
        <p:spPr>
          <a:xfrm flipH="false" flipV="false" rot="0">
            <a:off x="6358940" y="6684739"/>
            <a:ext cx="1840731" cy="2097699"/>
          </a:xfrm>
          <a:custGeom>
            <a:avLst/>
            <a:gdLst/>
            <a:ahLst/>
            <a:cxnLst/>
            <a:rect r="r" b="b" t="t" l="l"/>
            <a:pathLst>
              <a:path h="2097699" w="1840731">
                <a:moveTo>
                  <a:pt x="0" y="0"/>
                </a:moveTo>
                <a:lnTo>
                  <a:pt x="1840731" y="0"/>
                </a:lnTo>
                <a:lnTo>
                  <a:pt x="1840731" y="2097699"/>
                </a:lnTo>
                <a:lnTo>
                  <a:pt x="0" y="209769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1" id="11"/>
          <p:cNvSpPr/>
          <p:nvPr/>
        </p:nvSpPr>
        <p:spPr>
          <a:xfrm flipH="false" flipV="false" rot="0">
            <a:off x="9885421" y="6787046"/>
            <a:ext cx="1425771" cy="2029567"/>
          </a:xfrm>
          <a:custGeom>
            <a:avLst/>
            <a:gdLst/>
            <a:ahLst/>
            <a:cxnLst/>
            <a:rect r="r" b="b" t="t" l="l"/>
            <a:pathLst>
              <a:path h="2029567" w="1425771">
                <a:moveTo>
                  <a:pt x="0" y="0"/>
                </a:moveTo>
                <a:lnTo>
                  <a:pt x="1425771" y="0"/>
                </a:lnTo>
                <a:lnTo>
                  <a:pt x="1425771" y="2029567"/>
                </a:lnTo>
                <a:lnTo>
                  <a:pt x="0" y="202956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2" id="12"/>
          <p:cNvSpPr/>
          <p:nvPr/>
        </p:nvSpPr>
        <p:spPr>
          <a:xfrm flipH="false" flipV="false" rot="0">
            <a:off x="12652319" y="6787046"/>
            <a:ext cx="2497405" cy="2110307"/>
          </a:xfrm>
          <a:custGeom>
            <a:avLst/>
            <a:gdLst/>
            <a:ahLst/>
            <a:cxnLst/>
            <a:rect r="r" b="b" t="t" l="l"/>
            <a:pathLst>
              <a:path h="2110307" w="2497405">
                <a:moveTo>
                  <a:pt x="0" y="0"/>
                </a:moveTo>
                <a:lnTo>
                  <a:pt x="2497405" y="0"/>
                </a:lnTo>
                <a:lnTo>
                  <a:pt x="2497405" y="2110307"/>
                </a:lnTo>
                <a:lnTo>
                  <a:pt x="0" y="2110307"/>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TextBox 13" id="13"/>
          <p:cNvSpPr txBox="true"/>
          <p:nvPr/>
        </p:nvSpPr>
        <p:spPr>
          <a:xfrm rot="0">
            <a:off x="3557166" y="930148"/>
            <a:ext cx="11173669" cy="1077759"/>
          </a:xfrm>
          <a:prstGeom prst="rect">
            <a:avLst/>
          </a:prstGeom>
        </p:spPr>
        <p:txBody>
          <a:bodyPr anchor="t" rtlCol="false" tIns="0" lIns="0" bIns="0" rIns="0">
            <a:spAutoFit/>
          </a:bodyPr>
          <a:lstStyle/>
          <a:p>
            <a:pPr algn="ctr">
              <a:lnSpc>
                <a:spcPts val="6218"/>
              </a:lnSpc>
            </a:pPr>
            <a:r>
              <a:rPr lang="en-US" sz="6909">
                <a:solidFill>
                  <a:srgbClr val="28303C"/>
                </a:solidFill>
                <a:latin typeface="Inlander"/>
                <a:ea typeface="Inlander"/>
                <a:cs typeface="Inlander"/>
                <a:sym typeface="Inlander"/>
              </a:rPr>
              <a:t>PENYEBAB UTAMA</a:t>
            </a:r>
          </a:p>
        </p:txBody>
      </p:sp>
      <p:sp>
        <p:nvSpPr>
          <p:cNvPr name="TextBox 14" id="14"/>
          <p:cNvSpPr txBox="true"/>
          <p:nvPr/>
        </p:nvSpPr>
        <p:spPr>
          <a:xfrm rot="0">
            <a:off x="12433681" y="4505741"/>
            <a:ext cx="3247969" cy="915605"/>
          </a:xfrm>
          <a:prstGeom prst="rect">
            <a:avLst/>
          </a:prstGeom>
        </p:spPr>
        <p:txBody>
          <a:bodyPr anchor="t" rtlCol="false" tIns="0" lIns="0" bIns="0" rIns="0">
            <a:spAutoFit/>
          </a:bodyPr>
          <a:lstStyle/>
          <a:p>
            <a:pPr algn="ctr">
              <a:lnSpc>
                <a:spcPts val="2315"/>
              </a:lnSpc>
            </a:pPr>
            <a:r>
              <a:rPr lang="en-US" sz="2104">
                <a:solidFill>
                  <a:srgbClr val="28303C"/>
                </a:solidFill>
                <a:latin typeface="Recoleta"/>
                <a:ea typeface="Recoleta"/>
                <a:cs typeface="Recoleta"/>
                <a:sym typeface="Recoleta"/>
              </a:rPr>
              <a:t>Kurangnya edukasi dan pelayanan kesehatan</a:t>
            </a:r>
          </a:p>
          <a:p>
            <a:pPr algn="just">
              <a:lnSpc>
                <a:spcPts val="2637"/>
              </a:lnSpc>
            </a:pPr>
          </a:p>
        </p:txBody>
      </p:sp>
      <p:sp>
        <p:nvSpPr>
          <p:cNvPr name="TextBox 15" id="15"/>
          <p:cNvSpPr txBox="true"/>
          <p:nvPr/>
        </p:nvSpPr>
        <p:spPr>
          <a:xfrm rot="0">
            <a:off x="2606350" y="4294246"/>
            <a:ext cx="2942297" cy="873649"/>
          </a:xfrm>
          <a:prstGeom prst="rect">
            <a:avLst/>
          </a:prstGeom>
        </p:spPr>
        <p:txBody>
          <a:bodyPr anchor="t" rtlCol="false" tIns="0" lIns="0" bIns="0" rIns="0">
            <a:spAutoFit/>
          </a:bodyPr>
          <a:lstStyle/>
          <a:p>
            <a:pPr algn="r">
              <a:lnSpc>
                <a:spcPts val="2315"/>
              </a:lnSpc>
            </a:pPr>
            <a:r>
              <a:rPr lang="en-US" sz="2104">
                <a:solidFill>
                  <a:srgbClr val="28303C"/>
                </a:solidFill>
                <a:latin typeface="Recoleta"/>
                <a:ea typeface="Recoleta"/>
                <a:cs typeface="Recoleta"/>
                <a:sym typeface="Recoleta"/>
              </a:rPr>
              <a:t>Kekurangan gizi dalam waktu lama (gizi kronis)</a:t>
            </a:r>
          </a:p>
          <a:p>
            <a:pPr algn="r">
              <a:lnSpc>
                <a:spcPts val="2315"/>
              </a:lnSpc>
            </a:pPr>
          </a:p>
        </p:txBody>
      </p:sp>
      <p:sp>
        <p:nvSpPr>
          <p:cNvPr name="TextBox 16" id="16"/>
          <p:cNvSpPr txBox="true"/>
          <p:nvPr/>
        </p:nvSpPr>
        <p:spPr>
          <a:xfrm rot="0">
            <a:off x="6074197" y="4294246"/>
            <a:ext cx="2723504" cy="873649"/>
          </a:xfrm>
          <a:prstGeom prst="rect">
            <a:avLst/>
          </a:prstGeom>
        </p:spPr>
        <p:txBody>
          <a:bodyPr anchor="t" rtlCol="false" tIns="0" lIns="0" bIns="0" rIns="0">
            <a:spAutoFit/>
          </a:bodyPr>
          <a:lstStyle/>
          <a:p>
            <a:pPr algn="ctr">
              <a:lnSpc>
                <a:spcPts val="2315"/>
              </a:lnSpc>
            </a:pPr>
            <a:r>
              <a:rPr lang="en-US" sz="2104">
                <a:solidFill>
                  <a:srgbClr val="28303C"/>
                </a:solidFill>
                <a:latin typeface="Recoleta"/>
                <a:ea typeface="Recoleta"/>
                <a:cs typeface="Recoleta"/>
                <a:sym typeface="Recoleta"/>
              </a:rPr>
              <a:t>Perawatan kesehatan yang buruk</a:t>
            </a:r>
          </a:p>
          <a:p>
            <a:pPr algn="ctr">
              <a:lnSpc>
                <a:spcPts val="2315"/>
              </a:lnSpc>
            </a:pPr>
          </a:p>
        </p:txBody>
      </p:sp>
      <p:sp>
        <p:nvSpPr>
          <p:cNvPr name="TextBox 17" id="17"/>
          <p:cNvSpPr txBox="true"/>
          <p:nvPr/>
        </p:nvSpPr>
        <p:spPr>
          <a:xfrm rot="0">
            <a:off x="9333655" y="4505741"/>
            <a:ext cx="2942621" cy="296336"/>
          </a:xfrm>
          <a:prstGeom prst="rect">
            <a:avLst/>
          </a:prstGeom>
        </p:spPr>
        <p:txBody>
          <a:bodyPr anchor="t" rtlCol="false" tIns="0" lIns="0" bIns="0" rIns="0">
            <a:spAutoFit/>
          </a:bodyPr>
          <a:lstStyle/>
          <a:p>
            <a:pPr algn="ctr">
              <a:lnSpc>
                <a:spcPts val="2315"/>
              </a:lnSpc>
            </a:pPr>
            <a:r>
              <a:rPr lang="en-US" sz="2104">
                <a:solidFill>
                  <a:srgbClr val="28303C"/>
                </a:solidFill>
                <a:latin typeface="Recoleta"/>
                <a:ea typeface="Recoleta"/>
                <a:cs typeface="Recoleta"/>
                <a:sym typeface="Recoleta"/>
              </a:rPr>
              <a:t>Infeksi berulang</a:t>
            </a:r>
          </a:p>
        </p:txBody>
      </p:sp>
      <p:sp>
        <p:nvSpPr>
          <p:cNvPr name="TextBox 18" id="18"/>
          <p:cNvSpPr txBox="true"/>
          <p:nvPr/>
        </p:nvSpPr>
        <p:spPr>
          <a:xfrm rot="0">
            <a:off x="3557166" y="5392865"/>
            <a:ext cx="11173669" cy="1077759"/>
          </a:xfrm>
          <a:prstGeom prst="rect">
            <a:avLst/>
          </a:prstGeom>
        </p:spPr>
        <p:txBody>
          <a:bodyPr anchor="t" rtlCol="false" tIns="0" lIns="0" bIns="0" rIns="0">
            <a:spAutoFit/>
          </a:bodyPr>
          <a:lstStyle/>
          <a:p>
            <a:pPr algn="ctr">
              <a:lnSpc>
                <a:spcPts val="6218"/>
              </a:lnSpc>
            </a:pPr>
            <a:r>
              <a:rPr lang="en-US" sz="6909">
                <a:solidFill>
                  <a:srgbClr val="28303C"/>
                </a:solidFill>
                <a:latin typeface="Inlander"/>
                <a:ea typeface="Inlander"/>
                <a:cs typeface="Inlander"/>
                <a:sym typeface="Inlander"/>
              </a:rPr>
              <a:t>DAMPAK STUNTING</a:t>
            </a:r>
          </a:p>
        </p:txBody>
      </p:sp>
      <p:sp>
        <p:nvSpPr>
          <p:cNvPr name="TextBox 19" id="19"/>
          <p:cNvSpPr txBox="true"/>
          <p:nvPr/>
        </p:nvSpPr>
        <p:spPr>
          <a:xfrm rot="0">
            <a:off x="12277037" y="9037633"/>
            <a:ext cx="3247969" cy="588645"/>
          </a:xfrm>
          <a:prstGeom prst="rect">
            <a:avLst/>
          </a:prstGeom>
        </p:spPr>
        <p:txBody>
          <a:bodyPr anchor="t" rtlCol="false" tIns="0" lIns="0" bIns="0" rIns="0">
            <a:spAutoFit/>
          </a:bodyPr>
          <a:lstStyle/>
          <a:p>
            <a:pPr algn="ctr">
              <a:lnSpc>
                <a:spcPts val="2310"/>
              </a:lnSpc>
            </a:pPr>
            <a:r>
              <a:rPr lang="en-US" sz="2100">
                <a:solidFill>
                  <a:srgbClr val="28303C"/>
                </a:solidFill>
                <a:latin typeface="Recoleta"/>
                <a:ea typeface="Recoleta"/>
                <a:cs typeface="Recoleta"/>
                <a:sym typeface="Recoleta"/>
              </a:rPr>
              <a:t>Risiko keterbatasan ekonomi</a:t>
            </a:r>
          </a:p>
        </p:txBody>
      </p:sp>
      <p:sp>
        <p:nvSpPr>
          <p:cNvPr name="TextBox 20" id="20"/>
          <p:cNvSpPr txBox="true"/>
          <p:nvPr/>
        </p:nvSpPr>
        <p:spPr>
          <a:xfrm rot="0">
            <a:off x="2449706" y="8835663"/>
            <a:ext cx="2942297" cy="579180"/>
          </a:xfrm>
          <a:prstGeom prst="rect">
            <a:avLst/>
          </a:prstGeom>
        </p:spPr>
        <p:txBody>
          <a:bodyPr anchor="t" rtlCol="false" tIns="0" lIns="0" bIns="0" rIns="0">
            <a:spAutoFit/>
          </a:bodyPr>
          <a:lstStyle/>
          <a:p>
            <a:pPr algn="ctr">
              <a:lnSpc>
                <a:spcPts val="2315"/>
              </a:lnSpc>
            </a:pPr>
            <a:r>
              <a:rPr lang="en-US" sz="2104">
                <a:solidFill>
                  <a:srgbClr val="28303C"/>
                </a:solidFill>
                <a:latin typeface="Recoleta"/>
                <a:ea typeface="Recoleta"/>
                <a:cs typeface="Recoleta"/>
                <a:sym typeface="Recoleta"/>
              </a:rPr>
              <a:t>Pertumbuhan fisik terhambat</a:t>
            </a:r>
          </a:p>
        </p:txBody>
      </p:sp>
      <p:sp>
        <p:nvSpPr>
          <p:cNvPr name="TextBox 21" id="21"/>
          <p:cNvSpPr txBox="true"/>
          <p:nvPr/>
        </p:nvSpPr>
        <p:spPr>
          <a:xfrm rot="0">
            <a:off x="5917554" y="8835663"/>
            <a:ext cx="2723504" cy="584993"/>
          </a:xfrm>
          <a:prstGeom prst="rect">
            <a:avLst/>
          </a:prstGeom>
        </p:spPr>
        <p:txBody>
          <a:bodyPr anchor="t" rtlCol="false" tIns="0" lIns="0" bIns="0" rIns="0">
            <a:spAutoFit/>
          </a:bodyPr>
          <a:lstStyle/>
          <a:p>
            <a:pPr algn="ctr">
              <a:lnSpc>
                <a:spcPts val="2315"/>
              </a:lnSpc>
            </a:pPr>
            <a:r>
              <a:rPr lang="en-US" sz="2104">
                <a:solidFill>
                  <a:srgbClr val="28303C"/>
                </a:solidFill>
                <a:latin typeface="Recoleta"/>
                <a:ea typeface="Recoleta"/>
                <a:cs typeface="Recoleta"/>
                <a:sym typeface="Recoleta"/>
              </a:rPr>
              <a:t>Perkembangan otak dan kognitif terganggu</a:t>
            </a:r>
          </a:p>
        </p:txBody>
      </p:sp>
      <p:sp>
        <p:nvSpPr>
          <p:cNvPr name="TextBox 22" id="22"/>
          <p:cNvSpPr txBox="true"/>
          <p:nvPr/>
        </p:nvSpPr>
        <p:spPr>
          <a:xfrm rot="0">
            <a:off x="9236554" y="8916403"/>
            <a:ext cx="2723504" cy="584993"/>
          </a:xfrm>
          <a:prstGeom prst="rect">
            <a:avLst/>
          </a:prstGeom>
        </p:spPr>
        <p:txBody>
          <a:bodyPr anchor="t" rtlCol="false" tIns="0" lIns="0" bIns="0" rIns="0">
            <a:spAutoFit/>
          </a:bodyPr>
          <a:lstStyle/>
          <a:p>
            <a:pPr algn="ctr">
              <a:lnSpc>
                <a:spcPts val="2315"/>
              </a:lnSpc>
            </a:pPr>
            <a:r>
              <a:rPr lang="en-US" sz="2104">
                <a:solidFill>
                  <a:srgbClr val="28303C"/>
                </a:solidFill>
                <a:latin typeface="Recoleta"/>
                <a:ea typeface="Recoleta"/>
                <a:cs typeface="Recoleta"/>
                <a:sym typeface="Recoleta"/>
              </a:rPr>
              <a:t>Daya tahan tubuh lemah</a:t>
            </a:r>
          </a:p>
        </p:txBody>
      </p:sp>
      <p:sp>
        <p:nvSpPr>
          <p:cNvPr name="Freeform 23" id="23"/>
          <p:cNvSpPr/>
          <p:nvPr/>
        </p:nvSpPr>
        <p:spPr>
          <a:xfrm flipH="true" flipV="false" rot="0">
            <a:off x="14288812" y="6812705"/>
            <a:ext cx="3999188" cy="3474295"/>
          </a:xfrm>
          <a:custGeom>
            <a:avLst/>
            <a:gdLst/>
            <a:ahLst/>
            <a:cxnLst/>
            <a:rect r="r" b="b" t="t" l="l"/>
            <a:pathLst>
              <a:path h="3474295" w="3999188">
                <a:moveTo>
                  <a:pt x="3999188" y="0"/>
                </a:moveTo>
                <a:lnTo>
                  <a:pt x="0" y="0"/>
                </a:lnTo>
                <a:lnTo>
                  <a:pt x="0" y="3474295"/>
                </a:lnTo>
                <a:lnTo>
                  <a:pt x="3999188" y="3474295"/>
                </a:lnTo>
                <a:lnTo>
                  <a:pt x="3999188"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24" id="24"/>
          <p:cNvSpPr/>
          <p:nvPr/>
        </p:nvSpPr>
        <p:spPr>
          <a:xfrm flipH="true" flipV="false" rot="-10800000">
            <a:off x="43879" y="-55894"/>
            <a:ext cx="3999188" cy="3474295"/>
          </a:xfrm>
          <a:custGeom>
            <a:avLst/>
            <a:gdLst/>
            <a:ahLst/>
            <a:cxnLst/>
            <a:rect r="r" b="b" t="t" l="l"/>
            <a:pathLst>
              <a:path h="3474295" w="3999188">
                <a:moveTo>
                  <a:pt x="3999188" y="0"/>
                </a:moveTo>
                <a:lnTo>
                  <a:pt x="0" y="0"/>
                </a:lnTo>
                <a:lnTo>
                  <a:pt x="0" y="3474295"/>
                </a:lnTo>
                <a:lnTo>
                  <a:pt x="3999188" y="3474295"/>
                </a:lnTo>
                <a:lnTo>
                  <a:pt x="3999188"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52351" y="2570894"/>
            <a:ext cx="20392702" cy="5892844"/>
            <a:chOff x="0" y="0"/>
            <a:chExt cx="5370917" cy="1552025"/>
          </a:xfrm>
        </p:grpSpPr>
        <p:sp>
          <p:nvSpPr>
            <p:cNvPr name="Freeform 3" id="3"/>
            <p:cNvSpPr/>
            <p:nvPr/>
          </p:nvSpPr>
          <p:spPr>
            <a:xfrm flipH="false" flipV="false" rot="0">
              <a:off x="0" y="0"/>
              <a:ext cx="5370917" cy="1552025"/>
            </a:xfrm>
            <a:custGeom>
              <a:avLst/>
              <a:gdLst/>
              <a:ahLst/>
              <a:cxnLst/>
              <a:rect r="r" b="b" t="t" l="l"/>
              <a:pathLst>
                <a:path h="1552025" w="5370917">
                  <a:moveTo>
                    <a:pt x="0" y="0"/>
                  </a:moveTo>
                  <a:lnTo>
                    <a:pt x="5370917" y="0"/>
                  </a:lnTo>
                  <a:lnTo>
                    <a:pt x="5370917" y="1552025"/>
                  </a:lnTo>
                  <a:lnTo>
                    <a:pt x="0" y="1552025"/>
                  </a:lnTo>
                  <a:close/>
                </a:path>
              </a:pathLst>
            </a:custGeom>
            <a:solidFill>
              <a:srgbClr val="FFD1AB"/>
            </a:solidFill>
          </p:spPr>
        </p:sp>
        <p:sp>
          <p:nvSpPr>
            <p:cNvPr name="TextBox 4" id="4"/>
            <p:cNvSpPr txBox="true"/>
            <p:nvPr/>
          </p:nvSpPr>
          <p:spPr>
            <a:xfrm>
              <a:off x="0" y="-38100"/>
              <a:ext cx="5370917" cy="159012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true" flipV="false" rot="0">
            <a:off x="13338517" y="6127257"/>
            <a:ext cx="4949483" cy="4299863"/>
          </a:xfrm>
          <a:custGeom>
            <a:avLst/>
            <a:gdLst/>
            <a:ahLst/>
            <a:cxnLst/>
            <a:rect r="r" b="b" t="t" l="l"/>
            <a:pathLst>
              <a:path h="4299863" w="4949483">
                <a:moveTo>
                  <a:pt x="4949483" y="0"/>
                </a:moveTo>
                <a:lnTo>
                  <a:pt x="0" y="0"/>
                </a:lnTo>
                <a:lnTo>
                  <a:pt x="0" y="4299863"/>
                </a:lnTo>
                <a:lnTo>
                  <a:pt x="4949483" y="4299863"/>
                </a:lnTo>
                <a:lnTo>
                  <a:pt x="494948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0" y="5987137"/>
            <a:ext cx="4949483" cy="4299863"/>
          </a:xfrm>
          <a:custGeom>
            <a:avLst/>
            <a:gdLst/>
            <a:ahLst/>
            <a:cxnLst/>
            <a:rect r="r" b="b" t="t" l="l"/>
            <a:pathLst>
              <a:path h="4299863" w="4949483">
                <a:moveTo>
                  <a:pt x="0" y="0"/>
                </a:moveTo>
                <a:lnTo>
                  <a:pt x="4949483" y="0"/>
                </a:lnTo>
                <a:lnTo>
                  <a:pt x="4949483" y="4299863"/>
                </a:lnTo>
                <a:lnTo>
                  <a:pt x="0" y="42998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5400000">
            <a:off x="15602399" y="599085"/>
            <a:ext cx="836193" cy="2477609"/>
          </a:xfrm>
          <a:custGeom>
            <a:avLst/>
            <a:gdLst/>
            <a:ahLst/>
            <a:cxnLst/>
            <a:rect r="r" b="b" t="t" l="l"/>
            <a:pathLst>
              <a:path h="2477609" w="836193">
                <a:moveTo>
                  <a:pt x="0" y="0"/>
                </a:moveTo>
                <a:lnTo>
                  <a:pt x="836193" y="0"/>
                </a:lnTo>
                <a:lnTo>
                  <a:pt x="836193" y="2477609"/>
                </a:lnTo>
                <a:lnTo>
                  <a:pt x="0" y="24776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5400000">
            <a:off x="2056645" y="599085"/>
            <a:ext cx="836193" cy="2477609"/>
          </a:xfrm>
          <a:custGeom>
            <a:avLst/>
            <a:gdLst/>
            <a:ahLst/>
            <a:cxnLst/>
            <a:rect r="r" b="b" t="t" l="l"/>
            <a:pathLst>
              <a:path h="2477609" w="836193">
                <a:moveTo>
                  <a:pt x="0" y="0"/>
                </a:moveTo>
                <a:lnTo>
                  <a:pt x="836193" y="0"/>
                </a:lnTo>
                <a:lnTo>
                  <a:pt x="836193" y="2477609"/>
                </a:lnTo>
                <a:lnTo>
                  <a:pt x="0" y="24776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4289125" y="578335"/>
            <a:ext cx="3355301" cy="3355301"/>
            <a:chOff x="0" y="0"/>
            <a:chExt cx="4473735" cy="4473735"/>
          </a:xfrm>
        </p:grpSpPr>
        <p:sp>
          <p:nvSpPr>
            <p:cNvPr name="Freeform 10" id="10"/>
            <p:cNvSpPr/>
            <p:nvPr/>
          </p:nvSpPr>
          <p:spPr>
            <a:xfrm flipH="false" flipV="false" rot="0">
              <a:off x="0" y="0"/>
              <a:ext cx="4473735" cy="4473735"/>
            </a:xfrm>
            <a:custGeom>
              <a:avLst/>
              <a:gdLst/>
              <a:ahLst/>
              <a:cxnLst/>
              <a:rect r="r" b="b" t="t" l="l"/>
              <a:pathLst>
                <a:path h="4473735" w="4473735">
                  <a:moveTo>
                    <a:pt x="0" y="0"/>
                  </a:moveTo>
                  <a:lnTo>
                    <a:pt x="4473735" y="0"/>
                  </a:lnTo>
                  <a:lnTo>
                    <a:pt x="4473735" y="4473735"/>
                  </a:lnTo>
                  <a:lnTo>
                    <a:pt x="0" y="44737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15509" y="784404"/>
              <a:ext cx="2365037" cy="3027248"/>
            </a:xfrm>
            <a:custGeom>
              <a:avLst/>
              <a:gdLst/>
              <a:ahLst/>
              <a:cxnLst/>
              <a:rect r="r" b="b" t="t" l="l"/>
              <a:pathLst>
                <a:path h="3027248" w="2365037">
                  <a:moveTo>
                    <a:pt x="0" y="0"/>
                  </a:moveTo>
                  <a:lnTo>
                    <a:pt x="2365038" y="0"/>
                  </a:lnTo>
                  <a:lnTo>
                    <a:pt x="2365038" y="3027248"/>
                  </a:lnTo>
                  <a:lnTo>
                    <a:pt x="0" y="3027248"/>
                  </a:lnTo>
                  <a:lnTo>
                    <a:pt x="0" y="0"/>
                  </a:lnTo>
                  <a:close/>
                </a:path>
              </a:pathLst>
            </a:custGeom>
            <a:blipFill>
              <a:blip r:embed="rId8"/>
              <a:stretch>
                <a:fillRect l="0" t="0" r="0" b="0"/>
              </a:stretch>
            </a:blipFill>
          </p:spPr>
        </p:sp>
      </p:grpSp>
      <p:sp>
        <p:nvSpPr>
          <p:cNvPr name="Freeform 12" id="12"/>
          <p:cNvSpPr/>
          <p:nvPr/>
        </p:nvSpPr>
        <p:spPr>
          <a:xfrm flipH="false" flipV="false" rot="0">
            <a:off x="9994983" y="3787226"/>
            <a:ext cx="2543404" cy="2694997"/>
          </a:xfrm>
          <a:custGeom>
            <a:avLst/>
            <a:gdLst/>
            <a:ahLst/>
            <a:cxnLst/>
            <a:rect r="r" b="b" t="t" l="l"/>
            <a:pathLst>
              <a:path h="2694997" w="2543404">
                <a:moveTo>
                  <a:pt x="0" y="0"/>
                </a:moveTo>
                <a:lnTo>
                  <a:pt x="2543404" y="0"/>
                </a:lnTo>
                <a:lnTo>
                  <a:pt x="2543404" y="2694997"/>
                </a:lnTo>
                <a:lnTo>
                  <a:pt x="0" y="269499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true" flipV="false" rot="0">
            <a:off x="5482396" y="6199503"/>
            <a:ext cx="1988930" cy="2608432"/>
          </a:xfrm>
          <a:custGeom>
            <a:avLst/>
            <a:gdLst/>
            <a:ahLst/>
            <a:cxnLst/>
            <a:rect r="r" b="b" t="t" l="l"/>
            <a:pathLst>
              <a:path h="2608432" w="1988930">
                <a:moveTo>
                  <a:pt x="1988930" y="0"/>
                </a:moveTo>
                <a:lnTo>
                  <a:pt x="0" y="0"/>
                </a:lnTo>
                <a:lnTo>
                  <a:pt x="0" y="2608432"/>
                </a:lnTo>
                <a:lnTo>
                  <a:pt x="1988930" y="2608432"/>
                </a:lnTo>
                <a:lnTo>
                  <a:pt x="1988930" y="0"/>
                </a:lnTo>
                <a:close/>
              </a:path>
            </a:pathLst>
          </a:custGeom>
          <a:blipFill>
            <a:blip r:embed="rId11"/>
            <a:stretch>
              <a:fillRect l="0" t="0" r="0" b="0"/>
            </a:stretch>
          </a:blipFill>
        </p:spPr>
      </p:sp>
      <p:sp>
        <p:nvSpPr>
          <p:cNvPr name="Freeform 14" id="14"/>
          <p:cNvSpPr/>
          <p:nvPr/>
        </p:nvSpPr>
        <p:spPr>
          <a:xfrm flipH="false" flipV="false" rot="0">
            <a:off x="8057909" y="6691773"/>
            <a:ext cx="2172181" cy="2096155"/>
          </a:xfrm>
          <a:custGeom>
            <a:avLst/>
            <a:gdLst/>
            <a:ahLst/>
            <a:cxnLst/>
            <a:rect r="r" b="b" t="t" l="l"/>
            <a:pathLst>
              <a:path h="2096155" w="2172181">
                <a:moveTo>
                  <a:pt x="0" y="0"/>
                </a:moveTo>
                <a:lnTo>
                  <a:pt x="2172182" y="0"/>
                </a:lnTo>
                <a:lnTo>
                  <a:pt x="2172182" y="2096155"/>
                </a:lnTo>
                <a:lnTo>
                  <a:pt x="0" y="2096155"/>
                </a:lnTo>
                <a:lnTo>
                  <a:pt x="0" y="0"/>
                </a:lnTo>
                <a:close/>
              </a:path>
            </a:pathLst>
          </a:custGeom>
          <a:blipFill>
            <a:blip r:embed="rId12"/>
            <a:stretch>
              <a:fillRect l="0" t="0" r="0" b="0"/>
            </a:stretch>
          </a:blipFill>
        </p:spPr>
      </p:sp>
      <p:sp>
        <p:nvSpPr>
          <p:cNvPr name="Freeform 15" id="15"/>
          <p:cNvSpPr/>
          <p:nvPr/>
        </p:nvSpPr>
        <p:spPr>
          <a:xfrm flipH="true" flipV="false" rot="0">
            <a:off x="10774531" y="6763130"/>
            <a:ext cx="2882275" cy="2024798"/>
          </a:xfrm>
          <a:custGeom>
            <a:avLst/>
            <a:gdLst/>
            <a:ahLst/>
            <a:cxnLst/>
            <a:rect r="r" b="b" t="t" l="l"/>
            <a:pathLst>
              <a:path h="2024798" w="2882275">
                <a:moveTo>
                  <a:pt x="2882275" y="0"/>
                </a:moveTo>
                <a:lnTo>
                  <a:pt x="0" y="0"/>
                </a:lnTo>
                <a:lnTo>
                  <a:pt x="0" y="2024798"/>
                </a:lnTo>
                <a:lnTo>
                  <a:pt x="2882275" y="2024798"/>
                </a:lnTo>
                <a:lnTo>
                  <a:pt x="2882275"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6" id="16"/>
          <p:cNvSpPr txBox="true"/>
          <p:nvPr/>
        </p:nvSpPr>
        <p:spPr>
          <a:xfrm rot="0">
            <a:off x="7871376" y="1519904"/>
            <a:ext cx="6114412" cy="2057772"/>
          </a:xfrm>
          <a:prstGeom prst="rect">
            <a:avLst/>
          </a:prstGeom>
        </p:spPr>
        <p:txBody>
          <a:bodyPr anchor="t" rtlCol="false" tIns="0" lIns="0" bIns="0" rIns="0">
            <a:spAutoFit/>
          </a:bodyPr>
          <a:lstStyle/>
          <a:p>
            <a:pPr algn="ctr">
              <a:lnSpc>
                <a:spcPts val="3299"/>
              </a:lnSpc>
            </a:pPr>
            <a:r>
              <a:rPr lang="en-US" sz="2999">
                <a:solidFill>
                  <a:srgbClr val="28303C"/>
                </a:solidFill>
                <a:latin typeface="Recoleta"/>
                <a:ea typeface="Recoleta"/>
                <a:cs typeface="Recoleta"/>
                <a:sym typeface="Recoleta"/>
              </a:rPr>
              <a:t>Kondisi ini berpotensi memperparah siklus kemiskinan antar generasi, karena rendahnya kualitas sumber daya manusia yang terbentuk.</a:t>
            </a:r>
          </a:p>
        </p:txBody>
      </p:sp>
      <p:sp>
        <p:nvSpPr>
          <p:cNvPr name="TextBox 17" id="17"/>
          <p:cNvSpPr txBox="true"/>
          <p:nvPr/>
        </p:nvSpPr>
        <p:spPr>
          <a:xfrm rot="0">
            <a:off x="4565605" y="9019495"/>
            <a:ext cx="3785902" cy="689170"/>
          </a:xfrm>
          <a:prstGeom prst="rect">
            <a:avLst/>
          </a:prstGeom>
        </p:spPr>
        <p:txBody>
          <a:bodyPr anchor="t" rtlCol="false" tIns="0" lIns="0" bIns="0" rIns="0">
            <a:spAutoFit/>
          </a:bodyPr>
          <a:lstStyle/>
          <a:p>
            <a:pPr algn="ctr">
              <a:lnSpc>
                <a:spcPts val="2755"/>
              </a:lnSpc>
            </a:pPr>
            <a:r>
              <a:rPr lang="en-US" sz="2505">
                <a:solidFill>
                  <a:srgbClr val="28303C"/>
                </a:solidFill>
                <a:latin typeface="Recoleta"/>
                <a:ea typeface="Recoleta"/>
                <a:cs typeface="Recoleta"/>
                <a:sym typeface="Recoleta"/>
              </a:rPr>
              <a:t> Asupan gizi yang cukup bagi ibu hamil dan balita </a:t>
            </a:r>
          </a:p>
        </p:txBody>
      </p:sp>
      <p:sp>
        <p:nvSpPr>
          <p:cNvPr name="TextBox 18" id="18"/>
          <p:cNvSpPr txBox="true"/>
          <p:nvPr/>
        </p:nvSpPr>
        <p:spPr>
          <a:xfrm rot="0">
            <a:off x="5357244" y="4549815"/>
            <a:ext cx="4228165" cy="1303495"/>
          </a:xfrm>
          <a:prstGeom prst="rect">
            <a:avLst/>
          </a:prstGeom>
        </p:spPr>
        <p:txBody>
          <a:bodyPr anchor="t" rtlCol="false" tIns="0" lIns="0" bIns="0" rIns="0">
            <a:spAutoFit/>
          </a:bodyPr>
          <a:lstStyle/>
          <a:p>
            <a:pPr algn="ctr">
              <a:lnSpc>
                <a:spcPts val="3195"/>
              </a:lnSpc>
            </a:pPr>
            <a:r>
              <a:rPr lang="en-US" sz="2905">
                <a:solidFill>
                  <a:srgbClr val="28303C"/>
                </a:solidFill>
                <a:latin typeface="Inlander"/>
                <a:ea typeface="Inlander"/>
                <a:cs typeface="Inlander"/>
                <a:sym typeface="Inlander"/>
              </a:rPr>
              <a:t>Upaya pencegahan stunting harus dimulai sejak dini</a:t>
            </a:r>
          </a:p>
        </p:txBody>
      </p:sp>
      <p:sp>
        <p:nvSpPr>
          <p:cNvPr name="TextBox 19" id="19"/>
          <p:cNvSpPr txBox="true"/>
          <p:nvPr/>
        </p:nvSpPr>
        <p:spPr>
          <a:xfrm rot="0">
            <a:off x="10013611" y="9019495"/>
            <a:ext cx="4404115" cy="689170"/>
          </a:xfrm>
          <a:prstGeom prst="rect">
            <a:avLst/>
          </a:prstGeom>
        </p:spPr>
        <p:txBody>
          <a:bodyPr anchor="t" rtlCol="false" tIns="0" lIns="0" bIns="0" rIns="0">
            <a:spAutoFit/>
          </a:bodyPr>
          <a:lstStyle/>
          <a:p>
            <a:pPr algn="ctr">
              <a:lnSpc>
                <a:spcPts val="2755"/>
              </a:lnSpc>
            </a:pPr>
            <a:r>
              <a:rPr lang="en-US" sz="2505">
                <a:solidFill>
                  <a:srgbClr val="28303C"/>
                </a:solidFill>
                <a:latin typeface="Recoleta"/>
                <a:ea typeface="Recoleta"/>
                <a:cs typeface="Recoleta"/>
                <a:sym typeface="Recoleta"/>
              </a:rPr>
              <a:t>Akses terhadap pelayanan kesehatan yang berkualitas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016540" y="1151326"/>
            <a:ext cx="12206646" cy="1423492"/>
            <a:chOff x="0" y="0"/>
            <a:chExt cx="3695667" cy="430975"/>
          </a:xfrm>
        </p:grpSpPr>
        <p:sp>
          <p:nvSpPr>
            <p:cNvPr name="Freeform 3" id="3"/>
            <p:cNvSpPr/>
            <p:nvPr/>
          </p:nvSpPr>
          <p:spPr>
            <a:xfrm flipH="false" flipV="false" rot="0">
              <a:off x="0" y="0"/>
              <a:ext cx="3695667" cy="430975"/>
            </a:xfrm>
            <a:custGeom>
              <a:avLst/>
              <a:gdLst/>
              <a:ahLst/>
              <a:cxnLst/>
              <a:rect r="r" b="b" t="t" l="l"/>
              <a:pathLst>
                <a:path h="430975" w="3695667">
                  <a:moveTo>
                    <a:pt x="32346" y="0"/>
                  </a:moveTo>
                  <a:lnTo>
                    <a:pt x="3663321" y="0"/>
                  </a:lnTo>
                  <a:cubicBezTo>
                    <a:pt x="3681186" y="0"/>
                    <a:pt x="3695667" y="14482"/>
                    <a:pt x="3695667" y="32346"/>
                  </a:cubicBezTo>
                  <a:lnTo>
                    <a:pt x="3695667" y="398628"/>
                  </a:lnTo>
                  <a:cubicBezTo>
                    <a:pt x="3695667" y="416493"/>
                    <a:pt x="3681186" y="430975"/>
                    <a:pt x="3663321" y="430975"/>
                  </a:cubicBezTo>
                  <a:lnTo>
                    <a:pt x="32346" y="430975"/>
                  </a:lnTo>
                  <a:cubicBezTo>
                    <a:pt x="14482" y="430975"/>
                    <a:pt x="0" y="416493"/>
                    <a:pt x="0" y="398628"/>
                  </a:cubicBezTo>
                  <a:lnTo>
                    <a:pt x="0" y="32346"/>
                  </a:lnTo>
                  <a:cubicBezTo>
                    <a:pt x="0" y="14482"/>
                    <a:pt x="14482" y="0"/>
                    <a:pt x="32346" y="0"/>
                  </a:cubicBezTo>
                  <a:close/>
                </a:path>
              </a:pathLst>
            </a:custGeom>
            <a:solidFill>
              <a:srgbClr val="FF9D61"/>
            </a:solidFill>
          </p:spPr>
        </p:sp>
        <p:sp>
          <p:nvSpPr>
            <p:cNvPr name="TextBox 4" id="4"/>
            <p:cNvSpPr txBox="true"/>
            <p:nvPr/>
          </p:nvSpPr>
          <p:spPr>
            <a:xfrm>
              <a:off x="0" y="-38100"/>
              <a:ext cx="3695667" cy="469075"/>
            </a:xfrm>
            <a:prstGeom prst="rect">
              <a:avLst/>
            </a:prstGeom>
          </p:spPr>
          <p:txBody>
            <a:bodyPr anchor="ctr" rtlCol="false" tIns="44192" lIns="44192" bIns="44192" rIns="44192"/>
            <a:lstStyle/>
            <a:p>
              <a:pPr algn="ctr">
                <a:lnSpc>
                  <a:spcPts val="2660"/>
                </a:lnSpc>
              </a:pPr>
            </a:p>
          </p:txBody>
        </p:sp>
      </p:grpSp>
      <p:sp>
        <p:nvSpPr>
          <p:cNvPr name="Freeform 5" id="5"/>
          <p:cNvSpPr/>
          <p:nvPr/>
        </p:nvSpPr>
        <p:spPr>
          <a:xfrm flipH="true" flipV="false" rot="0">
            <a:off x="14288812" y="6812705"/>
            <a:ext cx="3999188" cy="3474295"/>
          </a:xfrm>
          <a:custGeom>
            <a:avLst/>
            <a:gdLst/>
            <a:ahLst/>
            <a:cxnLst/>
            <a:rect r="r" b="b" t="t" l="l"/>
            <a:pathLst>
              <a:path h="3474295" w="3999188">
                <a:moveTo>
                  <a:pt x="3999188" y="0"/>
                </a:moveTo>
                <a:lnTo>
                  <a:pt x="0" y="0"/>
                </a:lnTo>
                <a:lnTo>
                  <a:pt x="0" y="3474295"/>
                </a:lnTo>
                <a:lnTo>
                  <a:pt x="3999188" y="3474295"/>
                </a:lnTo>
                <a:lnTo>
                  <a:pt x="399918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833422" y="3173941"/>
            <a:ext cx="10411510" cy="1370436"/>
          </a:xfrm>
          <a:custGeom>
            <a:avLst/>
            <a:gdLst/>
            <a:ahLst/>
            <a:cxnLst/>
            <a:rect r="r" b="b" t="t" l="l"/>
            <a:pathLst>
              <a:path h="1370436" w="10411510">
                <a:moveTo>
                  <a:pt x="0" y="0"/>
                </a:moveTo>
                <a:lnTo>
                  <a:pt x="10411511" y="0"/>
                </a:lnTo>
                <a:lnTo>
                  <a:pt x="10411511" y="1370436"/>
                </a:lnTo>
                <a:lnTo>
                  <a:pt x="0" y="1370436"/>
                </a:lnTo>
                <a:lnTo>
                  <a:pt x="0" y="0"/>
                </a:lnTo>
                <a:close/>
              </a:path>
            </a:pathLst>
          </a:custGeom>
          <a:blipFill>
            <a:blip r:embed="rId4"/>
            <a:stretch>
              <a:fillRect l="0" t="0" r="0" b="0"/>
            </a:stretch>
          </a:blipFill>
          <a:ln w="38100" cap="sq">
            <a:solidFill>
              <a:srgbClr val="FF9D61"/>
            </a:solidFill>
            <a:prstDash val="solid"/>
            <a:miter/>
          </a:ln>
        </p:spPr>
      </p:sp>
      <p:sp>
        <p:nvSpPr>
          <p:cNvPr name="TextBox 7" id="7"/>
          <p:cNvSpPr txBox="true"/>
          <p:nvPr/>
        </p:nvSpPr>
        <p:spPr>
          <a:xfrm rot="0">
            <a:off x="3833422" y="1335149"/>
            <a:ext cx="10621155" cy="1017746"/>
          </a:xfrm>
          <a:prstGeom prst="rect">
            <a:avLst/>
          </a:prstGeom>
        </p:spPr>
        <p:txBody>
          <a:bodyPr anchor="t" rtlCol="false" tIns="0" lIns="0" bIns="0" rIns="0">
            <a:spAutoFit/>
          </a:bodyPr>
          <a:lstStyle/>
          <a:p>
            <a:pPr algn="ctr">
              <a:lnSpc>
                <a:spcPts val="5818"/>
              </a:lnSpc>
            </a:pPr>
            <a:r>
              <a:rPr lang="en-US" sz="6464">
                <a:solidFill>
                  <a:srgbClr val="FFFFFF"/>
                </a:solidFill>
                <a:latin typeface="Inlander"/>
                <a:ea typeface="Inlander"/>
                <a:cs typeface="Inlander"/>
                <a:sym typeface="Inlander"/>
              </a:rPr>
              <a:t>PREVALENSI STUNTING</a:t>
            </a:r>
          </a:p>
        </p:txBody>
      </p:sp>
      <p:sp>
        <p:nvSpPr>
          <p:cNvPr name="TextBox 8" id="8"/>
          <p:cNvSpPr txBox="true"/>
          <p:nvPr/>
        </p:nvSpPr>
        <p:spPr>
          <a:xfrm rot="0">
            <a:off x="3888380" y="7195642"/>
            <a:ext cx="10511240" cy="2057772"/>
          </a:xfrm>
          <a:prstGeom prst="rect">
            <a:avLst/>
          </a:prstGeom>
        </p:spPr>
        <p:txBody>
          <a:bodyPr anchor="t" rtlCol="false" tIns="0" lIns="0" bIns="0" rIns="0">
            <a:spAutoFit/>
          </a:bodyPr>
          <a:lstStyle/>
          <a:p>
            <a:pPr algn="just">
              <a:lnSpc>
                <a:spcPts val="3299"/>
              </a:lnSpc>
            </a:pPr>
            <a:r>
              <a:rPr lang="en-US" sz="2999">
                <a:solidFill>
                  <a:srgbClr val="28303C"/>
                </a:solidFill>
                <a:latin typeface="Recoleta"/>
                <a:ea typeface="Recoleta"/>
                <a:cs typeface="Recoleta"/>
                <a:sym typeface="Recoleta"/>
              </a:rPr>
              <a:t>Berdasarka</a:t>
            </a:r>
            <a:r>
              <a:rPr lang="en-US" sz="2999">
                <a:solidFill>
                  <a:srgbClr val="28303C"/>
                </a:solidFill>
                <a:latin typeface="Recoleta"/>
                <a:ea typeface="Recoleta"/>
                <a:cs typeface="Recoleta"/>
                <a:sym typeface="Recoleta"/>
              </a:rPr>
              <a:t>n data Survei Status Gizi Indonesia (SSGI):</a:t>
            </a:r>
          </a:p>
          <a:p>
            <a:pPr algn="just" marL="647697" indent="-323848" lvl="1">
              <a:lnSpc>
                <a:spcPts val="3299"/>
              </a:lnSpc>
              <a:buFont typeface="Arial"/>
              <a:buChar char="•"/>
            </a:pPr>
            <a:r>
              <a:rPr lang="en-US" sz="2999">
                <a:solidFill>
                  <a:srgbClr val="28303C"/>
                </a:solidFill>
                <a:latin typeface="Recoleta"/>
                <a:ea typeface="Recoleta"/>
                <a:cs typeface="Recoleta"/>
                <a:sym typeface="Recoleta"/>
              </a:rPr>
              <a:t>Prevalensi stunting menurun dari 24,4% (2021) menjadi 21,6% (2022)</a:t>
            </a:r>
          </a:p>
          <a:p>
            <a:pPr algn="just" marL="647697" indent="-323848" lvl="1">
              <a:lnSpc>
                <a:spcPts val="3299"/>
              </a:lnSpc>
              <a:buFont typeface="Arial"/>
              <a:buChar char="•"/>
            </a:pPr>
            <a:r>
              <a:rPr lang="en-US" sz="2999">
                <a:solidFill>
                  <a:srgbClr val="28303C"/>
                </a:solidFill>
                <a:latin typeface="Recoleta"/>
                <a:ea typeface="Recoleta"/>
                <a:cs typeface="Recoleta"/>
                <a:sym typeface="Recoleta"/>
              </a:rPr>
              <a:t>Masih di atas batas WHO (&lt;20%), sehingga stunting masih menjadi masalah kesehatan yang serius di Indonesia </a:t>
            </a:r>
          </a:p>
        </p:txBody>
      </p:sp>
      <p:grpSp>
        <p:nvGrpSpPr>
          <p:cNvPr name="Group 9" id="9"/>
          <p:cNvGrpSpPr/>
          <p:nvPr/>
        </p:nvGrpSpPr>
        <p:grpSpPr>
          <a:xfrm rot="0">
            <a:off x="3015949" y="5143500"/>
            <a:ext cx="12207237" cy="1423492"/>
            <a:chOff x="0" y="0"/>
            <a:chExt cx="3695846" cy="430975"/>
          </a:xfrm>
        </p:grpSpPr>
        <p:sp>
          <p:nvSpPr>
            <p:cNvPr name="Freeform 10" id="10"/>
            <p:cNvSpPr/>
            <p:nvPr/>
          </p:nvSpPr>
          <p:spPr>
            <a:xfrm flipH="false" flipV="false" rot="0">
              <a:off x="0" y="0"/>
              <a:ext cx="3695846" cy="430975"/>
            </a:xfrm>
            <a:custGeom>
              <a:avLst/>
              <a:gdLst/>
              <a:ahLst/>
              <a:cxnLst/>
              <a:rect r="r" b="b" t="t" l="l"/>
              <a:pathLst>
                <a:path h="430975" w="3695846">
                  <a:moveTo>
                    <a:pt x="32345" y="0"/>
                  </a:moveTo>
                  <a:lnTo>
                    <a:pt x="3663502" y="0"/>
                  </a:lnTo>
                  <a:cubicBezTo>
                    <a:pt x="3672080" y="0"/>
                    <a:pt x="3680307" y="3408"/>
                    <a:pt x="3686373" y="9474"/>
                  </a:cubicBezTo>
                  <a:cubicBezTo>
                    <a:pt x="3692439" y="15539"/>
                    <a:pt x="3695846" y="23766"/>
                    <a:pt x="3695846" y="32345"/>
                  </a:cubicBezTo>
                  <a:lnTo>
                    <a:pt x="3695846" y="398630"/>
                  </a:lnTo>
                  <a:cubicBezTo>
                    <a:pt x="3695846" y="407208"/>
                    <a:pt x="3692439" y="415435"/>
                    <a:pt x="3686373" y="421501"/>
                  </a:cubicBezTo>
                  <a:cubicBezTo>
                    <a:pt x="3680307" y="427567"/>
                    <a:pt x="3672080" y="430975"/>
                    <a:pt x="3663502" y="430975"/>
                  </a:cubicBezTo>
                  <a:lnTo>
                    <a:pt x="32345" y="430975"/>
                  </a:lnTo>
                  <a:cubicBezTo>
                    <a:pt x="23766" y="430975"/>
                    <a:pt x="15539" y="427567"/>
                    <a:pt x="9474" y="421501"/>
                  </a:cubicBezTo>
                  <a:cubicBezTo>
                    <a:pt x="3408" y="415435"/>
                    <a:pt x="0" y="407208"/>
                    <a:pt x="0" y="398630"/>
                  </a:cubicBezTo>
                  <a:lnTo>
                    <a:pt x="0" y="32345"/>
                  </a:lnTo>
                  <a:cubicBezTo>
                    <a:pt x="0" y="23766"/>
                    <a:pt x="3408" y="15539"/>
                    <a:pt x="9474" y="9474"/>
                  </a:cubicBezTo>
                  <a:cubicBezTo>
                    <a:pt x="15539" y="3408"/>
                    <a:pt x="23766" y="0"/>
                    <a:pt x="32345" y="0"/>
                  </a:cubicBezTo>
                  <a:close/>
                </a:path>
              </a:pathLst>
            </a:custGeom>
            <a:solidFill>
              <a:srgbClr val="FF9D61"/>
            </a:solidFill>
          </p:spPr>
        </p:sp>
        <p:sp>
          <p:nvSpPr>
            <p:cNvPr name="TextBox 11" id="11"/>
            <p:cNvSpPr txBox="true"/>
            <p:nvPr/>
          </p:nvSpPr>
          <p:spPr>
            <a:xfrm>
              <a:off x="0" y="-38100"/>
              <a:ext cx="3695846" cy="469075"/>
            </a:xfrm>
            <a:prstGeom prst="rect">
              <a:avLst/>
            </a:prstGeom>
          </p:spPr>
          <p:txBody>
            <a:bodyPr anchor="ctr" rtlCol="false" tIns="44192" lIns="44192" bIns="44192" rIns="44192"/>
            <a:lstStyle/>
            <a:p>
              <a:pPr algn="ctr">
                <a:lnSpc>
                  <a:spcPts val="2660"/>
                </a:lnSpc>
              </a:pPr>
            </a:p>
          </p:txBody>
        </p:sp>
      </p:grpSp>
      <p:sp>
        <p:nvSpPr>
          <p:cNvPr name="TextBox 12" id="12"/>
          <p:cNvSpPr txBox="true"/>
          <p:nvPr/>
        </p:nvSpPr>
        <p:spPr>
          <a:xfrm rot="0">
            <a:off x="3460010" y="5347277"/>
            <a:ext cx="11511382" cy="1017788"/>
          </a:xfrm>
          <a:prstGeom prst="rect">
            <a:avLst/>
          </a:prstGeom>
        </p:spPr>
        <p:txBody>
          <a:bodyPr anchor="t" rtlCol="false" tIns="0" lIns="0" bIns="0" rIns="0">
            <a:spAutoFit/>
          </a:bodyPr>
          <a:lstStyle/>
          <a:p>
            <a:pPr algn="ctr">
              <a:lnSpc>
                <a:spcPts val="5818"/>
              </a:lnSpc>
            </a:pPr>
            <a:r>
              <a:rPr lang="en-US" sz="6464">
                <a:solidFill>
                  <a:srgbClr val="FFFFFF"/>
                </a:solidFill>
                <a:latin typeface="Inlander"/>
                <a:ea typeface="Inlander"/>
                <a:cs typeface="Inlander"/>
                <a:sym typeface="Inlander"/>
              </a:rPr>
              <a:t>STUNTING DI INDONESIA</a:t>
            </a:r>
          </a:p>
        </p:txBody>
      </p:sp>
      <p:sp>
        <p:nvSpPr>
          <p:cNvPr name="Freeform 13" id="13"/>
          <p:cNvSpPr/>
          <p:nvPr/>
        </p:nvSpPr>
        <p:spPr>
          <a:xfrm flipH="true" flipV="false" rot="-10800000">
            <a:off x="43879" y="-55894"/>
            <a:ext cx="3999188" cy="3474295"/>
          </a:xfrm>
          <a:custGeom>
            <a:avLst/>
            <a:gdLst/>
            <a:ahLst/>
            <a:cxnLst/>
            <a:rect r="r" b="b" t="t" l="l"/>
            <a:pathLst>
              <a:path h="3474295" w="3999188">
                <a:moveTo>
                  <a:pt x="3999188" y="0"/>
                </a:moveTo>
                <a:lnTo>
                  <a:pt x="0" y="0"/>
                </a:lnTo>
                <a:lnTo>
                  <a:pt x="0" y="3474295"/>
                </a:lnTo>
                <a:lnTo>
                  <a:pt x="3999188" y="3474295"/>
                </a:lnTo>
                <a:lnTo>
                  <a:pt x="399918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5400000">
            <a:off x="-322847" y="7658549"/>
            <a:ext cx="836193" cy="2477609"/>
          </a:xfrm>
          <a:custGeom>
            <a:avLst/>
            <a:gdLst/>
            <a:ahLst/>
            <a:cxnLst/>
            <a:rect r="r" b="b" t="t" l="l"/>
            <a:pathLst>
              <a:path h="2477609" w="836193">
                <a:moveTo>
                  <a:pt x="0" y="0"/>
                </a:moveTo>
                <a:lnTo>
                  <a:pt x="836194" y="0"/>
                </a:lnTo>
                <a:lnTo>
                  <a:pt x="836194" y="2477609"/>
                </a:lnTo>
                <a:lnTo>
                  <a:pt x="0" y="24776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5400000">
            <a:off x="17631538" y="662575"/>
            <a:ext cx="836193" cy="2477609"/>
          </a:xfrm>
          <a:custGeom>
            <a:avLst/>
            <a:gdLst/>
            <a:ahLst/>
            <a:cxnLst/>
            <a:rect r="r" b="b" t="t" l="l"/>
            <a:pathLst>
              <a:path h="2477609" w="836193">
                <a:moveTo>
                  <a:pt x="0" y="0"/>
                </a:moveTo>
                <a:lnTo>
                  <a:pt x="836194" y="0"/>
                </a:lnTo>
                <a:lnTo>
                  <a:pt x="836194" y="2477609"/>
                </a:lnTo>
                <a:lnTo>
                  <a:pt x="0" y="24776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7631538" y="662575"/>
            <a:ext cx="836193" cy="2477609"/>
          </a:xfrm>
          <a:custGeom>
            <a:avLst/>
            <a:gdLst/>
            <a:ahLst/>
            <a:cxnLst/>
            <a:rect r="r" b="b" t="t" l="l"/>
            <a:pathLst>
              <a:path h="2477609" w="836193">
                <a:moveTo>
                  <a:pt x="0" y="0"/>
                </a:moveTo>
                <a:lnTo>
                  <a:pt x="836194" y="0"/>
                </a:lnTo>
                <a:lnTo>
                  <a:pt x="836194" y="2477609"/>
                </a:lnTo>
                <a:lnTo>
                  <a:pt x="0" y="24776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10800000">
            <a:off x="43879" y="-55894"/>
            <a:ext cx="3999188" cy="3474295"/>
          </a:xfrm>
          <a:custGeom>
            <a:avLst/>
            <a:gdLst/>
            <a:ahLst/>
            <a:cxnLst/>
            <a:rect r="r" b="b" t="t" l="l"/>
            <a:pathLst>
              <a:path h="3474295" w="3999188">
                <a:moveTo>
                  <a:pt x="3999188" y="0"/>
                </a:moveTo>
                <a:lnTo>
                  <a:pt x="0" y="0"/>
                </a:lnTo>
                <a:lnTo>
                  <a:pt x="0" y="3474295"/>
                </a:lnTo>
                <a:lnTo>
                  <a:pt x="3999188" y="3474295"/>
                </a:lnTo>
                <a:lnTo>
                  <a:pt x="3999188"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3040382" y="1028700"/>
            <a:ext cx="12207237" cy="1423492"/>
            <a:chOff x="0" y="0"/>
            <a:chExt cx="3695846" cy="430975"/>
          </a:xfrm>
        </p:grpSpPr>
        <p:sp>
          <p:nvSpPr>
            <p:cNvPr name="Freeform 5" id="5"/>
            <p:cNvSpPr/>
            <p:nvPr/>
          </p:nvSpPr>
          <p:spPr>
            <a:xfrm flipH="false" flipV="false" rot="0">
              <a:off x="0" y="0"/>
              <a:ext cx="3695846" cy="430975"/>
            </a:xfrm>
            <a:custGeom>
              <a:avLst/>
              <a:gdLst/>
              <a:ahLst/>
              <a:cxnLst/>
              <a:rect r="r" b="b" t="t" l="l"/>
              <a:pathLst>
                <a:path h="430975" w="3695846">
                  <a:moveTo>
                    <a:pt x="32345" y="0"/>
                  </a:moveTo>
                  <a:lnTo>
                    <a:pt x="3663502" y="0"/>
                  </a:lnTo>
                  <a:cubicBezTo>
                    <a:pt x="3672080" y="0"/>
                    <a:pt x="3680307" y="3408"/>
                    <a:pt x="3686373" y="9474"/>
                  </a:cubicBezTo>
                  <a:cubicBezTo>
                    <a:pt x="3692439" y="15539"/>
                    <a:pt x="3695846" y="23766"/>
                    <a:pt x="3695846" y="32345"/>
                  </a:cubicBezTo>
                  <a:lnTo>
                    <a:pt x="3695846" y="398630"/>
                  </a:lnTo>
                  <a:cubicBezTo>
                    <a:pt x="3695846" y="407208"/>
                    <a:pt x="3692439" y="415435"/>
                    <a:pt x="3686373" y="421501"/>
                  </a:cubicBezTo>
                  <a:cubicBezTo>
                    <a:pt x="3680307" y="427567"/>
                    <a:pt x="3672080" y="430975"/>
                    <a:pt x="3663502" y="430975"/>
                  </a:cubicBezTo>
                  <a:lnTo>
                    <a:pt x="32345" y="430975"/>
                  </a:lnTo>
                  <a:cubicBezTo>
                    <a:pt x="23766" y="430975"/>
                    <a:pt x="15539" y="427567"/>
                    <a:pt x="9474" y="421501"/>
                  </a:cubicBezTo>
                  <a:cubicBezTo>
                    <a:pt x="3408" y="415435"/>
                    <a:pt x="0" y="407208"/>
                    <a:pt x="0" y="398630"/>
                  </a:cubicBezTo>
                  <a:lnTo>
                    <a:pt x="0" y="32345"/>
                  </a:lnTo>
                  <a:cubicBezTo>
                    <a:pt x="0" y="23766"/>
                    <a:pt x="3408" y="15539"/>
                    <a:pt x="9474" y="9474"/>
                  </a:cubicBezTo>
                  <a:cubicBezTo>
                    <a:pt x="15539" y="3408"/>
                    <a:pt x="23766" y="0"/>
                    <a:pt x="32345" y="0"/>
                  </a:cubicBezTo>
                  <a:close/>
                </a:path>
              </a:pathLst>
            </a:custGeom>
            <a:solidFill>
              <a:srgbClr val="FF9D61"/>
            </a:solidFill>
          </p:spPr>
        </p:sp>
        <p:sp>
          <p:nvSpPr>
            <p:cNvPr name="TextBox 6" id="6"/>
            <p:cNvSpPr txBox="true"/>
            <p:nvPr/>
          </p:nvSpPr>
          <p:spPr>
            <a:xfrm>
              <a:off x="0" y="-38100"/>
              <a:ext cx="3695846" cy="469075"/>
            </a:xfrm>
            <a:prstGeom prst="rect">
              <a:avLst/>
            </a:prstGeom>
          </p:spPr>
          <p:txBody>
            <a:bodyPr anchor="ctr" rtlCol="false" tIns="44192" lIns="44192" bIns="44192" rIns="44192"/>
            <a:lstStyle/>
            <a:p>
              <a:pPr algn="ctr">
                <a:lnSpc>
                  <a:spcPts val="2660"/>
                </a:lnSpc>
              </a:pPr>
            </a:p>
          </p:txBody>
        </p:sp>
      </p:grpSp>
      <p:pic>
        <p:nvPicPr>
          <p:cNvPr name="Picture 7" id="7"/>
          <p:cNvPicPr>
            <a:picLocks noChangeAspect="true"/>
          </p:cNvPicPr>
          <p:nvPr/>
        </p:nvPicPr>
        <p:blipFill>
          <a:blip r:embed="rId6"/>
          <a:stretch>
            <a:fillRect/>
          </a:stretch>
        </p:blipFill>
        <p:spPr>
          <a:xfrm rot="0">
            <a:off x="2962464" y="3788902"/>
            <a:ext cx="12363072" cy="7064116"/>
          </a:xfrm>
          <a:prstGeom prst="rect">
            <a:avLst/>
          </a:prstGeom>
        </p:spPr>
      </p:pic>
      <p:sp>
        <p:nvSpPr>
          <p:cNvPr name="Freeform 8" id="8"/>
          <p:cNvSpPr/>
          <p:nvPr/>
        </p:nvSpPr>
        <p:spPr>
          <a:xfrm flipH="true" flipV="false" rot="0">
            <a:off x="14288812" y="6812705"/>
            <a:ext cx="3999188" cy="3474295"/>
          </a:xfrm>
          <a:custGeom>
            <a:avLst/>
            <a:gdLst/>
            <a:ahLst/>
            <a:cxnLst/>
            <a:rect r="r" b="b" t="t" l="l"/>
            <a:pathLst>
              <a:path h="3474295" w="3999188">
                <a:moveTo>
                  <a:pt x="3999188" y="0"/>
                </a:moveTo>
                <a:lnTo>
                  <a:pt x="0" y="0"/>
                </a:lnTo>
                <a:lnTo>
                  <a:pt x="0" y="3474295"/>
                </a:lnTo>
                <a:lnTo>
                  <a:pt x="3999188" y="3474295"/>
                </a:lnTo>
                <a:lnTo>
                  <a:pt x="399918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1519343" y="8083216"/>
            <a:ext cx="340813" cy="340813"/>
          </a:xfrm>
          <a:custGeom>
            <a:avLst/>
            <a:gdLst/>
            <a:ahLst/>
            <a:cxnLst/>
            <a:rect r="r" b="b" t="t" l="l"/>
            <a:pathLst>
              <a:path h="340813" w="340813">
                <a:moveTo>
                  <a:pt x="0" y="0"/>
                </a:moveTo>
                <a:lnTo>
                  <a:pt x="340813" y="0"/>
                </a:lnTo>
                <a:lnTo>
                  <a:pt x="340813" y="340813"/>
                </a:lnTo>
                <a:lnTo>
                  <a:pt x="0" y="34081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1558152" y="7666656"/>
            <a:ext cx="263196" cy="263196"/>
          </a:xfrm>
          <a:custGeom>
            <a:avLst/>
            <a:gdLst/>
            <a:ahLst/>
            <a:cxnLst/>
            <a:rect r="r" b="b" t="t" l="l"/>
            <a:pathLst>
              <a:path h="263196" w="263196">
                <a:moveTo>
                  <a:pt x="0" y="0"/>
                </a:moveTo>
                <a:lnTo>
                  <a:pt x="263196" y="0"/>
                </a:lnTo>
                <a:lnTo>
                  <a:pt x="263196" y="263196"/>
                </a:lnTo>
                <a:lnTo>
                  <a:pt x="0" y="263196"/>
                </a:lnTo>
                <a:lnTo>
                  <a:pt x="0" y="0"/>
                </a:lnTo>
                <a:close/>
              </a:path>
            </a:pathLst>
          </a:custGeom>
          <a:blipFill>
            <a:blip r:embed="rId9"/>
            <a:stretch>
              <a:fillRect l="0" t="0" r="0" b="0"/>
            </a:stretch>
          </a:blipFill>
        </p:spPr>
      </p:sp>
      <p:sp>
        <p:nvSpPr>
          <p:cNvPr name="Freeform 11" id="11"/>
          <p:cNvSpPr/>
          <p:nvPr/>
        </p:nvSpPr>
        <p:spPr>
          <a:xfrm flipH="false" flipV="false" rot="0">
            <a:off x="11558152" y="8546721"/>
            <a:ext cx="263196" cy="263196"/>
          </a:xfrm>
          <a:custGeom>
            <a:avLst/>
            <a:gdLst/>
            <a:ahLst/>
            <a:cxnLst/>
            <a:rect r="r" b="b" t="t" l="l"/>
            <a:pathLst>
              <a:path h="263196" w="263196">
                <a:moveTo>
                  <a:pt x="0" y="0"/>
                </a:moveTo>
                <a:lnTo>
                  <a:pt x="263196" y="0"/>
                </a:lnTo>
                <a:lnTo>
                  <a:pt x="263196" y="263196"/>
                </a:lnTo>
                <a:lnTo>
                  <a:pt x="0" y="263196"/>
                </a:lnTo>
                <a:lnTo>
                  <a:pt x="0" y="0"/>
                </a:lnTo>
                <a:close/>
              </a:path>
            </a:pathLst>
          </a:custGeom>
          <a:blipFill>
            <a:blip r:embed="rId10"/>
            <a:stretch>
              <a:fillRect l="0" t="0" r="0" b="0"/>
            </a:stretch>
          </a:blipFill>
        </p:spPr>
      </p:sp>
      <p:sp>
        <p:nvSpPr>
          <p:cNvPr name="TextBox 12" id="12"/>
          <p:cNvSpPr txBox="true"/>
          <p:nvPr/>
        </p:nvSpPr>
        <p:spPr>
          <a:xfrm rot="0">
            <a:off x="11848101" y="7695088"/>
            <a:ext cx="2251703" cy="221239"/>
          </a:xfrm>
          <a:prstGeom prst="rect">
            <a:avLst/>
          </a:prstGeom>
        </p:spPr>
        <p:txBody>
          <a:bodyPr anchor="t" rtlCol="false" tIns="0" lIns="0" bIns="0" rIns="0">
            <a:spAutoFit/>
          </a:bodyPr>
          <a:lstStyle/>
          <a:p>
            <a:pPr algn="ctr">
              <a:lnSpc>
                <a:spcPts val="1771"/>
              </a:lnSpc>
            </a:pPr>
            <a:r>
              <a:rPr lang="en-US" sz="1610">
                <a:solidFill>
                  <a:srgbClr val="28303C"/>
                </a:solidFill>
                <a:latin typeface="Recoleta"/>
                <a:ea typeface="Recoleta"/>
                <a:cs typeface="Recoleta"/>
                <a:sym typeface="Recoleta"/>
              </a:rPr>
              <a:t>Sangat Tinggi (≥40%)</a:t>
            </a:r>
          </a:p>
        </p:txBody>
      </p:sp>
      <p:sp>
        <p:nvSpPr>
          <p:cNvPr name="TextBox 13" id="13"/>
          <p:cNvSpPr txBox="true"/>
          <p:nvPr/>
        </p:nvSpPr>
        <p:spPr>
          <a:xfrm rot="0">
            <a:off x="11590252" y="8160311"/>
            <a:ext cx="2251703" cy="221239"/>
          </a:xfrm>
          <a:prstGeom prst="rect">
            <a:avLst/>
          </a:prstGeom>
        </p:spPr>
        <p:txBody>
          <a:bodyPr anchor="t" rtlCol="false" tIns="0" lIns="0" bIns="0" rIns="0">
            <a:spAutoFit/>
          </a:bodyPr>
          <a:lstStyle/>
          <a:p>
            <a:pPr algn="ctr">
              <a:lnSpc>
                <a:spcPts val="1771"/>
              </a:lnSpc>
            </a:pPr>
            <a:r>
              <a:rPr lang="en-US" sz="1610">
                <a:solidFill>
                  <a:srgbClr val="28303C"/>
                </a:solidFill>
                <a:latin typeface="Recoleta"/>
                <a:ea typeface="Recoleta"/>
                <a:cs typeface="Recoleta"/>
                <a:sym typeface="Recoleta"/>
              </a:rPr>
              <a:t>Tinggi (30-39%)</a:t>
            </a:r>
          </a:p>
        </p:txBody>
      </p:sp>
      <p:sp>
        <p:nvSpPr>
          <p:cNvPr name="TextBox 14" id="14"/>
          <p:cNvSpPr txBox="true"/>
          <p:nvPr/>
        </p:nvSpPr>
        <p:spPr>
          <a:xfrm rot="0">
            <a:off x="11689750" y="8582775"/>
            <a:ext cx="2251703" cy="221239"/>
          </a:xfrm>
          <a:prstGeom prst="rect">
            <a:avLst/>
          </a:prstGeom>
        </p:spPr>
        <p:txBody>
          <a:bodyPr anchor="t" rtlCol="false" tIns="0" lIns="0" bIns="0" rIns="0">
            <a:spAutoFit/>
          </a:bodyPr>
          <a:lstStyle/>
          <a:p>
            <a:pPr algn="ctr">
              <a:lnSpc>
                <a:spcPts val="1771"/>
              </a:lnSpc>
            </a:pPr>
            <a:r>
              <a:rPr lang="en-US" sz="1610">
                <a:solidFill>
                  <a:srgbClr val="28303C"/>
                </a:solidFill>
                <a:latin typeface="Recoleta"/>
                <a:ea typeface="Recoleta"/>
                <a:cs typeface="Recoleta"/>
                <a:sym typeface="Recoleta"/>
              </a:rPr>
              <a:t>Sedang (20-29%)</a:t>
            </a:r>
          </a:p>
        </p:txBody>
      </p:sp>
      <p:sp>
        <p:nvSpPr>
          <p:cNvPr name="TextBox 15" id="15"/>
          <p:cNvSpPr txBox="true"/>
          <p:nvPr/>
        </p:nvSpPr>
        <p:spPr>
          <a:xfrm rot="0">
            <a:off x="11590252" y="9000925"/>
            <a:ext cx="2251703" cy="221239"/>
          </a:xfrm>
          <a:prstGeom prst="rect">
            <a:avLst/>
          </a:prstGeom>
        </p:spPr>
        <p:txBody>
          <a:bodyPr anchor="t" rtlCol="false" tIns="0" lIns="0" bIns="0" rIns="0">
            <a:spAutoFit/>
          </a:bodyPr>
          <a:lstStyle/>
          <a:p>
            <a:pPr algn="ctr">
              <a:lnSpc>
                <a:spcPts val="1771"/>
              </a:lnSpc>
            </a:pPr>
            <a:r>
              <a:rPr lang="en-US" sz="1610">
                <a:solidFill>
                  <a:srgbClr val="28303C"/>
                </a:solidFill>
                <a:latin typeface="Recoleta"/>
                <a:ea typeface="Recoleta"/>
                <a:cs typeface="Recoleta"/>
                <a:sym typeface="Recoleta"/>
              </a:rPr>
              <a:t>Rendah (&lt;20%)</a:t>
            </a:r>
          </a:p>
        </p:txBody>
      </p:sp>
      <p:sp>
        <p:nvSpPr>
          <p:cNvPr name="Freeform 16" id="16"/>
          <p:cNvSpPr/>
          <p:nvPr/>
        </p:nvSpPr>
        <p:spPr>
          <a:xfrm flipH="false" flipV="false" rot="-5400000">
            <a:off x="-168710" y="7729144"/>
            <a:ext cx="836193" cy="2477609"/>
          </a:xfrm>
          <a:custGeom>
            <a:avLst/>
            <a:gdLst/>
            <a:ahLst/>
            <a:cxnLst/>
            <a:rect r="r" b="b" t="t" l="l"/>
            <a:pathLst>
              <a:path h="2477609" w="836193">
                <a:moveTo>
                  <a:pt x="0" y="0"/>
                </a:moveTo>
                <a:lnTo>
                  <a:pt x="836193" y="0"/>
                </a:lnTo>
                <a:lnTo>
                  <a:pt x="836193" y="2477610"/>
                </a:lnTo>
                <a:lnTo>
                  <a:pt x="0" y="24776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1558152" y="8971842"/>
            <a:ext cx="263196" cy="263196"/>
          </a:xfrm>
          <a:custGeom>
            <a:avLst/>
            <a:gdLst/>
            <a:ahLst/>
            <a:cxnLst/>
            <a:rect r="r" b="b" t="t" l="l"/>
            <a:pathLst>
              <a:path h="263196" w="263196">
                <a:moveTo>
                  <a:pt x="0" y="0"/>
                </a:moveTo>
                <a:lnTo>
                  <a:pt x="263196" y="0"/>
                </a:lnTo>
                <a:lnTo>
                  <a:pt x="263196" y="263196"/>
                </a:lnTo>
                <a:lnTo>
                  <a:pt x="0" y="263196"/>
                </a:lnTo>
                <a:lnTo>
                  <a:pt x="0" y="0"/>
                </a:lnTo>
                <a:close/>
              </a:path>
            </a:pathLst>
          </a:custGeom>
          <a:blipFill>
            <a:blip r:embed="rId11"/>
            <a:stretch>
              <a:fillRect l="0" t="0" r="0" b="0"/>
            </a:stretch>
          </a:blipFill>
        </p:spPr>
      </p:sp>
      <p:sp>
        <p:nvSpPr>
          <p:cNvPr name="TextBox 18" id="18"/>
          <p:cNvSpPr txBox="true"/>
          <p:nvPr/>
        </p:nvSpPr>
        <p:spPr>
          <a:xfrm rot="0">
            <a:off x="3484443" y="1232477"/>
            <a:ext cx="11511382" cy="1017746"/>
          </a:xfrm>
          <a:prstGeom prst="rect">
            <a:avLst/>
          </a:prstGeom>
        </p:spPr>
        <p:txBody>
          <a:bodyPr anchor="t" rtlCol="false" tIns="0" lIns="0" bIns="0" rIns="0">
            <a:spAutoFit/>
          </a:bodyPr>
          <a:lstStyle/>
          <a:p>
            <a:pPr algn="ctr">
              <a:lnSpc>
                <a:spcPts val="5818"/>
              </a:lnSpc>
            </a:pPr>
            <a:r>
              <a:rPr lang="en-US" sz="6464">
                <a:solidFill>
                  <a:srgbClr val="FFFFFF"/>
                </a:solidFill>
                <a:latin typeface="Inlander"/>
                <a:ea typeface="Inlander"/>
                <a:cs typeface="Inlander"/>
                <a:sym typeface="Inlander"/>
              </a:rPr>
              <a:t>STUNTING DI ACEH</a:t>
            </a:r>
          </a:p>
        </p:txBody>
      </p:sp>
      <p:sp>
        <p:nvSpPr>
          <p:cNvPr name="TextBox 19" id="19"/>
          <p:cNvSpPr txBox="true"/>
          <p:nvPr/>
        </p:nvSpPr>
        <p:spPr>
          <a:xfrm rot="0">
            <a:off x="2219613" y="2791663"/>
            <a:ext cx="14414240" cy="788167"/>
          </a:xfrm>
          <a:prstGeom prst="rect">
            <a:avLst/>
          </a:prstGeom>
        </p:spPr>
        <p:txBody>
          <a:bodyPr anchor="t" rtlCol="false" tIns="0" lIns="0" bIns="0" rIns="0">
            <a:spAutoFit/>
          </a:bodyPr>
          <a:lstStyle/>
          <a:p>
            <a:pPr algn="ctr">
              <a:lnSpc>
                <a:spcPts val="3079"/>
              </a:lnSpc>
            </a:pPr>
            <a:r>
              <a:rPr lang="en-US" sz="2799">
                <a:solidFill>
                  <a:srgbClr val="28303C"/>
                </a:solidFill>
                <a:latin typeface="Recoleta"/>
                <a:ea typeface="Recoleta"/>
                <a:cs typeface="Recoleta"/>
                <a:sym typeface="Recoleta"/>
              </a:rPr>
              <a:t>Aceh tercatat</a:t>
            </a:r>
            <a:r>
              <a:rPr lang="en-US" sz="2799">
                <a:solidFill>
                  <a:srgbClr val="28303C"/>
                </a:solidFill>
                <a:latin typeface="Recoleta"/>
                <a:ea typeface="Recoleta"/>
                <a:cs typeface="Recoleta"/>
                <a:sym typeface="Recoleta"/>
              </a:rPr>
              <a:t> sebagai provinsi dengan prevalensi stunting balita tertinggi kelima di Indonesia pada tahun 2022  yaitu mencapai 31,2%, sedikit menurun dari 2021 (33,2%).</a:t>
            </a:r>
          </a:p>
        </p:txBody>
      </p:sp>
      <p:sp>
        <p:nvSpPr>
          <p:cNvPr name="TextBox 20" id="20"/>
          <p:cNvSpPr txBox="true"/>
          <p:nvPr/>
        </p:nvSpPr>
        <p:spPr>
          <a:xfrm rot="0">
            <a:off x="3903859" y="3837005"/>
            <a:ext cx="10480283" cy="814136"/>
          </a:xfrm>
          <a:prstGeom prst="rect">
            <a:avLst/>
          </a:prstGeom>
        </p:spPr>
        <p:txBody>
          <a:bodyPr anchor="t" rtlCol="false" tIns="0" lIns="0" bIns="0" rIns="0">
            <a:spAutoFit/>
          </a:bodyPr>
          <a:lstStyle/>
          <a:p>
            <a:pPr algn="ctr">
              <a:lnSpc>
                <a:spcPts val="2859"/>
              </a:lnSpc>
            </a:pPr>
            <a:r>
              <a:rPr lang="en-US" sz="2599">
                <a:solidFill>
                  <a:srgbClr val="28303C"/>
                </a:solidFill>
                <a:latin typeface="Inlander"/>
                <a:ea typeface="Inlander"/>
                <a:cs typeface="Inlander"/>
                <a:sym typeface="Inlander"/>
              </a:rPr>
              <a:t>Prevalensi Stunting Berdasarkan Kabupaten/Kota Provinsi Aceh Tahun 2022</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301781" y="937547"/>
            <a:ext cx="9658312" cy="1866966"/>
          </a:xfrm>
          <a:prstGeom prst="rect">
            <a:avLst/>
          </a:prstGeom>
        </p:spPr>
        <p:txBody>
          <a:bodyPr anchor="t" rtlCol="false" tIns="0" lIns="0" bIns="0" rIns="0">
            <a:spAutoFit/>
          </a:bodyPr>
          <a:lstStyle/>
          <a:p>
            <a:pPr algn="ctr">
              <a:lnSpc>
                <a:spcPts val="6299"/>
              </a:lnSpc>
            </a:pPr>
            <a:r>
              <a:rPr lang="en-US" sz="6999">
                <a:solidFill>
                  <a:srgbClr val="28303C"/>
                </a:solidFill>
                <a:latin typeface="Inlander"/>
                <a:ea typeface="Inlander"/>
                <a:cs typeface="Inlander"/>
                <a:sym typeface="Inlander"/>
              </a:rPr>
              <a:t>PENELITIAN TERDAHULU</a:t>
            </a:r>
          </a:p>
        </p:txBody>
      </p:sp>
      <p:sp>
        <p:nvSpPr>
          <p:cNvPr name="Freeform 3" id="3"/>
          <p:cNvSpPr/>
          <p:nvPr/>
        </p:nvSpPr>
        <p:spPr>
          <a:xfrm flipH="true" flipV="true" rot="0">
            <a:off x="13338517" y="0"/>
            <a:ext cx="4949483" cy="4299863"/>
          </a:xfrm>
          <a:custGeom>
            <a:avLst/>
            <a:gdLst/>
            <a:ahLst/>
            <a:cxnLst/>
            <a:rect r="r" b="b" t="t" l="l"/>
            <a:pathLst>
              <a:path h="4299863" w="4949483">
                <a:moveTo>
                  <a:pt x="4949483" y="4299863"/>
                </a:moveTo>
                <a:lnTo>
                  <a:pt x="0" y="4299863"/>
                </a:lnTo>
                <a:lnTo>
                  <a:pt x="0" y="0"/>
                </a:lnTo>
                <a:lnTo>
                  <a:pt x="4949483" y="0"/>
                </a:lnTo>
                <a:lnTo>
                  <a:pt x="4949483" y="429986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90905" y="8630099"/>
            <a:ext cx="836193" cy="2477609"/>
          </a:xfrm>
          <a:custGeom>
            <a:avLst/>
            <a:gdLst/>
            <a:ahLst/>
            <a:cxnLst/>
            <a:rect r="r" b="b" t="t" l="l"/>
            <a:pathLst>
              <a:path h="2477609" w="836193">
                <a:moveTo>
                  <a:pt x="0" y="0"/>
                </a:moveTo>
                <a:lnTo>
                  <a:pt x="836193" y="0"/>
                </a:lnTo>
                <a:lnTo>
                  <a:pt x="836193" y="2477609"/>
                </a:lnTo>
                <a:lnTo>
                  <a:pt x="0" y="24776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17596653" y="8630099"/>
            <a:ext cx="836193" cy="2477609"/>
          </a:xfrm>
          <a:custGeom>
            <a:avLst/>
            <a:gdLst/>
            <a:ahLst/>
            <a:cxnLst/>
            <a:rect r="r" b="b" t="t" l="l"/>
            <a:pathLst>
              <a:path h="2477609" w="836193">
                <a:moveTo>
                  <a:pt x="0" y="0"/>
                </a:moveTo>
                <a:lnTo>
                  <a:pt x="836193" y="0"/>
                </a:lnTo>
                <a:lnTo>
                  <a:pt x="836193" y="2477609"/>
                </a:lnTo>
                <a:lnTo>
                  <a:pt x="0" y="24776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465996" y="6650798"/>
            <a:ext cx="15116473" cy="2854464"/>
            <a:chOff x="0" y="0"/>
            <a:chExt cx="3967479" cy="749184"/>
          </a:xfrm>
        </p:grpSpPr>
        <p:sp>
          <p:nvSpPr>
            <p:cNvPr name="Freeform 7" id="7"/>
            <p:cNvSpPr/>
            <p:nvPr/>
          </p:nvSpPr>
          <p:spPr>
            <a:xfrm flipH="false" flipV="false" rot="0">
              <a:off x="0" y="0"/>
              <a:ext cx="3967478" cy="749184"/>
            </a:xfrm>
            <a:custGeom>
              <a:avLst/>
              <a:gdLst/>
              <a:ahLst/>
              <a:cxnLst/>
              <a:rect r="r" b="b" t="t" l="l"/>
              <a:pathLst>
                <a:path h="749184" w="3967478">
                  <a:moveTo>
                    <a:pt x="25608" y="0"/>
                  </a:moveTo>
                  <a:lnTo>
                    <a:pt x="3941871" y="0"/>
                  </a:lnTo>
                  <a:cubicBezTo>
                    <a:pt x="3948662" y="0"/>
                    <a:pt x="3955176" y="2698"/>
                    <a:pt x="3959978" y="7500"/>
                  </a:cubicBezTo>
                  <a:cubicBezTo>
                    <a:pt x="3964780" y="12303"/>
                    <a:pt x="3967478" y="18816"/>
                    <a:pt x="3967478" y="25608"/>
                  </a:cubicBezTo>
                  <a:lnTo>
                    <a:pt x="3967478" y="723577"/>
                  </a:lnTo>
                  <a:cubicBezTo>
                    <a:pt x="3967478" y="730368"/>
                    <a:pt x="3964780" y="736882"/>
                    <a:pt x="3959978" y="741684"/>
                  </a:cubicBezTo>
                  <a:cubicBezTo>
                    <a:pt x="3955176" y="746486"/>
                    <a:pt x="3948662" y="749184"/>
                    <a:pt x="3941871" y="749184"/>
                  </a:cubicBezTo>
                  <a:lnTo>
                    <a:pt x="25608" y="749184"/>
                  </a:lnTo>
                  <a:cubicBezTo>
                    <a:pt x="18816" y="749184"/>
                    <a:pt x="12303" y="746486"/>
                    <a:pt x="7500" y="741684"/>
                  </a:cubicBezTo>
                  <a:cubicBezTo>
                    <a:pt x="2698" y="736882"/>
                    <a:pt x="0" y="730368"/>
                    <a:pt x="0" y="723577"/>
                  </a:cubicBezTo>
                  <a:lnTo>
                    <a:pt x="0" y="25608"/>
                  </a:lnTo>
                  <a:cubicBezTo>
                    <a:pt x="0" y="18816"/>
                    <a:pt x="2698" y="12303"/>
                    <a:pt x="7500" y="7500"/>
                  </a:cubicBezTo>
                  <a:cubicBezTo>
                    <a:pt x="12303" y="2698"/>
                    <a:pt x="18816" y="0"/>
                    <a:pt x="25608" y="0"/>
                  </a:cubicBezTo>
                  <a:close/>
                </a:path>
              </a:pathLst>
            </a:custGeom>
            <a:solidFill>
              <a:srgbClr val="FFD1AB"/>
            </a:solidFill>
          </p:spPr>
        </p:sp>
        <p:sp>
          <p:nvSpPr>
            <p:cNvPr name="TextBox 8" id="8"/>
            <p:cNvSpPr txBox="true"/>
            <p:nvPr/>
          </p:nvSpPr>
          <p:spPr>
            <a:xfrm>
              <a:off x="0" y="-38100"/>
              <a:ext cx="3967479" cy="787284"/>
            </a:xfrm>
            <a:prstGeom prst="rect">
              <a:avLst/>
            </a:prstGeom>
          </p:spPr>
          <p:txBody>
            <a:bodyPr anchor="ctr" rtlCol="false" tIns="50977" lIns="50977" bIns="50977" rIns="50977"/>
            <a:lstStyle/>
            <a:p>
              <a:pPr algn="ctr">
                <a:lnSpc>
                  <a:spcPts val="2659"/>
                </a:lnSpc>
              </a:pPr>
            </a:p>
          </p:txBody>
        </p:sp>
      </p:grpSp>
      <p:grpSp>
        <p:nvGrpSpPr>
          <p:cNvPr name="Group 9" id="9"/>
          <p:cNvGrpSpPr/>
          <p:nvPr/>
        </p:nvGrpSpPr>
        <p:grpSpPr>
          <a:xfrm rot="0">
            <a:off x="1465996" y="3974498"/>
            <a:ext cx="15116473" cy="2307383"/>
            <a:chOff x="0" y="0"/>
            <a:chExt cx="3967479" cy="605597"/>
          </a:xfrm>
        </p:grpSpPr>
        <p:sp>
          <p:nvSpPr>
            <p:cNvPr name="Freeform 10" id="10"/>
            <p:cNvSpPr/>
            <p:nvPr/>
          </p:nvSpPr>
          <p:spPr>
            <a:xfrm flipH="false" flipV="false" rot="0">
              <a:off x="0" y="0"/>
              <a:ext cx="3967478" cy="605597"/>
            </a:xfrm>
            <a:custGeom>
              <a:avLst/>
              <a:gdLst/>
              <a:ahLst/>
              <a:cxnLst/>
              <a:rect r="r" b="b" t="t" l="l"/>
              <a:pathLst>
                <a:path h="605597" w="3967478">
                  <a:moveTo>
                    <a:pt x="25608" y="0"/>
                  </a:moveTo>
                  <a:lnTo>
                    <a:pt x="3941871" y="0"/>
                  </a:lnTo>
                  <a:cubicBezTo>
                    <a:pt x="3948662" y="0"/>
                    <a:pt x="3955176" y="2698"/>
                    <a:pt x="3959978" y="7500"/>
                  </a:cubicBezTo>
                  <a:cubicBezTo>
                    <a:pt x="3964780" y="12303"/>
                    <a:pt x="3967478" y="18816"/>
                    <a:pt x="3967478" y="25608"/>
                  </a:cubicBezTo>
                  <a:lnTo>
                    <a:pt x="3967478" y="579990"/>
                  </a:lnTo>
                  <a:cubicBezTo>
                    <a:pt x="3967478" y="586781"/>
                    <a:pt x="3964780" y="593295"/>
                    <a:pt x="3959978" y="598097"/>
                  </a:cubicBezTo>
                  <a:cubicBezTo>
                    <a:pt x="3955176" y="602899"/>
                    <a:pt x="3948662" y="605597"/>
                    <a:pt x="3941871" y="605597"/>
                  </a:cubicBezTo>
                  <a:lnTo>
                    <a:pt x="25608" y="605597"/>
                  </a:lnTo>
                  <a:cubicBezTo>
                    <a:pt x="18816" y="605597"/>
                    <a:pt x="12303" y="602899"/>
                    <a:pt x="7500" y="598097"/>
                  </a:cubicBezTo>
                  <a:cubicBezTo>
                    <a:pt x="2698" y="593295"/>
                    <a:pt x="0" y="586781"/>
                    <a:pt x="0" y="579990"/>
                  </a:cubicBezTo>
                  <a:lnTo>
                    <a:pt x="0" y="25608"/>
                  </a:lnTo>
                  <a:cubicBezTo>
                    <a:pt x="0" y="18816"/>
                    <a:pt x="2698" y="12303"/>
                    <a:pt x="7500" y="7500"/>
                  </a:cubicBezTo>
                  <a:cubicBezTo>
                    <a:pt x="12303" y="2698"/>
                    <a:pt x="18816" y="0"/>
                    <a:pt x="25608" y="0"/>
                  </a:cubicBezTo>
                  <a:close/>
                </a:path>
              </a:pathLst>
            </a:custGeom>
            <a:solidFill>
              <a:srgbClr val="FFD1AB"/>
            </a:solidFill>
          </p:spPr>
        </p:sp>
        <p:sp>
          <p:nvSpPr>
            <p:cNvPr name="TextBox 11" id="11"/>
            <p:cNvSpPr txBox="true"/>
            <p:nvPr/>
          </p:nvSpPr>
          <p:spPr>
            <a:xfrm>
              <a:off x="0" y="-38100"/>
              <a:ext cx="3967479" cy="643697"/>
            </a:xfrm>
            <a:prstGeom prst="rect">
              <a:avLst/>
            </a:prstGeom>
          </p:spPr>
          <p:txBody>
            <a:bodyPr anchor="ctr" rtlCol="false" tIns="50977" lIns="50977" bIns="50977" rIns="50977"/>
            <a:lstStyle/>
            <a:p>
              <a:pPr algn="ctr">
                <a:lnSpc>
                  <a:spcPts val="2659"/>
                </a:lnSpc>
              </a:pPr>
            </a:p>
          </p:txBody>
        </p:sp>
      </p:grpSp>
      <p:sp>
        <p:nvSpPr>
          <p:cNvPr name="Freeform 12" id="12"/>
          <p:cNvSpPr/>
          <p:nvPr/>
        </p:nvSpPr>
        <p:spPr>
          <a:xfrm flipH="true" flipV="false" rot="-10800000">
            <a:off x="0" y="0"/>
            <a:ext cx="4758055" cy="4133560"/>
          </a:xfrm>
          <a:custGeom>
            <a:avLst/>
            <a:gdLst/>
            <a:ahLst/>
            <a:cxnLst/>
            <a:rect r="r" b="b" t="t" l="l"/>
            <a:pathLst>
              <a:path h="4133560" w="4758055">
                <a:moveTo>
                  <a:pt x="4758055" y="0"/>
                </a:moveTo>
                <a:lnTo>
                  <a:pt x="0" y="0"/>
                </a:lnTo>
                <a:lnTo>
                  <a:pt x="0" y="4133560"/>
                </a:lnTo>
                <a:lnTo>
                  <a:pt x="4758055" y="4133560"/>
                </a:lnTo>
                <a:lnTo>
                  <a:pt x="475805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1648393" y="4318913"/>
            <a:ext cx="14347263" cy="1500875"/>
          </a:xfrm>
          <a:prstGeom prst="rect">
            <a:avLst/>
          </a:prstGeom>
        </p:spPr>
        <p:txBody>
          <a:bodyPr anchor="t" rtlCol="false" tIns="0" lIns="0" bIns="0" rIns="0">
            <a:spAutoFit/>
          </a:bodyPr>
          <a:lstStyle/>
          <a:p>
            <a:pPr algn="just" marL="582930" indent="-291465" lvl="1">
              <a:lnSpc>
                <a:spcPts val="2970"/>
              </a:lnSpc>
              <a:buFont typeface="Arial"/>
              <a:buChar char="•"/>
            </a:pPr>
            <a:r>
              <a:rPr lang="en-US" sz="2700">
                <a:solidFill>
                  <a:srgbClr val="231F20"/>
                </a:solidFill>
                <a:latin typeface="Recoleta"/>
                <a:ea typeface="Recoleta"/>
                <a:cs typeface="Recoleta"/>
                <a:sym typeface="Recoleta"/>
              </a:rPr>
              <a:t>Fadliana &amp; Darajat (2021)</a:t>
            </a:r>
          </a:p>
          <a:p>
            <a:pPr algn="just" marL="1165860" indent="-388620" lvl="2">
              <a:lnSpc>
                <a:spcPts val="2970"/>
              </a:lnSpc>
              <a:buFont typeface="Arial"/>
              <a:buChar char="⚬"/>
            </a:pPr>
            <a:r>
              <a:rPr lang="en-US" sz="2700">
                <a:solidFill>
                  <a:srgbClr val="231F20"/>
                </a:solidFill>
                <a:latin typeface="Recoleta"/>
                <a:ea typeface="Recoleta"/>
                <a:cs typeface="Recoleta"/>
                <a:sym typeface="Recoleta"/>
              </a:rPr>
              <a:t>Menggunakan GWR untuk menganalisis stunting</a:t>
            </a:r>
            <a:r>
              <a:rPr lang="en-US" sz="2700">
                <a:solidFill>
                  <a:srgbClr val="231F20"/>
                </a:solidFill>
                <a:latin typeface="Recoleta"/>
                <a:ea typeface="Recoleta"/>
                <a:cs typeface="Recoleta"/>
                <a:sym typeface="Recoleta"/>
              </a:rPr>
              <a:t> di Provinsi Jawa Timur.</a:t>
            </a:r>
          </a:p>
          <a:p>
            <a:pPr algn="just" marL="1165860" indent="-388620" lvl="2">
              <a:lnSpc>
                <a:spcPts val="2970"/>
              </a:lnSpc>
              <a:buFont typeface="Arial"/>
              <a:buChar char="⚬"/>
            </a:pPr>
            <a:r>
              <a:rPr lang="en-US" sz="2700">
                <a:solidFill>
                  <a:srgbClr val="231F20"/>
                </a:solidFill>
                <a:latin typeface="Recoleta"/>
                <a:ea typeface="Recoleta"/>
                <a:cs typeface="Recoleta"/>
                <a:sym typeface="Recoleta"/>
              </a:rPr>
              <a:t>Hasil Penelitian → Bayi baru lahir yang menerima Inisiasi Menyusui Dini (IMD) dan sanitasi layak berpengaruh signifikan terhadap prevalensi stunting.</a:t>
            </a:r>
          </a:p>
        </p:txBody>
      </p:sp>
      <p:sp>
        <p:nvSpPr>
          <p:cNvPr name="TextBox 14" id="14"/>
          <p:cNvSpPr txBox="true"/>
          <p:nvPr/>
        </p:nvSpPr>
        <p:spPr>
          <a:xfrm rot="0">
            <a:off x="2801082" y="3039587"/>
            <a:ext cx="13012176" cy="728411"/>
          </a:xfrm>
          <a:prstGeom prst="rect">
            <a:avLst/>
          </a:prstGeom>
        </p:spPr>
        <p:txBody>
          <a:bodyPr anchor="t" rtlCol="false" tIns="0" lIns="0" bIns="0" rIns="0">
            <a:spAutoFit/>
          </a:bodyPr>
          <a:lstStyle/>
          <a:p>
            <a:pPr algn="ctr">
              <a:lnSpc>
                <a:spcPts val="2860"/>
              </a:lnSpc>
            </a:pPr>
            <a:r>
              <a:rPr lang="en-US" sz="2600">
                <a:solidFill>
                  <a:srgbClr val="000000"/>
                </a:solidFill>
                <a:latin typeface="Recoleta"/>
                <a:ea typeface="Recoleta"/>
                <a:cs typeface="Recoleta"/>
                <a:sym typeface="Recoleta"/>
              </a:rPr>
              <a:t>B</a:t>
            </a:r>
            <a:r>
              <a:rPr lang="en-US" sz="2600">
                <a:solidFill>
                  <a:srgbClr val="000000"/>
                </a:solidFill>
                <a:latin typeface="Recoleta"/>
                <a:ea typeface="Recoleta"/>
                <a:cs typeface="Recoleta"/>
                <a:sym typeface="Recoleta"/>
              </a:rPr>
              <a:t>erbagai faktor telah diketahui berkontribusi terhadap tingginya angka stunting. </a:t>
            </a:r>
          </a:p>
          <a:p>
            <a:pPr algn="ctr">
              <a:lnSpc>
                <a:spcPts val="2860"/>
              </a:lnSpc>
            </a:pPr>
            <a:r>
              <a:rPr lang="en-US" sz="2600">
                <a:solidFill>
                  <a:srgbClr val="000000"/>
                </a:solidFill>
                <a:latin typeface="Recoleta"/>
                <a:ea typeface="Recoleta"/>
                <a:cs typeface="Recoleta"/>
                <a:sym typeface="Recoleta"/>
              </a:rPr>
              <a:t>Beberapa temuan dari penelitian terdahulu yang relevan antara lain sebagai berikut:</a:t>
            </a:r>
          </a:p>
        </p:txBody>
      </p:sp>
      <p:sp>
        <p:nvSpPr>
          <p:cNvPr name="TextBox 15" id="15"/>
          <p:cNvSpPr txBox="true"/>
          <p:nvPr/>
        </p:nvSpPr>
        <p:spPr>
          <a:xfrm rot="0">
            <a:off x="1830790" y="7006856"/>
            <a:ext cx="13982468" cy="2243693"/>
          </a:xfrm>
          <a:prstGeom prst="rect">
            <a:avLst/>
          </a:prstGeom>
        </p:spPr>
        <p:txBody>
          <a:bodyPr anchor="t" rtlCol="false" tIns="0" lIns="0" bIns="0" rIns="0">
            <a:spAutoFit/>
          </a:bodyPr>
          <a:lstStyle/>
          <a:p>
            <a:pPr algn="just" marL="582930" indent="-291465" lvl="1">
              <a:lnSpc>
                <a:spcPts val="2970"/>
              </a:lnSpc>
              <a:buFont typeface="Arial"/>
              <a:buChar char="•"/>
            </a:pPr>
            <a:r>
              <a:rPr lang="en-US" sz="2700">
                <a:solidFill>
                  <a:srgbClr val="000000"/>
                </a:solidFill>
                <a:latin typeface="Recoleta"/>
                <a:ea typeface="Recoleta"/>
                <a:cs typeface="Recoleta"/>
                <a:sym typeface="Recoleta"/>
              </a:rPr>
              <a:t>A</a:t>
            </a:r>
            <a:r>
              <a:rPr lang="en-US" sz="2700">
                <a:solidFill>
                  <a:srgbClr val="000000"/>
                </a:solidFill>
                <a:latin typeface="Recoleta"/>
                <a:ea typeface="Recoleta"/>
                <a:cs typeface="Recoleta"/>
                <a:sym typeface="Recoleta"/>
              </a:rPr>
              <a:t>nggriawan dkk. (2024)</a:t>
            </a:r>
          </a:p>
          <a:p>
            <a:pPr algn="just" marL="1165860" indent="-388620" lvl="2">
              <a:lnSpc>
                <a:spcPts val="2970"/>
              </a:lnSpc>
              <a:buFont typeface="Arial"/>
              <a:buChar char="⚬"/>
            </a:pPr>
            <a:r>
              <a:rPr lang="en-US" sz="2700">
                <a:solidFill>
                  <a:srgbClr val="000000"/>
                </a:solidFill>
                <a:latin typeface="Recoleta"/>
                <a:ea typeface="Recoleta"/>
                <a:cs typeface="Recoleta"/>
                <a:sym typeface="Recoleta"/>
              </a:rPr>
              <a:t>Melakukan Pemodelan prevalensi stunting stunting di Provinsi Aceh dengan GWR.</a:t>
            </a:r>
          </a:p>
          <a:p>
            <a:pPr algn="just" marL="1165860" indent="-388620" lvl="2">
              <a:lnSpc>
                <a:spcPts val="2970"/>
              </a:lnSpc>
              <a:buFont typeface="Arial"/>
              <a:buChar char="⚬"/>
            </a:pPr>
            <a:r>
              <a:rPr lang="en-US" sz="2700">
                <a:solidFill>
                  <a:srgbClr val="000000"/>
                </a:solidFill>
                <a:latin typeface="Recoleta"/>
                <a:ea typeface="Recoleta"/>
                <a:cs typeface="Recoleta"/>
                <a:sym typeface="Recoleta"/>
              </a:rPr>
              <a:t>Hasil Penelitian → Persentase bayi dengan Berat Badan Lahir Rendah (BBLR), balita gizi buruk, rumah tangga dengan akses sanitasi layak, dan persentase penduduk miskin berpengaruh signifikan terhadap prevalensi stunting, dengan pola spasial yang bervariasi.</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283481" y="1009650"/>
            <a:ext cx="9658312" cy="1866966"/>
          </a:xfrm>
          <a:prstGeom prst="rect">
            <a:avLst/>
          </a:prstGeom>
        </p:spPr>
        <p:txBody>
          <a:bodyPr anchor="t" rtlCol="false" tIns="0" lIns="0" bIns="0" rIns="0">
            <a:spAutoFit/>
          </a:bodyPr>
          <a:lstStyle/>
          <a:p>
            <a:pPr algn="ctr">
              <a:lnSpc>
                <a:spcPts val="6299"/>
              </a:lnSpc>
            </a:pPr>
            <a:r>
              <a:rPr lang="en-US" sz="6999">
                <a:solidFill>
                  <a:srgbClr val="28303C"/>
                </a:solidFill>
                <a:latin typeface="Inlander"/>
                <a:ea typeface="Inlander"/>
                <a:cs typeface="Inlander"/>
                <a:sym typeface="Inlander"/>
              </a:rPr>
              <a:t>KETERBARUAN PENELITIAN</a:t>
            </a:r>
          </a:p>
        </p:txBody>
      </p:sp>
      <p:sp>
        <p:nvSpPr>
          <p:cNvPr name="Freeform 3" id="3"/>
          <p:cNvSpPr/>
          <p:nvPr/>
        </p:nvSpPr>
        <p:spPr>
          <a:xfrm flipH="true" flipV="true" rot="0">
            <a:off x="13338517" y="0"/>
            <a:ext cx="4949483" cy="4299863"/>
          </a:xfrm>
          <a:custGeom>
            <a:avLst/>
            <a:gdLst/>
            <a:ahLst/>
            <a:cxnLst/>
            <a:rect r="r" b="b" t="t" l="l"/>
            <a:pathLst>
              <a:path h="4299863" w="4949483">
                <a:moveTo>
                  <a:pt x="4949483" y="4299863"/>
                </a:moveTo>
                <a:lnTo>
                  <a:pt x="0" y="4299863"/>
                </a:lnTo>
                <a:lnTo>
                  <a:pt x="0" y="0"/>
                </a:lnTo>
                <a:lnTo>
                  <a:pt x="4949483" y="0"/>
                </a:lnTo>
                <a:lnTo>
                  <a:pt x="4949483" y="429986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27073" y="8437592"/>
            <a:ext cx="836193" cy="2477609"/>
          </a:xfrm>
          <a:custGeom>
            <a:avLst/>
            <a:gdLst/>
            <a:ahLst/>
            <a:cxnLst/>
            <a:rect r="r" b="b" t="t" l="l"/>
            <a:pathLst>
              <a:path h="2477609" w="836193">
                <a:moveTo>
                  <a:pt x="0" y="0"/>
                </a:moveTo>
                <a:lnTo>
                  <a:pt x="836193" y="0"/>
                </a:lnTo>
                <a:lnTo>
                  <a:pt x="836193" y="2477609"/>
                </a:lnTo>
                <a:lnTo>
                  <a:pt x="0" y="24776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400000">
            <a:off x="17590942" y="8437592"/>
            <a:ext cx="836193" cy="2477609"/>
          </a:xfrm>
          <a:custGeom>
            <a:avLst/>
            <a:gdLst/>
            <a:ahLst/>
            <a:cxnLst/>
            <a:rect r="r" b="b" t="t" l="l"/>
            <a:pathLst>
              <a:path h="2477609" w="836193">
                <a:moveTo>
                  <a:pt x="0" y="0"/>
                </a:moveTo>
                <a:lnTo>
                  <a:pt x="836194" y="0"/>
                </a:lnTo>
                <a:lnTo>
                  <a:pt x="836194" y="2477609"/>
                </a:lnTo>
                <a:lnTo>
                  <a:pt x="0" y="24776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3022781" y="3095205"/>
            <a:ext cx="12242437" cy="6163095"/>
            <a:chOff x="0" y="0"/>
            <a:chExt cx="3213157" cy="1617570"/>
          </a:xfrm>
        </p:grpSpPr>
        <p:sp>
          <p:nvSpPr>
            <p:cNvPr name="Freeform 7" id="7"/>
            <p:cNvSpPr/>
            <p:nvPr/>
          </p:nvSpPr>
          <p:spPr>
            <a:xfrm flipH="false" flipV="false" rot="0">
              <a:off x="0" y="0"/>
              <a:ext cx="3213157" cy="1617570"/>
            </a:xfrm>
            <a:custGeom>
              <a:avLst/>
              <a:gdLst/>
              <a:ahLst/>
              <a:cxnLst/>
              <a:rect r="r" b="b" t="t" l="l"/>
              <a:pathLst>
                <a:path h="1617570" w="3213157">
                  <a:moveTo>
                    <a:pt x="31619" y="0"/>
                  </a:moveTo>
                  <a:lnTo>
                    <a:pt x="3181538" y="0"/>
                  </a:lnTo>
                  <a:cubicBezTo>
                    <a:pt x="3189924" y="0"/>
                    <a:pt x="3197967" y="3331"/>
                    <a:pt x="3203896" y="9261"/>
                  </a:cubicBezTo>
                  <a:cubicBezTo>
                    <a:pt x="3209826" y="15191"/>
                    <a:pt x="3213157" y="23233"/>
                    <a:pt x="3213157" y="31619"/>
                  </a:cubicBezTo>
                  <a:lnTo>
                    <a:pt x="3213157" y="1585950"/>
                  </a:lnTo>
                  <a:cubicBezTo>
                    <a:pt x="3213157" y="1594336"/>
                    <a:pt x="3209826" y="1602379"/>
                    <a:pt x="3203896" y="1608309"/>
                  </a:cubicBezTo>
                  <a:cubicBezTo>
                    <a:pt x="3197967" y="1614238"/>
                    <a:pt x="3189924" y="1617570"/>
                    <a:pt x="3181538" y="1617570"/>
                  </a:cubicBezTo>
                  <a:lnTo>
                    <a:pt x="31619" y="1617570"/>
                  </a:lnTo>
                  <a:cubicBezTo>
                    <a:pt x="23233" y="1617570"/>
                    <a:pt x="15191" y="1614238"/>
                    <a:pt x="9261" y="1608309"/>
                  </a:cubicBezTo>
                  <a:cubicBezTo>
                    <a:pt x="3331" y="1602379"/>
                    <a:pt x="0" y="1594336"/>
                    <a:pt x="0" y="1585950"/>
                  </a:cubicBezTo>
                  <a:lnTo>
                    <a:pt x="0" y="31619"/>
                  </a:lnTo>
                  <a:cubicBezTo>
                    <a:pt x="0" y="23233"/>
                    <a:pt x="3331" y="15191"/>
                    <a:pt x="9261" y="9261"/>
                  </a:cubicBezTo>
                  <a:cubicBezTo>
                    <a:pt x="15191" y="3331"/>
                    <a:pt x="23233" y="0"/>
                    <a:pt x="31619" y="0"/>
                  </a:cubicBezTo>
                  <a:close/>
                </a:path>
              </a:pathLst>
            </a:custGeom>
            <a:solidFill>
              <a:srgbClr val="FFD1AB"/>
            </a:solidFill>
          </p:spPr>
        </p:sp>
        <p:sp>
          <p:nvSpPr>
            <p:cNvPr name="TextBox 8" id="8"/>
            <p:cNvSpPr txBox="true"/>
            <p:nvPr/>
          </p:nvSpPr>
          <p:spPr>
            <a:xfrm>
              <a:off x="0" y="-38100"/>
              <a:ext cx="3213157" cy="1655670"/>
            </a:xfrm>
            <a:prstGeom prst="rect">
              <a:avLst/>
            </a:prstGeom>
          </p:spPr>
          <p:txBody>
            <a:bodyPr anchor="ctr" rtlCol="false" tIns="50977" lIns="50977" bIns="50977" rIns="50977"/>
            <a:lstStyle/>
            <a:p>
              <a:pPr algn="ctr">
                <a:lnSpc>
                  <a:spcPts val="2659"/>
                </a:lnSpc>
              </a:pPr>
            </a:p>
          </p:txBody>
        </p:sp>
      </p:grpSp>
      <p:sp>
        <p:nvSpPr>
          <p:cNvPr name="TextBox 9" id="9"/>
          <p:cNvSpPr txBox="true"/>
          <p:nvPr/>
        </p:nvSpPr>
        <p:spPr>
          <a:xfrm rot="0">
            <a:off x="3585035" y="3356347"/>
            <a:ext cx="11055204" cy="5669386"/>
          </a:xfrm>
          <a:prstGeom prst="rect">
            <a:avLst/>
          </a:prstGeom>
        </p:spPr>
        <p:txBody>
          <a:bodyPr anchor="t" rtlCol="false" tIns="0" lIns="0" bIns="0" rIns="0">
            <a:spAutoFit/>
          </a:bodyPr>
          <a:lstStyle/>
          <a:p>
            <a:pPr algn="just" marL="519964" indent="-259982" lvl="1">
              <a:lnSpc>
                <a:spcPts val="2649"/>
              </a:lnSpc>
              <a:buFont typeface="Arial"/>
              <a:buChar char="•"/>
            </a:pPr>
            <a:r>
              <a:rPr lang="en-US" sz="2408">
                <a:solidFill>
                  <a:srgbClr val="000000"/>
                </a:solidFill>
                <a:latin typeface="Recoleta"/>
                <a:ea typeface="Recoleta"/>
                <a:cs typeface="Recoleta"/>
                <a:sym typeface="Recoleta"/>
              </a:rPr>
              <a:t>Berdasarkan kajian terhadap penelitian-p</a:t>
            </a:r>
            <a:r>
              <a:rPr lang="en-US" sz="2408">
                <a:solidFill>
                  <a:srgbClr val="000000"/>
                </a:solidFill>
                <a:latin typeface="Recoleta"/>
                <a:ea typeface="Recoleta"/>
                <a:cs typeface="Recoleta"/>
                <a:sym typeface="Recoleta"/>
              </a:rPr>
              <a:t>enelitian sebelumnya, belum ditemukan penelitian yang menggabungkan variabel pelayanan kesehatan dan faktor ekonomi dalam analisis spasial stunting dengan menggunakan metode Geographically Weighted Regression (GWR).</a:t>
            </a:r>
          </a:p>
          <a:p>
            <a:pPr algn="just" marL="519964" indent="-259982" lvl="1">
              <a:lnSpc>
                <a:spcPts val="2649"/>
              </a:lnSpc>
              <a:buFont typeface="Arial"/>
              <a:buChar char="•"/>
            </a:pPr>
            <a:r>
              <a:rPr lang="en-US" sz="2408">
                <a:solidFill>
                  <a:srgbClr val="000000"/>
                </a:solidFill>
                <a:latin typeface="Recoleta"/>
                <a:ea typeface="Recoleta"/>
                <a:cs typeface="Recoleta"/>
                <a:sym typeface="Recoleta"/>
              </a:rPr>
              <a:t>Penelitian ini menggunakan satu variabel dependen, yaitu prevalensi stunting, dan tujuh variabel independen sebagai berikut:</a:t>
            </a:r>
          </a:p>
          <a:p>
            <a:pPr algn="just" marL="1039928" indent="-346643" lvl="2">
              <a:lnSpc>
                <a:spcPts val="2649"/>
              </a:lnSpc>
              <a:buFont typeface="Arial"/>
              <a:buChar char="⚬"/>
            </a:pPr>
            <a:r>
              <a:rPr lang="en-US" sz="2408">
                <a:solidFill>
                  <a:srgbClr val="000000"/>
                </a:solidFill>
                <a:latin typeface="Recoleta"/>
                <a:ea typeface="Recoleta"/>
                <a:cs typeface="Recoleta"/>
                <a:sym typeface="Recoleta"/>
              </a:rPr>
              <a:t>Inisiasi Menyusui Dini (IMD)</a:t>
            </a:r>
          </a:p>
          <a:p>
            <a:pPr algn="just" marL="1039928" indent="-346643" lvl="2">
              <a:lnSpc>
                <a:spcPts val="2649"/>
              </a:lnSpc>
              <a:buFont typeface="Arial"/>
              <a:buChar char="⚬"/>
            </a:pPr>
            <a:r>
              <a:rPr lang="en-US" sz="2408">
                <a:solidFill>
                  <a:srgbClr val="000000"/>
                </a:solidFill>
                <a:latin typeface="Recoleta"/>
                <a:ea typeface="Recoleta"/>
                <a:cs typeface="Recoleta"/>
                <a:sym typeface="Recoleta"/>
              </a:rPr>
              <a:t>Jumlah tenaga gizi di rumah sakit</a:t>
            </a:r>
          </a:p>
          <a:p>
            <a:pPr algn="just" marL="1039928" indent="-346643" lvl="2">
              <a:lnSpc>
                <a:spcPts val="2649"/>
              </a:lnSpc>
              <a:buFont typeface="Arial"/>
              <a:buChar char="⚬"/>
            </a:pPr>
            <a:r>
              <a:rPr lang="en-US" sz="2408">
                <a:solidFill>
                  <a:srgbClr val="000000"/>
                </a:solidFill>
                <a:latin typeface="Recoleta"/>
                <a:ea typeface="Recoleta"/>
                <a:cs typeface="Recoleta"/>
                <a:sym typeface="Recoleta"/>
              </a:rPr>
              <a:t>Jumlah ibu hamil yang mengonsumsi Tablet Tambah Darah (TTD)</a:t>
            </a:r>
          </a:p>
          <a:p>
            <a:pPr algn="just" marL="1039928" indent="-346643" lvl="2">
              <a:lnSpc>
                <a:spcPts val="2649"/>
              </a:lnSpc>
              <a:buFont typeface="Arial"/>
              <a:buChar char="⚬"/>
            </a:pPr>
            <a:r>
              <a:rPr lang="en-US" sz="2408">
                <a:solidFill>
                  <a:srgbClr val="000000"/>
                </a:solidFill>
                <a:latin typeface="Recoleta"/>
                <a:ea typeface="Recoleta"/>
                <a:cs typeface="Recoleta"/>
                <a:sym typeface="Recoleta"/>
              </a:rPr>
              <a:t>Jumlah posyandu</a:t>
            </a:r>
          </a:p>
          <a:p>
            <a:pPr algn="just" marL="1039928" indent="-346643" lvl="2">
              <a:lnSpc>
                <a:spcPts val="2649"/>
              </a:lnSpc>
              <a:buFont typeface="Arial"/>
              <a:buChar char="⚬"/>
            </a:pPr>
            <a:r>
              <a:rPr lang="en-US" sz="2408">
                <a:solidFill>
                  <a:srgbClr val="000000"/>
                </a:solidFill>
                <a:latin typeface="Recoleta"/>
                <a:ea typeface="Recoleta"/>
                <a:cs typeface="Recoleta"/>
                <a:sym typeface="Recoleta"/>
              </a:rPr>
              <a:t>Jumlah tenaga bidan</a:t>
            </a:r>
          </a:p>
          <a:p>
            <a:pPr algn="just" marL="1039928" indent="-346643" lvl="2">
              <a:lnSpc>
                <a:spcPts val="2649"/>
              </a:lnSpc>
              <a:buFont typeface="Arial"/>
              <a:buChar char="⚬"/>
            </a:pPr>
            <a:r>
              <a:rPr lang="en-US" sz="2408">
                <a:solidFill>
                  <a:srgbClr val="000000"/>
                </a:solidFill>
                <a:latin typeface="Recoleta"/>
                <a:ea typeface="Recoleta"/>
                <a:cs typeface="Recoleta"/>
                <a:sym typeface="Recoleta"/>
              </a:rPr>
              <a:t>Persentase penduduk miskin</a:t>
            </a:r>
          </a:p>
          <a:p>
            <a:pPr algn="just" marL="1039928" indent="-346643" lvl="2">
              <a:lnSpc>
                <a:spcPts val="2649"/>
              </a:lnSpc>
              <a:buFont typeface="Arial"/>
              <a:buChar char="⚬"/>
            </a:pPr>
            <a:r>
              <a:rPr lang="en-US" sz="2408">
                <a:solidFill>
                  <a:srgbClr val="000000"/>
                </a:solidFill>
                <a:latin typeface="Recoleta"/>
                <a:ea typeface="Recoleta"/>
                <a:cs typeface="Recoleta"/>
                <a:sym typeface="Recoleta"/>
              </a:rPr>
              <a:t>Ju</a:t>
            </a:r>
            <a:r>
              <a:rPr lang="en-US" sz="2408">
                <a:solidFill>
                  <a:srgbClr val="000000"/>
                </a:solidFill>
                <a:latin typeface="Recoleta"/>
                <a:ea typeface="Recoleta"/>
                <a:cs typeface="Recoleta"/>
                <a:sym typeface="Recoleta"/>
              </a:rPr>
              <a:t>mlah tenaga kesehatan masyarakat</a:t>
            </a:r>
          </a:p>
          <a:p>
            <a:pPr algn="just" marL="519964" indent="-259982" lvl="1">
              <a:lnSpc>
                <a:spcPts val="2649"/>
              </a:lnSpc>
              <a:buFont typeface="Arial"/>
              <a:buChar char="•"/>
            </a:pPr>
            <a:r>
              <a:rPr lang="en-US" sz="2408">
                <a:solidFill>
                  <a:srgbClr val="000000"/>
                </a:solidFill>
                <a:latin typeface="Recoleta"/>
                <a:ea typeface="Recoleta"/>
                <a:cs typeface="Recoleta"/>
                <a:sym typeface="Recoleta"/>
              </a:rPr>
              <a:t>Dengan pendekatan ini, penelitian diharapkan dapat memberikan gambaran mengenai faktor-faktor yang memengaruhi stunting di Provinsi Aceh, sehingga dapat menjadi dasar dalam perumusan kebijakan penanganan stunting yang lebih tepat sasaran.</a:t>
            </a:r>
          </a:p>
        </p:txBody>
      </p:sp>
      <p:sp>
        <p:nvSpPr>
          <p:cNvPr name="Freeform 10" id="10"/>
          <p:cNvSpPr/>
          <p:nvPr/>
        </p:nvSpPr>
        <p:spPr>
          <a:xfrm flipH="true" flipV="false" rot="-10800000">
            <a:off x="0" y="0"/>
            <a:ext cx="4758055" cy="4133560"/>
          </a:xfrm>
          <a:custGeom>
            <a:avLst/>
            <a:gdLst/>
            <a:ahLst/>
            <a:cxnLst/>
            <a:rect r="r" b="b" t="t" l="l"/>
            <a:pathLst>
              <a:path h="4133560" w="4758055">
                <a:moveTo>
                  <a:pt x="4758055" y="0"/>
                </a:moveTo>
                <a:lnTo>
                  <a:pt x="0" y="0"/>
                </a:lnTo>
                <a:lnTo>
                  <a:pt x="0" y="4133560"/>
                </a:lnTo>
                <a:lnTo>
                  <a:pt x="4758055" y="4133560"/>
                </a:lnTo>
                <a:lnTo>
                  <a:pt x="475805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358315" y="1307696"/>
            <a:ext cx="10524752" cy="1076358"/>
          </a:xfrm>
          <a:prstGeom prst="rect">
            <a:avLst/>
          </a:prstGeom>
        </p:spPr>
        <p:txBody>
          <a:bodyPr anchor="t" rtlCol="false" tIns="0" lIns="0" bIns="0" rIns="0">
            <a:spAutoFit/>
          </a:bodyPr>
          <a:lstStyle/>
          <a:p>
            <a:pPr algn="ctr">
              <a:lnSpc>
                <a:spcPts val="6299"/>
              </a:lnSpc>
            </a:pPr>
            <a:r>
              <a:rPr lang="en-US" sz="6999">
                <a:solidFill>
                  <a:srgbClr val="28303C"/>
                </a:solidFill>
                <a:latin typeface="Inlander"/>
                <a:ea typeface="Inlander"/>
                <a:cs typeface="Inlander"/>
                <a:sym typeface="Inlander"/>
              </a:rPr>
              <a:t>RUMUSAN MASALAH</a:t>
            </a:r>
          </a:p>
        </p:txBody>
      </p:sp>
      <p:sp>
        <p:nvSpPr>
          <p:cNvPr name="Freeform 3" id="3"/>
          <p:cNvSpPr/>
          <p:nvPr/>
        </p:nvSpPr>
        <p:spPr>
          <a:xfrm flipH="true" flipV="false" rot="0">
            <a:off x="14288812" y="6812705"/>
            <a:ext cx="3999188" cy="3474295"/>
          </a:xfrm>
          <a:custGeom>
            <a:avLst/>
            <a:gdLst/>
            <a:ahLst/>
            <a:cxnLst/>
            <a:rect r="r" b="b" t="t" l="l"/>
            <a:pathLst>
              <a:path h="3474295" w="3999188">
                <a:moveTo>
                  <a:pt x="3999188" y="0"/>
                </a:moveTo>
                <a:lnTo>
                  <a:pt x="0" y="0"/>
                </a:lnTo>
                <a:lnTo>
                  <a:pt x="0" y="3474295"/>
                </a:lnTo>
                <a:lnTo>
                  <a:pt x="3999188" y="3474295"/>
                </a:lnTo>
                <a:lnTo>
                  <a:pt x="3999188"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4246150" y="2965079"/>
            <a:ext cx="10935483" cy="1665845"/>
            <a:chOff x="0" y="0"/>
            <a:chExt cx="2316399" cy="352866"/>
          </a:xfrm>
        </p:grpSpPr>
        <p:sp>
          <p:nvSpPr>
            <p:cNvPr name="Freeform 5" id="5"/>
            <p:cNvSpPr/>
            <p:nvPr/>
          </p:nvSpPr>
          <p:spPr>
            <a:xfrm flipH="false" flipV="false" rot="0">
              <a:off x="0" y="0"/>
              <a:ext cx="2316400" cy="352866"/>
            </a:xfrm>
            <a:custGeom>
              <a:avLst/>
              <a:gdLst/>
              <a:ahLst/>
              <a:cxnLst/>
              <a:rect r="r" b="b" t="t" l="l"/>
              <a:pathLst>
                <a:path h="352866" w="2316400">
                  <a:moveTo>
                    <a:pt x="27611" y="0"/>
                  </a:moveTo>
                  <a:lnTo>
                    <a:pt x="2288789" y="0"/>
                  </a:lnTo>
                  <a:cubicBezTo>
                    <a:pt x="2296112" y="0"/>
                    <a:pt x="2303135" y="2909"/>
                    <a:pt x="2308313" y="8087"/>
                  </a:cubicBezTo>
                  <a:cubicBezTo>
                    <a:pt x="2313491" y="13265"/>
                    <a:pt x="2316400" y="20288"/>
                    <a:pt x="2316400" y="27611"/>
                  </a:cubicBezTo>
                  <a:lnTo>
                    <a:pt x="2316400" y="325256"/>
                  </a:lnTo>
                  <a:cubicBezTo>
                    <a:pt x="2316400" y="332578"/>
                    <a:pt x="2313491" y="339601"/>
                    <a:pt x="2308313" y="344779"/>
                  </a:cubicBezTo>
                  <a:cubicBezTo>
                    <a:pt x="2303135" y="349957"/>
                    <a:pt x="2296112" y="352866"/>
                    <a:pt x="2288789" y="352866"/>
                  </a:cubicBezTo>
                  <a:lnTo>
                    <a:pt x="27611" y="352866"/>
                  </a:lnTo>
                  <a:cubicBezTo>
                    <a:pt x="12362" y="352866"/>
                    <a:pt x="0" y="340504"/>
                    <a:pt x="0" y="325256"/>
                  </a:cubicBezTo>
                  <a:lnTo>
                    <a:pt x="0" y="27611"/>
                  </a:lnTo>
                  <a:cubicBezTo>
                    <a:pt x="0" y="12362"/>
                    <a:pt x="12362" y="0"/>
                    <a:pt x="27611" y="0"/>
                  </a:cubicBezTo>
                  <a:close/>
                </a:path>
              </a:pathLst>
            </a:custGeom>
            <a:solidFill>
              <a:srgbClr val="FF9D61"/>
            </a:solidFill>
          </p:spPr>
        </p:sp>
        <p:sp>
          <p:nvSpPr>
            <p:cNvPr name="TextBox 6" id="6"/>
            <p:cNvSpPr txBox="true"/>
            <p:nvPr/>
          </p:nvSpPr>
          <p:spPr>
            <a:xfrm>
              <a:off x="0" y="-38100"/>
              <a:ext cx="2316399" cy="390966"/>
            </a:xfrm>
            <a:prstGeom prst="rect">
              <a:avLst/>
            </a:prstGeom>
          </p:spPr>
          <p:txBody>
            <a:bodyPr anchor="ctr" rtlCol="false" tIns="75864" lIns="75864" bIns="75864" rIns="75864"/>
            <a:lstStyle/>
            <a:p>
              <a:pPr algn="ctr">
                <a:lnSpc>
                  <a:spcPts val="2659"/>
                </a:lnSpc>
              </a:pPr>
            </a:p>
          </p:txBody>
        </p:sp>
      </p:grpSp>
      <p:grpSp>
        <p:nvGrpSpPr>
          <p:cNvPr name="Group 7" id="7"/>
          <p:cNvGrpSpPr/>
          <p:nvPr/>
        </p:nvGrpSpPr>
        <p:grpSpPr>
          <a:xfrm rot="0">
            <a:off x="4246150" y="5038986"/>
            <a:ext cx="10935483" cy="1665845"/>
            <a:chOff x="0" y="0"/>
            <a:chExt cx="2316399" cy="352866"/>
          </a:xfrm>
        </p:grpSpPr>
        <p:sp>
          <p:nvSpPr>
            <p:cNvPr name="Freeform 8" id="8"/>
            <p:cNvSpPr/>
            <p:nvPr/>
          </p:nvSpPr>
          <p:spPr>
            <a:xfrm flipH="false" flipV="false" rot="0">
              <a:off x="0" y="0"/>
              <a:ext cx="2316400" cy="352866"/>
            </a:xfrm>
            <a:custGeom>
              <a:avLst/>
              <a:gdLst/>
              <a:ahLst/>
              <a:cxnLst/>
              <a:rect r="r" b="b" t="t" l="l"/>
              <a:pathLst>
                <a:path h="352866" w="2316400">
                  <a:moveTo>
                    <a:pt x="27611" y="0"/>
                  </a:moveTo>
                  <a:lnTo>
                    <a:pt x="2288789" y="0"/>
                  </a:lnTo>
                  <a:cubicBezTo>
                    <a:pt x="2296112" y="0"/>
                    <a:pt x="2303135" y="2909"/>
                    <a:pt x="2308313" y="8087"/>
                  </a:cubicBezTo>
                  <a:cubicBezTo>
                    <a:pt x="2313491" y="13265"/>
                    <a:pt x="2316400" y="20288"/>
                    <a:pt x="2316400" y="27611"/>
                  </a:cubicBezTo>
                  <a:lnTo>
                    <a:pt x="2316400" y="325256"/>
                  </a:lnTo>
                  <a:cubicBezTo>
                    <a:pt x="2316400" y="332578"/>
                    <a:pt x="2313491" y="339601"/>
                    <a:pt x="2308313" y="344779"/>
                  </a:cubicBezTo>
                  <a:cubicBezTo>
                    <a:pt x="2303135" y="349957"/>
                    <a:pt x="2296112" y="352866"/>
                    <a:pt x="2288789" y="352866"/>
                  </a:cubicBezTo>
                  <a:lnTo>
                    <a:pt x="27611" y="352866"/>
                  </a:lnTo>
                  <a:cubicBezTo>
                    <a:pt x="12362" y="352866"/>
                    <a:pt x="0" y="340504"/>
                    <a:pt x="0" y="325256"/>
                  </a:cubicBezTo>
                  <a:lnTo>
                    <a:pt x="0" y="27611"/>
                  </a:lnTo>
                  <a:cubicBezTo>
                    <a:pt x="0" y="12362"/>
                    <a:pt x="12362" y="0"/>
                    <a:pt x="27611" y="0"/>
                  </a:cubicBezTo>
                  <a:close/>
                </a:path>
              </a:pathLst>
            </a:custGeom>
            <a:solidFill>
              <a:srgbClr val="FF9D61"/>
            </a:solidFill>
          </p:spPr>
        </p:sp>
        <p:sp>
          <p:nvSpPr>
            <p:cNvPr name="TextBox 9" id="9"/>
            <p:cNvSpPr txBox="true"/>
            <p:nvPr/>
          </p:nvSpPr>
          <p:spPr>
            <a:xfrm>
              <a:off x="0" y="-38100"/>
              <a:ext cx="2316399" cy="390966"/>
            </a:xfrm>
            <a:prstGeom prst="rect">
              <a:avLst/>
            </a:prstGeom>
          </p:spPr>
          <p:txBody>
            <a:bodyPr anchor="ctr" rtlCol="false" tIns="75864" lIns="75864" bIns="75864" rIns="75864"/>
            <a:lstStyle/>
            <a:p>
              <a:pPr algn="ctr">
                <a:lnSpc>
                  <a:spcPts val="2659"/>
                </a:lnSpc>
              </a:pPr>
            </a:p>
          </p:txBody>
        </p:sp>
      </p:grpSp>
      <p:grpSp>
        <p:nvGrpSpPr>
          <p:cNvPr name="Group 10" id="10"/>
          <p:cNvGrpSpPr/>
          <p:nvPr/>
        </p:nvGrpSpPr>
        <p:grpSpPr>
          <a:xfrm rot="0">
            <a:off x="4246150" y="7112894"/>
            <a:ext cx="10935483" cy="1665845"/>
            <a:chOff x="0" y="0"/>
            <a:chExt cx="2316399" cy="352866"/>
          </a:xfrm>
        </p:grpSpPr>
        <p:sp>
          <p:nvSpPr>
            <p:cNvPr name="Freeform 11" id="11"/>
            <p:cNvSpPr/>
            <p:nvPr/>
          </p:nvSpPr>
          <p:spPr>
            <a:xfrm flipH="false" flipV="false" rot="0">
              <a:off x="0" y="0"/>
              <a:ext cx="2316400" cy="352866"/>
            </a:xfrm>
            <a:custGeom>
              <a:avLst/>
              <a:gdLst/>
              <a:ahLst/>
              <a:cxnLst/>
              <a:rect r="r" b="b" t="t" l="l"/>
              <a:pathLst>
                <a:path h="352866" w="2316400">
                  <a:moveTo>
                    <a:pt x="27611" y="0"/>
                  </a:moveTo>
                  <a:lnTo>
                    <a:pt x="2288789" y="0"/>
                  </a:lnTo>
                  <a:cubicBezTo>
                    <a:pt x="2296112" y="0"/>
                    <a:pt x="2303135" y="2909"/>
                    <a:pt x="2308313" y="8087"/>
                  </a:cubicBezTo>
                  <a:cubicBezTo>
                    <a:pt x="2313491" y="13265"/>
                    <a:pt x="2316400" y="20288"/>
                    <a:pt x="2316400" y="27611"/>
                  </a:cubicBezTo>
                  <a:lnTo>
                    <a:pt x="2316400" y="325256"/>
                  </a:lnTo>
                  <a:cubicBezTo>
                    <a:pt x="2316400" y="332578"/>
                    <a:pt x="2313491" y="339601"/>
                    <a:pt x="2308313" y="344779"/>
                  </a:cubicBezTo>
                  <a:cubicBezTo>
                    <a:pt x="2303135" y="349957"/>
                    <a:pt x="2296112" y="352866"/>
                    <a:pt x="2288789" y="352866"/>
                  </a:cubicBezTo>
                  <a:lnTo>
                    <a:pt x="27611" y="352866"/>
                  </a:lnTo>
                  <a:cubicBezTo>
                    <a:pt x="12362" y="352866"/>
                    <a:pt x="0" y="340504"/>
                    <a:pt x="0" y="325256"/>
                  </a:cubicBezTo>
                  <a:lnTo>
                    <a:pt x="0" y="27611"/>
                  </a:lnTo>
                  <a:cubicBezTo>
                    <a:pt x="0" y="12362"/>
                    <a:pt x="12362" y="0"/>
                    <a:pt x="27611" y="0"/>
                  </a:cubicBezTo>
                  <a:close/>
                </a:path>
              </a:pathLst>
            </a:custGeom>
            <a:solidFill>
              <a:srgbClr val="FF9D61"/>
            </a:solidFill>
          </p:spPr>
        </p:sp>
        <p:sp>
          <p:nvSpPr>
            <p:cNvPr name="TextBox 12" id="12"/>
            <p:cNvSpPr txBox="true"/>
            <p:nvPr/>
          </p:nvSpPr>
          <p:spPr>
            <a:xfrm>
              <a:off x="0" y="-38100"/>
              <a:ext cx="2316399" cy="390966"/>
            </a:xfrm>
            <a:prstGeom prst="rect">
              <a:avLst/>
            </a:prstGeom>
          </p:spPr>
          <p:txBody>
            <a:bodyPr anchor="ctr" rtlCol="false" tIns="75864" lIns="75864" bIns="75864" rIns="75864"/>
            <a:lstStyle/>
            <a:p>
              <a:pPr algn="ctr">
                <a:lnSpc>
                  <a:spcPts val="2659"/>
                </a:lnSpc>
              </a:pPr>
            </a:p>
          </p:txBody>
        </p:sp>
      </p:grpSp>
      <p:sp>
        <p:nvSpPr>
          <p:cNvPr name="TextBox 13" id="13"/>
          <p:cNvSpPr txBox="true"/>
          <p:nvPr/>
        </p:nvSpPr>
        <p:spPr>
          <a:xfrm rot="0">
            <a:off x="4770439" y="3387738"/>
            <a:ext cx="9441991" cy="858627"/>
          </a:xfrm>
          <a:prstGeom prst="rect">
            <a:avLst/>
          </a:prstGeom>
        </p:spPr>
        <p:txBody>
          <a:bodyPr anchor="t" rtlCol="false" tIns="0" lIns="0" bIns="0" rIns="0">
            <a:spAutoFit/>
          </a:bodyPr>
          <a:lstStyle/>
          <a:p>
            <a:pPr algn="just">
              <a:lnSpc>
                <a:spcPts val="3419"/>
              </a:lnSpc>
            </a:pPr>
            <a:r>
              <a:rPr lang="en-US" sz="3108">
                <a:solidFill>
                  <a:srgbClr val="FFFFFF"/>
                </a:solidFill>
                <a:latin typeface="Recoleta"/>
                <a:ea typeface="Recoleta"/>
                <a:cs typeface="Recoleta"/>
                <a:sym typeface="Recoleta"/>
              </a:rPr>
              <a:t>Bag</a:t>
            </a:r>
            <a:r>
              <a:rPr lang="en-US" sz="3108">
                <a:solidFill>
                  <a:srgbClr val="FFFFFF"/>
                </a:solidFill>
                <a:latin typeface="Recoleta"/>
                <a:ea typeface="Recoleta"/>
                <a:cs typeface="Recoleta"/>
                <a:sym typeface="Recoleta"/>
              </a:rPr>
              <a:t>aimana persebaran spasial prevalensi stunting di 23 kabupaten/kota di Provinsi Aceh pada tahun 2022?</a:t>
            </a:r>
          </a:p>
        </p:txBody>
      </p:sp>
      <p:sp>
        <p:nvSpPr>
          <p:cNvPr name="TextBox 14" id="14"/>
          <p:cNvSpPr txBox="true"/>
          <p:nvPr/>
        </p:nvSpPr>
        <p:spPr>
          <a:xfrm rot="0">
            <a:off x="4544717" y="5247333"/>
            <a:ext cx="10338350" cy="1287252"/>
          </a:xfrm>
          <a:prstGeom prst="rect">
            <a:avLst/>
          </a:prstGeom>
        </p:spPr>
        <p:txBody>
          <a:bodyPr anchor="t" rtlCol="false" tIns="0" lIns="0" bIns="0" rIns="0">
            <a:spAutoFit/>
          </a:bodyPr>
          <a:lstStyle/>
          <a:p>
            <a:pPr algn="just">
              <a:lnSpc>
                <a:spcPts val="3419"/>
              </a:lnSpc>
            </a:pPr>
            <a:r>
              <a:rPr lang="en-US" sz="3108">
                <a:solidFill>
                  <a:srgbClr val="FFFFFF"/>
                </a:solidFill>
                <a:latin typeface="Recoleta"/>
                <a:ea typeface="Recoleta"/>
                <a:cs typeface="Recoleta"/>
                <a:sym typeface="Recoleta"/>
              </a:rPr>
              <a:t>Ap</a:t>
            </a:r>
            <a:r>
              <a:rPr lang="en-US" sz="3108">
                <a:solidFill>
                  <a:srgbClr val="FFFFFF"/>
                </a:solidFill>
                <a:latin typeface="Recoleta"/>
                <a:ea typeface="Recoleta"/>
                <a:cs typeface="Recoleta"/>
                <a:sym typeface="Recoleta"/>
              </a:rPr>
              <a:t>a saja faktor-faktor yang berpengaruh secara signifikan terhadap prevalensi stunting di setiap kabupaten/kota di Aceh?</a:t>
            </a:r>
          </a:p>
        </p:txBody>
      </p:sp>
      <p:sp>
        <p:nvSpPr>
          <p:cNvPr name="TextBox 15" id="15"/>
          <p:cNvSpPr txBox="true"/>
          <p:nvPr/>
        </p:nvSpPr>
        <p:spPr>
          <a:xfrm rot="0">
            <a:off x="4519043" y="7321240"/>
            <a:ext cx="10389698" cy="1287252"/>
          </a:xfrm>
          <a:prstGeom prst="rect">
            <a:avLst/>
          </a:prstGeom>
        </p:spPr>
        <p:txBody>
          <a:bodyPr anchor="t" rtlCol="false" tIns="0" lIns="0" bIns="0" rIns="0">
            <a:spAutoFit/>
          </a:bodyPr>
          <a:lstStyle/>
          <a:p>
            <a:pPr algn="just">
              <a:lnSpc>
                <a:spcPts val="3419"/>
              </a:lnSpc>
            </a:pPr>
            <a:r>
              <a:rPr lang="en-US" sz="3108">
                <a:solidFill>
                  <a:srgbClr val="FFFFFF"/>
                </a:solidFill>
                <a:latin typeface="Recoleta"/>
                <a:ea typeface="Recoleta"/>
                <a:cs typeface="Recoleta"/>
                <a:sym typeface="Recoleta"/>
              </a:rPr>
              <a:t>Bagaimana pend</a:t>
            </a:r>
            <a:r>
              <a:rPr lang="en-US" sz="3108">
                <a:solidFill>
                  <a:srgbClr val="FFFFFF"/>
                </a:solidFill>
                <a:latin typeface="Recoleta"/>
                <a:ea typeface="Recoleta"/>
                <a:cs typeface="Recoleta"/>
                <a:sym typeface="Recoleta"/>
              </a:rPr>
              <a:t>ekatan Geographically Weighted Regression (GWR) dapat digunakan untuk mengidentifikasi variasi lokal faktor risiko stunting di Provinsi Aceh?</a:t>
            </a:r>
          </a:p>
        </p:txBody>
      </p:sp>
      <p:grpSp>
        <p:nvGrpSpPr>
          <p:cNvPr name="Group 16" id="16"/>
          <p:cNvGrpSpPr/>
          <p:nvPr/>
        </p:nvGrpSpPr>
        <p:grpSpPr>
          <a:xfrm rot="0">
            <a:off x="2542649" y="3309327"/>
            <a:ext cx="1208028" cy="1018289"/>
            <a:chOff x="0" y="0"/>
            <a:chExt cx="964250" cy="812800"/>
          </a:xfrm>
        </p:grpSpPr>
        <p:sp>
          <p:nvSpPr>
            <p:cNvPr name="Freeform 17" id="17"/>
            <p:cNvSpPr/>
            <p:nvPr/>
          </p:nvSpPr>
          <p:spPr>
            <a:xfrm flipH="false" flipV="false" rot="0">
              <a:off x="0" y="0"/>
              <a:ext cx="964250" cy="812800"/>
            </a:xfrm>
            <a:custGeom>
              <a:avLst/>
              <a:gdLst/>
              <a:ahLst/>
              <a:cxnLst/>
              <a:rect r="r" b="b" t="t" l="l"/>
              <a:pathLst>
                <a:path h="812800" w="964250">
                  <a:moveTo>
                    <a:pt x="482125" y="0"/>
                  </a:moveTo>
                  <a:cubicBezTo>
                    <a:pt x="215855" y="0"/>
                    <a:pt x="0" y="181951"/>
                    <a:pt x="0" y="406400"/>
                  </a:cubicBezTo>
                  <a:cubicBezTo>
                    <a:pt x="0" y="630849"/>
                    <a:pt x="215855" y="812800"/>
                    <a:pt x="482125" y="812800"/>
                  </a:cubicBezTo>
                  <a:cubicBezTo>
                    <a:pt x="748396" y="812800"/>
                    <a:pt x="964250" y="630849"/>
                    <a:pt x="964250" y="406400"/>
                  </a:cubicBezTo>
                  <a:cubicBezTo>
                    <a:pt x="964250" y="181951"/>
                    <a:pt x="748396" y="0"/>
                    <a:pt x="482125" y="0"/>
                  </a:cubicBezTo>
                  <a:close/>
                </a:path>
              </a:pathLst>
            </a:custGeom>
            <a:solidFill>
              <a:srgbClr val="FF9D61"/>
            </a:solidFill>
          </p:spPr>
        </p:sp>
        <p:sp>
          <p:nvSpPr>
            <p:cNvPr name="TextBox 18" id="18"/>
            <p:cNvSpPr txBox="true"/>
            <p:nvPr/>
          </p:nvSpPr>
          <p:spPr>
            <a:xfrm>
              <a:off x="90398" y="38100"/>
              <a:ext cx="783453" cy="698500"/>
            </a:xfrm>
            <a:prstGeom prst="rect">
              <a:avLst/>
            </a:prstGeom>
          </p:spPr>
          <p:txBody>
            <a:bodyPr anchor="ctr" rtlCol="false" tIns="75864" lIns="75864" bIns="75864" rIns="75864"/>
            <a:lstStyle/>
            <a:p>
              <a:pPr algn="ctr">
                <a:lnSpc>
                  <a:spcPts val="2659"/>
                </a:lnSpc>
              </a:pPr>
            </a:p>
          </p:txBody>
        </p:sp>
      </p:grpSp>
      <p:grpSp>
        <p:nvGrpSpPr>
          <p:cNvPr name="Group 19" id="19"/>
          <p:cNvGrpSpPr/>
          <p:nvPr/>
        </p:nvGrpSpPr>
        <p:grpSpPr>
          <a:xfrm rot="0">
            <a:off x="2542649" y="5425739"/>
            <a:ext cx="1208028" cy="1018289"/>
            <a:chOff x="0" y="0"/>
            <a:chExt cx="964250" cy="812800"/>
          </a:xfrm>
        </p:grpSpPr>
        <p:sp>
          <p:nvSpPr>
            <p:cNvPr name="Freeform 20" id="20"/>
            <p:cNvSpPr/>
            <p:nvPr/>
          </p:nvSpPr>
          <p:spPr>
            <a:xfrm flipH="false" flipV="false" rot="0">
              <a:off x="0" y="0"/>
              <a:ext cx="964250" cy="812800"/>
            </a:xfrm>
            <a:custGeom>
              <a:avLst/>
              <a:gdLst/>
              <a:ahLst/>
              <a:cxnLst/>
              <a:rect r="r" b="b" t="t" l="l"/>
              <a:pathLst>
                <a:path h="812800" w="964250">
                  <a:moveTo>
                    <a:pt x="482125" y="0"/>
                  </a:moveTo>
                  <a:cubicBezTo>
                    <a:pt x="215855" y="0"/>
                    <a:pt x="0" y="181951"/>
                    <a:pt x="0" y="406400"/>
                  </a:cubicBezTo>
                  <a:cubicBezTo>
                    <a:pt x="0" y="630849"/>
                    <a:pt x="215855" y="812800"/>
                    <a:pt x="482125" y="812800"/>
                  </a:cubicBezTo>
                  <a:cubicBezTo>
                    <a:pt x="748396" y="812800"/>
                    <a:pt x="964250" y="630849"/>
                    <a:pt x="964250" y="406400"/>
                  </a:cubicBezTo>
                  <a:cubicBezTo>
                    <a:pt x="964250" y="181951"/>
                    <a:pt x="748396" y="0"/>
                    <a:pt x="482125" y="0"/>
                  </a:cubicBezTo>
                  <a:close/>
                </a:path>
              </a:pathLst>
            </a:custGeom>
            <a:solidFill>
              <a:srgbClr val="FF9D61"/>
            </a:solidFill>
          </p:spPr>
        </p:sp>
        <p:sp>
          <p:nvSpPr>
            <p:cNvPr name="TextBox 21" id="21"/>
            <p:cNvSpPr txBox="true"/>
            <p:nvPr/>
          </p:nvSpPr>
          <p:spPr>
            <a:xfrm>
              <a:off x="90398" y="38100"/>
              <a:ext cx="783453" cy="698500"/>
            </a:xfrm>
            <a:prstGeom prst="rect">
              <a:avLst/>
            </a:prstGeom>
          </p:spPr>
          <p:txBody>
            <a:bodyPr anchor="ctr" rtlCol="false" tIns="75864" lIns="75864" bIns="75864" rIns="75864"/>
            <a:lstStyle/>
            <a:p>
              <a:pPr algn="ctr">
                <a:lnSpc>
                  <a:spcPts val="2659"/>
                </a:lnSpc>
              </a:pPr>
            </a:p>
          </p:txBody>
        </p:sp>
      </p:grpSp>
      <p:grpSp>
        <p:nvGrpSpPr>
          <p:cNvPr name="Group 22" id="22"/>
          <p:cNvGrpSpPr/>
          <p:nvPr/>
        </p:nvGrpSpPr>
        <p:grpSpPr>
          <a:xfrm rot="0">
            <a:off x="2542649" y="7539402"/>
            <a:ext cx="1208028" cy="1018289"/>
            <a:chOff x="0" y="0"/>
            <a:chExt cx="964250" cy="812800"/>
          </a:xfrm>
        </p:grpSpPr>
        <p:sp>
          <p:nvSpPr>
            <p:cNvPr name="Freeform 23" id="23"/>
            <p:cNvSpPr/>
            <p:nvPr/>
          </p:nvSpPr>
          <p:spPr>
            <a:xfrm flipH="false" flipV="false" rot="0">
              <a:off x="0" y="0"/>
              <a:ext cx="964250" cy="812800"/>
            </a:xfrm>
            <a:custGeom>
              <a:avLst/>
              <a:gdLst/>
              <a:ahLst/>
              <a:cxnLst/>
              <a:rect r="r" b="b" t="t" l="l"/>
              <a:pathLst>
                <a:path h="812800" w="964250">
                  <a:moveTo>
                    <a:pt x="482125" y="0"/>
                  </a:moveTo>
                  <a:cubicBezTo>
                    <a:pt x="215855" y="0"/>
                    <a:pt x="0" y="181951"/>
                    <a:pt x="0" y="406400"/>
                  </a:cubicBezTo>
                  <a:cubicBezTo>
                    <a:pt x="0" y="630849"/>
                    <a:pt x="215855" y="812800"/>
                    <a:pt x="482125" y="812800"/>
                  </a:cubicBezTo>
                  <a:cubicBezTo>
                    <a:pt x="748396" y="812800"/>
                    <a:pt x="964250" y="630849"/>
                    <a:pt x="964250" y="406400"/>
                  </a:cubicBezTo>
                  <a:cubicBezTo>
                    <a:pt x="964250" y="181951"/>
                    <a:pt x="748396" y="0"/>
                    <a:pt x="482125" y="0"/>
                  </a:cubicBezTo>
                  <a:close/>
                </a:path>
              </a:pathLst>
            </a:custGeom>
            <a:solidFill>
              <a:srgbClr val="FF9D61"/>
            </a:solidFill>
          </p:spPr>
        </p:sp>
        <p:sp>
          <p:nvSpPr>
            <p:cNvPr name="TextBox 24" id="24"/>
            <p:cNvSpPr txBox="true"/>
            <p:nvPr/>
          </p:nvSpPr>
          <p:spPr>
            <a:xfrm>
              <a:off x="90398" y="38100"/>
              <a:ext cx="783453" cy="698500"/>
            </a:xfrm>
            <a:prstGeom prst="rect">
              <a:avLst/>
            </a:prstGeom>
          </p:spPr>
          <p:txBody>
            <a:bodyPr anchor="ctr" rtlCol="false" tIns="75864" lIns="75864" bIns="75864" rIns="75864"/>
            <a:lstStyle/>
            <a:p>
              <a:pPr algn="ctr">
                <a:lnSpc>
                  <a:spcPts val="2659"/>
                </a:lnSpc>
              </a:pPr>
            </a:p>
          </p:txBody>
        </p:sp>
      </p:grpSp>
      <p:sp>
        <p:nvSpPr>
          <p:cNvPr name="TextBox 25" id="25"/>
          <p:cNvSpPr txBox="true"/>
          <p:nvPr/>
        </p:nvSpPr>
        <p:spPr>
          <a:xfrm rot="0">
            <a:off x="2483120" y="3516226"/>
            <a:ext cx="1327085" cy="644844"/>
          </a:xfrm>
          <a:prstGeom prst="rect">
            <a:avLst/>
          </a:prstGeom>
        </p:spPr>
        <p:txBody>
          <a:bodyPr anchor="t" rtlCol="false" tIns="0" lIns="0" bIns="0" rIns="0">
            <a:spAutoFit/>
          </a:bodyPr>
          <a:lstStyle/>
          <a:p>
            <a:pPr algn="ctr">
              <a:lnSpc>
                <a:spcPts val="4935"/>
              </a:lnSpc>
            </a:pPr>
            <a:r>
              <a:rPr lang="en-US" b="true" sz="4487">
                <a:solidFill>
                  <a:srgbClr val="FFFFFF"/>
                </a:solidFill>
                <a:latin typeface="Recoleta Bold"/>
                <a:ea typeface="Recoleta Bold"/>
                <a:cs typeface="Recoleta Bold"/>
                <a:sym typeface="Recoleta Bold"/>
              </a:rPr>
              <a:t>1</a:t>
            </a:r>
          </a:p>
        </p:txBody>
      </p:sp>
      <p:sp>
        <p:nvSpPr>
          <p:cNvPr name="TextBox 26" id="26"/>
          <p:cNvSpPr txBox="true"/>
          <p:nvPr/>
        </p:nvSpPr>
        <p:spPr>
          <a:xfrm rot="0">
            <a:off x="2483120" y="5646776"/>
            <a:ext cx="1327085" cy="644844"/>
          </a:xfrm>
          <a:prstGeom prst="rect">
            <a:avLst/>
          </a:prstGeom>
        </p:spPr>
        <p:txBody>
          <a:bodyPr anchor="t" rtlCol="false" tIns="0" lIns="0" bIns="0" rIns="0">
            <a:spAutoFit/>
          </a:bodyPr>
          <a:lstStyle/>
          <a:p>
            <a:pPr algn="ctr">
              <a:lnSpc>
                <a:spcPts val="4935"/>
              </a:lnSpc>
            </a:pPr>
            <a:r>
              <a:rPr lang="en-US" b="true" sz="4487">
                <a:solidFill>
                  <a:srgbClr val="FFFFFF"/>
                </a:solidFill>
                <a:latin typeface="Recoleta Bold"/>
                <a:ea typeface="Recoleta Bold"/>
                <a:cs typeface="Recoleta Bold"/>
                <a:sym typeface="Recoleta Bold"/>
              </a:rPr>
              <a:t>2</a:t>
            </a:r>
          </a:p>
        </p:txBody>
      </p:sp>
      <p:sp>
        <p:nvSpPr>
          <p:cNvPr name="TextBox 27" id="27"/>
          <p:cNvSpPr txBox="true"/>
          <p:nvPr/>
        </p:nvSpPr>
        <p:spPr>
          <a:xfrm rot="0">
            <a:off x="2423592" y="7745175"/>
            <a:ext cx="1386613" cy="644844"/>
          </a:xfrm>
          <a:prstGeom prst="rect">
            <a:avLst/>
          </a:prstGeom>
        </p:spPr>
        <p:txBody>
          <a:bodyPr anchor="t" rtlCol="false" tIns="0" lIns="0" bIns="0" rIns="0">
            <a:spAutoFit/>
          </a:bodyPr>
          <a:lstStyle/>
          <a:p>
            <a:pPr algn="ctr">
              <a:lnSpc>
                <a:spcPts val="4935"/>
              </a:lnSpc>
            </a:pPr>
            <a:r>
              <a:rPr lang="en-US" b="true" sz="4487">
                <a:solidFill>
                  <a:srgbClr val="FFFFFF"/>
                </a:solidFill>
                <a:latin typeface="Recoleta Bold"/>
                <a:ea typeface="Recoleta Bold"/>
                <a:cs typeface="Recoleta Bold"/>
                <a:sym typeface="Recoleta Bold"/>
              </a:rPr>
              <a:t>3</a:t>
            </a:r>
          </a:p>
        </p:txBody>
      </p:sp>
      <p:sp>
        <p:nvSpPr>
          <p:cNvPr name="Freeform 28" id="28"/>
          <p:cNvSpPr/>
          <p:nvPr/>
        </p:nvSpPr>
        <p:spPr>
          <a:xfrm flipH="true" flipV="false" rot="-10800000">
            <a:off x="43879" y="-55894"/>
            <a:ext cx="3999188" cy="3474295"/>
          </a:xfrm>
          <a:custGeom>
            <a:avLst/>
            <a:gdLst/>
            <a:ahLst/>
            <a:cxnLst/>
            <a:rect r="r" b="b" t="t" l="l"/>
            <a:pathLst>
              <a:path h="3474295" w="3999188">
                <a:moveTo>
                  <a:pt x="3999188" y="0"/>
                </a:moveTo>
                <a:lnTo>
                  <a:pt x="0" y="0"/>
                </a:lnTo>
                <a:lnTo>
                  <a:pt x="0" y="3474295"/>
                </a:lnTo>
                <a:lnTo>
                  <a:pt x="3999188" y="3474295"/>
                </a:lnTo>
                <a:lnTo>
                  <a:pt x="399918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9" id="29"/>
          <p:cNvSpPr/>
          <p:nvPr/>
        </p:nvSpPr>
        <p:spPr>
          <a:xfrm flipH="false" flipV="false" rot="-5400000">
            <a:off x="17631538" y="662575"/>
            <a:ext cx="836193" cy="2477609"/>
          </a:xfrm>
          <a:custGeom>
            <a:avLst/>
            <a:gdLst/>
            <a:ahLst/>
            <a:cxnLst/>
            <a:rect r="r" b="b" t="t" l="l"/>
            <a:pathLst>
              <a:path h="2477609" w="836193">
                <a:moveTo>
                  <a:pt x="0" y="0"/>
                </a:moveTo>
                <a:lnTo>
                  <a:pt x="836194" y="0"/>
                </a:lnTo>
                <a:lnTo>
                  <a:pt x="836194" y="2477609"/>
                </a:lnTo>
                <a:lnTo>
                  <a:pt x="0" y="24776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false" flipV="false" rot="-5400000">
            <a:off x="-168710" y="7729144"/>
            <a:ext cx="836193" cy="2477609"/>
          </a:xfrm>
          <a:custGeom>
            <a:avLst/>
            <a:gdLst/>
            <a:ahLst/>
            <a:cxnLst/>
            <a:rect r="r" b="b" t="t" l="l"/>
            <a:pathLst>
              <a:path h="2477609" w="836193">
                <a:moveTo>
                  <a:pt x="0" y="0"/>
                </a:moveTo>
                <a:lnTo>
                  <a:pt x="836193" y="0"/>
                </a:lnTo>
                <a:lnTo>
                  <a:pt x="836193" y="2477610"/>
                </a:lnTo>
                <a:lnTo>
                  <a:pt x="0" y="24776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DAGnBP-12EM</dc:identifier>
  <dcterms:modified xsi:type="dcterms:W3CDTF">2011-08-01T06:04:30Z</dcterms:modified>
  <cp:revision>1</cp:revision>
  <dc:title>Hijau dan Hitam Minimalis Penelitian Kuantitatif Presentation</dc:title>
</cp:coreProperties>
</file>