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0bc497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0bc497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b177d22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177d22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af06a20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af06a20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b234e01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234e01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b234e01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b234e01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b234e01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b234e01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b234e011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b234e011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234e011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234e01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b38125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b38125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b38125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b38125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2c6127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2c6127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b38125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b38125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af06a20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af06a20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af06a20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af06a20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b0bc497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b0bc497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b234e01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b234e01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bf78d8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f78d8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b177d22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b177d22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177d22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177d22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ubikloadpack.com/virtual-users-computer.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jmeter-plugins.org/install/Insta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stool-sample-app.herokuapp.com/#/charact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Performance Testing Course : JMeter - Thread Group</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Author: Hien HOANG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Ultimate Thread Group</a:t>
            </a:r>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Arial"/>
              <a:buChar char="●"/>
            </a:pPr>
            <a:r>
              <a:rPr b="1" i="1" lang="en" sz="1400">
                <a:solidFill>
                  <a:srgbClr val="D9EAD3"/>
                </a:solidFill>
              </a:rPr>
              <a:t>Name</a:t>
            </a:r>
            <a:r>
              <a:rPr i="1" lang="en" sz="1400">
                <a:solidFill>
                  <a:srgbClr val="FFFFFF"/>
                </a:solidFill>
              </a:rPr>
              <a:t>:</a:t>
            </a:r>
            <a:r>
              <a:rPr lang="en" sz="1400">
                <a:solidFill>
                  <a:srgbClr val="FFFFFF"/>
                </a:solidFill>
              </a:rPr>
              <a:t> To provide Thread Group name. It may be your Test Case/Test Scenario name</a:t>
            </a:r>
            <a:endParaRPr sz="1400">
              <a:solidFill>
                <a:srgbClr val="FFFFFF"/>
              </a:solidFill>
            </a:endParaRPr>
          </a:p>
          <a:p>
            <a:pPr indent="-317500" lvl="0" marL="457200" rtl="0" algn="l">
              <a:spcBef>
                <a:spcPts val="0"/>
              </a:spcBef>
              <a:spcAft>
                <a:spcPts val="0"/>
              </a:spcAft>
              <a:buClr>
                <a:srgbClr val="FFFFFF"/>
              </a:buClr>
              <a:buSzPts val="1400"/>
              <a:buFont typeface="Arial"/>
              <a:buChar char="●"/>
            </a:pPr>
            <a:r>
              <a:rPr b="1" i="1" lang="en" sz="1400">
                <a:solidFill>
                  <a:srgbClr val="D9EAD3"/>
                </a:solidFill>
              </a:rPr>
              <a:t>Comments</a:t>
            </a:r>
            <a:r>
              <a:rPr i="1" lang="en" sz="1400">
                <a:solidFill>
                  <a:srgbClr val="FFFFFF"/>
                </a:solidFill>
              </a:rPr>
              <a:t>:</a:t>
            </a:r>
            <a:r>
              <a:rPr lang="en" sz="1400">
                <a:solidFill>
                  <a:srgbClr val="FFFFFF"/>
                </a:solidFill>
              </a:rPr>
              <a:t> To provide comments</a:t>
            </a:r>
            <a:endParaRPr sz="1400">
              <a:solidFill>
                <a:srgbClr val="FFFFFF"/>
              </a:solidFill>
            </a:endParaRPr>
          </a:p>
          <a:p>
            <a:pPr indent="-317500" lvl="0" marL="457200" rtl="0" algn="l">
              <a:spcBef>
                <a:spcPts val="0"/>
              </a:spcBef>
              <a:spcAft>
                <a:spcPts val="0"/>
              </a:spcAft>
              <a:buClr>
                <a:srgbClr val="FFFFFF"/>
              </a:buClr>
              <a:buSzPts val="1400"/>
              <a:buFont typeface="Arial"/>
              <a:buChar char="●"/>
            </a:pPr>
            <a:r>
              <a:rPr b="1" i="1" lang="en" sz="1400">
                <a:solidFill>
                  <a:srgbClr val="D9EAD3"/>
                </a:solidFill>
              </a:rPr>
              <a:t>Action to be taken after a Sampler error</a:t>
            </a:r>
            <a:r>
              <a:rPr i="1" lang="en" sz="1400">
                <a:solidFill>
                  <a:srgbClr val="FFFFFF"/>
                </a:solidFill>
              </a:rPr>
              <a:t>:</a:t>
            </a:r>
            <a:r>
              <a:rPr lang="en" sz="1400">
                <a:solidFill>
                  <a:srgbClr val="FFFFFF"/>
                </a:solidFill>
              </a:rPr>
              <a:t> Actions taken in case of sampler error occurs, either because the sample itself failed or an assertion failed etc. The possible choices are: Continue, Start Next Loop,Stop Thread,Stop Test, Stop Test Now</a:t>
            </a:r>
            <a:endParaRPr sz="1400">
              <a:solidFill>
                <a:srgbClr val="FFFFFF"/>
              </a:solidFill>
            </a:endParaRPr>
          </a:p>
          <a:p>
            <a:pPr indent="-317500" lvl="0" marL="457200" rtl="0" algn="l">
              <a:spcBef>
                <a:spcPts val="0"/>
              </a:spcBef>
              <a:spcAft>
                <a:spcPts val="0"/>
              </a:spcAft>
              <a:buClr>
                <a:srgbClr val="FFFFFF"/>
              </a:buClr>
              <a:buSzPts val="1400"/>
              <a:buFont typeface="Arial"/>
              <a:buChar char="●"/>
            </a:pPr>
            <a:r>
              <a:rPr b="1" i="1" lang="en" sz="1400">
                <a:solidFill>
                  <a:srgbClr val="D9EAD3"/>
                </a:solidFill>
              </a:rPr>
              <a:t>Thread Schedule</a:t>
            </a:r>
            <a:r>
              <a:rPr i="1" lang="en" sz="1400">
                <a:solidFill>
                  <a:srgbClr val="FFFFFF"/>
                </a:solidFill>
              </a:rPr>
              <a:t>:</a:t>
            </a:r>
            <a:r>
              <a:rPr lang="en" sz="1400">
                <a:solidFill>
                  <a:srgbClr val="FFFFFF"/>
                </a:solidFill>
              </a:rPr>
              <a:t> Number of users to simulate.</a:t>
            </a:r>
            <a:endParaRPr sz="1400">
              <a:solidFill>
                <a:srgbClr val="FFFFFF"/>
              </a:solidFill>
            </a:endParaRPr>
          </a:p>
          <a:p>
            <a:pPr indent="-317500" lvl="0" marL="457200" rtl="0" algn="l">
              <a:spcBef>
                <a:spcPts val="0"/>
              </a:spcBef>
              <a:spcAft>
                <a:spcPts val="0"/>
              </a:spcAft>
              <a:buClr>
                <a:srgbClr val="FFFFFF"/>
              </a:buClr>
              <a:buSzPts val="1400"/>
              <a:buChar char="●"/>
            </a:pPr>
            <a:r>
              <a:rPr b="1" i="1" lang="en" sz="1400">
                <a:solidFill>
                  <a:srgbClr val="D9EAD3"/>
                </a:solidFill>
              </a:rPr>
              <a:t>Start Thread Count</a:t>
            </a:r>
            <a:r>
              <a:rPr i="1" lang="en" sz="1400">
                <a:solidFill>
                  <a:srgbClr val="FFFFFF"/>
                </a:solidFill>
              </a:rPr>
              <a:t>:</a:t>
            </a:r>
            <a:r>
              <a:rPr lang="en" sz="1400">
                <a:solidFill>
                  <a:srgbClr val="FFFFFF"/>
                </a:solidFill>
              </a:rPr>
              <a:t> The count of threads for a particular time slot.</a:t>
            </a:r>
            <a:endParaRPr sz="1400">
              <a:solidFill>
                <a:srgbClr val="FFFFFF"/>
              </a:solidFill>
            </a:endParaRPr>
          </a:p>
          <a:p>
            <a:pPr indent="-317500" lvl="0" marL="457200" rtl="0" algn="l">
              <a:spcBef>
                <a:spcPts val="0"/>
              </a:spcBef>
              <a:spcAft>
                <a:spcPts val="0"/>
              </a:spcAft>
              <a:buClr>
                <a:srgbClr val="FFFFFF"/>
              </a:buClr>
              <a:buSzPts val="1400"/>
              <a:buChar char="●"/>
            </a:pPr>
            <a:r>
              <a:rPr b="1" i="1" lang="en" sz="1400">
                <a:solidFill>
                  <a:srgbClr val="D9EAD3"/>
                </a:solidFill>
              </a:rPr>
              <a:t>Initial Delay</a:t>
            </a:r>
            <a:r>
              <a:rPr i="1" lang="en" sz="1400">
                <a:solidFill>
                  <a:srgbClr val="FFFFFF"/>
                </a:solidFill>
              </a:rPr>
              <a:t>:</a:t>
            </a:r>
            <a:r>
              <a:rPr lang="en" sz="1400">
                <a:solidFill>
                  <a:srgbClr val="FFFFFF"/>
                </a:solidFill>
              </a:rPr>
              <a:t> Initial delay is the time for the first user (thread) to hit the server after JMeter starts. This time is nothing but just after how many seconds you want to hit the server first time.</a:t>
            </a:r>
            <a:endParaRPr sz="1400">
              <a:solidFill>
                <a:srgbClr val="FFFFFF"/>
              </a:solidFill>
            </a:endParaRPr>
          </a:p>
          <a:p>
            <a:pPr indent="-317500" lvl="0" marL="457200" rtl="0" algn="l">
              <a:spcBef>
                <a:spcPts val="0"/>
              </a:spcBef>
              <a:spcAft>
                <a:spcPts val="0"/>
              </a:spcAft>
              <a:buClr>
                <a:srgbClr val="FFFFFF"/>
              </a:buClr>
              <a:buSzPts val="1400"/>
              <a:buChar char="●"/>
            </a:pPr>
            <a:r>
              <a:rPr b="1" i="1" lang="en" sz="1400">
                <a:solidFill>
                  <a:srgbClr val="D9EAD3"/>
                </a:solidFill>
              </a:rPr>
              <a:t>Start-up time</a:t>
            </a:r>
            <a:r>
              <a:rPr i="1" lang="en" sz="1400">
                <a:solidFill>
                  <a:srgbClr val="FFFFFF"/>
                </a:solidFill>
              </a:rPr>
              <a:t>:</a:t>
            </a:r>
            <a:r>
              <a:rPr lang="en" sz="1400">
                <a:solidFill>
                  <a:srgbClr val="FFFFFF"/>
                </a:solidFill>
              </a:rPr>
              <a:t> Start up represents ramp-up time and it divides among each user.</a:t>
            </a:r>
            <a:endParaRPr sz="1400">
              <a:solidFill>
                <a:srgbClr val="FFFFFF"/>
              </a:solidFill>
            </a:endParaRPr>
          </a:p>
          <a:p>
            <a:pPr indent="-317500" lvl="0" marL="457200" rtl="0" algn="l">
              <a:spcBef>
                <a:spcPts val="0"/>
              </a:spcBef>
              <a:spcAft>
                <a:spcPts val="0"/>
              </a:spcAft>
              <a:buClr>
                <a:srgbClr val="FFFFFF"/>
              </a:buClr>
              <a:buSzPts val="1400"/>
              <a:buChar char="●"/>
            </a:pPr>
            <a:r>
              <a:rPr b="1" i="1" lang="en" sz="1400">
                <a:solidFill>
                  <a:srgbClr val="D9EAD3"/>
                </a:solidFill>
              </a:rPr>
              <a:t>Hold Load For</a:t>
            </a:r>
            <a:r>
              <a:rPr i="1" lang="en" sz="1400">
                <a:solidFill>
                  <a:srgbClr val="FFFFFF"/>
                </a:solidFill>
              </a:rPr>
              <a:t>:</a:t>
            </a:r>
            <a:r>
              <a:rPr lang="en" sz="1400">
                <a:solidFill>
                  <a:srgbClr val="FFFFFF"/>
                </a:solidFill>
              </a:rPr>
              <a:t> It represents a steady state of workload scenario. </a:t>
            </a:r>
            <a:endParaRPr sz="1400">
              <a:solidFill>
                <a:srgbClr val="FFFFFF"/>
              </a:solidFill>
            </a:endParaRPr>
          </a:p>
          <a:p>
            <a:pPr indent="-317500" lvl="0" marL="457200" rtl="0" algn="l">
              <a:spcBef>
                <a:spcPts val="0"/>
              </a:spcBef>
              <a:spcAft>
                <a:spcPts val="0"/>
              </a:spcAft>
              <a:buClr>
                <a:srgbClr val="FFFFFF"/>
              </a:buClr>
              <a:buSzPts val="1400"/>
              <a:buChar char="●"/>
            </a:pPr>
            <a:r>
              <a:rPr b="1" i="1" lang="en" sz="1400">
                <a:solidFill>
                  <a:srgbClr val="D9EAD3"/>
                </a:solidFill>
              </a:rPr>
              <a:t>Shutdown Time</a:t>
            </a:r>
            <a:r>
              <a:rPr i="1" lang="en" sz="1400">
                <a:solidFill>
                  <a:srgbClr val="FFFFFF"/>
                </a:solidFill>
              </a:rPr>
              <a:t>:</a:t>
            </a:r>
            <a:r>
              <a:rPr lang="en" sz="1400">
                <a:solidFill>
                  <a:srgbClr val="FFFFFF"/>
                </a:solidFill>
              </a:rPr>
              <a:t> It represents ramp-down time. same concept as Start-up time.</a:t>
            </a:r>
            <a:endParaRPr sz="1400">
              <a:solidFill>
                <a:srgbClr val="FFFFFF"/>
              </a:solidFill>
            </a:endParaRPr>
          </a:p>
          <a:p>
            <a:pPr indent="0" lvl="0" marL="0" rtl="0" algn="l">
              <a:spcBef>
                <a:spcPts val="1600"/>
              </a:spcBef>
              <a:spcAft>
                <a:spcPts val="1600"/>
              </a:spcAft>
              <a:buNone/>
            </a:pPr>
            <a:r>
              <a:t/>
            </a:r>
            <a:endParaRPr sz="1400">
              <a:solidFill>
                <a:srgbClr val="D9EAD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Ultimate Thread Group(continued)</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rgbClr val="D9EAD3"/>
                </a:solidFill>
              </a:rPr>
              <a:t>Showcase:</a:t>
            </a:r>
            <a:endParaRPr b="1" sz="1400" u="sng">
              <a:solidFill>
                <a:srgbClr val="D9EAD3"/>
              </a:solidFill>
            </a:endParaRPr>
          </a:p>
          <a:p>
            <a:pPr indent="-317500" lvl="0" marL="457200" rtl="0" algn="l">
              <a:spcBef>
                <a:spcPts val="1600"/>
              </a:spcBef>
              <a:spcAft>
                <a:spcPts val="0"/>
              </a:spcAft>
              <a:buClr>
                <a:srgbClr val="FFFFFF"/>
              </a:buClr>
              <a:buSzPts val="1400"/>
              <a:buChar char="●"/>
            </a:pPr>
            <a:r>
              <a:rPr lang="en" sz="1400">
                <a:solidFill>
                  <a:srgbClr val="FFFFFF"/>
                </a:solidFill>
              </a:rPr>
              <a:t>Modify the script UTG-Stepping.jmx for each properties.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Verify result with jp@gc - Active Threads Over Times.</a:t>
            </a:r>
            <a:endParaRPr sz="1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Concurrency Thread Group</a:t>
            </a:r>
            <a:endParaRPr/>
          </a:p>
        </p:txBody>
      </p:sp>
      <p:sp>
        <p:nvSpPr>
          <p:cNvPr id="131" name="Google Shape;131;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Name : </a:t>
            </a:r>
            <a:r>
              <a:rPr lang="en" sz="1400">
                <a:solidFill>
                  <a:srgbClr val="FFFFFF"/>
                </a:solidFill>
              </a:rPr>
              <a:t>Same as Basic TG.</a:t>
            </a:r>
            <a:endParaRPr sz="1400">
              <a:solidFill>
                <a:srgbClr val="FFFFFF"/>
              </a:solidFill>
            </a:endParaRPr>
          </a:p>
          <a:p>
            <a:pPr indent="-317500" lvl="0" marL="457200" marR="0" rtl="0" algn="l">
              <a:lnSpc>
                <a:spcPct val="115000"/>
              </a:lnSpc>
              <a:spcBef>
                <a:spcPts val="0"/>
              </a:spcBef>
              <a:spcAft>
                <a:spcPts val="0"/>
              </a:spcAft>
              <a:buClr>
                <a:srgbClr val="D9EAD3"/>
              </a:buClr>
              <a:buSzPts val="1400"/>
              <a:buChar char="●"/>
            </a:pPr>
            <a:r>
              <a:rPr lang="en" sz="1400">
                <a:solidFill>
                  <a:srgbClr val="D9EAD3"/>
                </a:solidFill>
              </a:rPr>
              <a:t>Comments : </a:t>
            </a:r>
            <a:r>
              <a:rPr lang="en" sz="1400">
                <a:solidFill>
                  <a:srgbClr val="FFFFFF"/>
                </a:solidFill>
              </a:rPr>
              <a:t>Same as Basic TG.</a:t>
            </a:r>
            <a:endParaRPr sz="1400">
              <a:solidFill>
                <a:srgbClr val="FFFFFF"/>
              </a:solidFill>
            </a:endParaRPr>
          </a:p>
          <a:p>
            <a:pPr indent="-317500" lvl="0" marL="457200" marR="0" rtl="0" algn="l">
              <a:lnSpc>
                <a:spcPct val="115000"/>
              </a:lnSpc>
              <a:spcBef>
                <a:spcPts val="0"/>
              </a:spcBef>
              <a:spcAft>
                <a:spcPts val="0"/>
              </a:spcAft>
              <a:buClr>
                <a:srgbClr val="D9EAD3"/>
              </a:buClr>
              <a:buSzPts val="1400"/>
              <a:buChar char="●"/>
            </a:pPr>
            <a:r>
              <a:rPr lang="en" sz="1400">
                <a:solidFill>
                  <a:srgbClr val="D9EAD3"/>
                </a:solidFill>
              </a:rPr>
              <a:t>Action to be taken after a sampler error : </a:t>
            </a:r>
            <a:r>
              <a:rPr lang="en" sz="1400">
                <a:solidFill>
                  <a:srgbClr val="FFFFFF"/>
                </a:solidFill>
              </a:rPr>
              <a:t>Same as basic TG.</a:t>
            </a:r>
            <a:endParaRPr sz="1400">
              <a:solidFill>
                <a:srgbClr val="FFFFFF"/>
              </a:solidFill>
            </a:endParaRPr>
          </a:p>
          <a:p>
            <a:pPr indent="-317500" lvl="0" marL="457200" marR="0" rtl="0" algn="l">
              <a:lnSpc>
                <a:spcPct val="115000"/>
              </a:lnSpc>
              <a:spcBef>
                <a:spcPts val="0"/>
              </a:spcBef>
              <a:spcAft>
                <a:spcPts val="0"/>
              </a:spcAft>
              <a:buClr>
                <a:srgbClr val="D9EAD3"/>
              </a:buClr>
              <a:buSzPts val="1400"/>
              <a:buChar char="●"/>
            </a:pPr>
            <a:r>
              <a:rPr lang="en" sz="1400">
                <a:solidFill>
                  <a:srgbClr val="D9EAD3"/>
                </a:solidFill>
              </a:rPr>
              <a:t>Target Concurrency: </a:t>
            </a:r>
            <a:r>
              <a:rPr lang="en" sz="1400">
                <a:solidFill>
                  <a:srgbClr val="FFFFFF"/>
                </a:solidFill>
              </a:rPr>
              <a:t>Total number of threads in the test.</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Ramp-up Time:</a:t>
            </a:r>
            <a:r>
              <a:rPr lang="en" sz="1400">
                <a:solidFill>
                  <a:srgbClr val="FFFFFF"/>
                </a:solidFill>
              </a:rPr>
              <a:t> Total ramp-up duration in minutes.</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0E0E3"/>
                </a:solidFill>
              </a:rPr>
              <a:t>Ramp-up Steps Count:</a:t>
            </a:r>
            <a:r>
              <a:rPr lang="en" sz="1400">
                <a:solidFill>
                  <a:srgbClr val="FFFFFF"/>
                </a:solidFill>
              </a:rPr>
              <a:t> Total number of steps in which a group of threads will ramp-up.</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0E0E3"/>
                </a:solidFill>
              </a:rPr>
              <a:t>Hold target rate time : </a:t>
            </a:r>
            <a:r>
              <a:rPr lang="en" sz="1400">
                <a:solidFill>
                  <a:srgbClr val="FFFFFF"/>
                </a:solidFill>
              </a:rPr>
              <a:t>Steady state when all threads are active.</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Time Unit:</a:t>
            </a:r>
            <a:r>
              <a:rPr lang="en" sz="1400">
                <a:solidFill>
                  <a:srgbClr val="FFFFFF"/>
                </a:solidFill>
              </a:rPr>
              <a:t> Change input time unit either in minute or in second.</a:t>
            </a:r>
            <a:endParaRPr sz="1400">
              <a:solidFill>
                <a:srgbClr val="FFFFFF"/>
              </a:solidFill>
            </a:endParaRPr>
          </a:p>
          <a:p>
            <a:pPr indent="-317500" lvl="0" marL="457200" marR="0" rtl="0" algn="l">
              <a:lnSpc>
                <a:spcPct val="115000"/>
              </a:lnSpc>
              <a:spcBef>
                <a:spcPts val="0"/>
              </a:spcBef>
              <a:spcAft>
                <a:spcPts val="0"/>
              </a:spcAft>
              <a:buClr>
                <a:srgbClr val="D9EAD3"/>
              </a:buClr>
              <a:buSzPts val="1400"/>
              <a:buChar char="●"/>
            </a:pPr>
            <a:r>
              <a:rPr lang="en" sz="1400">
                <a:solidFill>
                  <a:srgbClr val="D9EAD3"/>
                </a:solidFill>
              </a:rPr>
              <a:t>Thread Iterations Limit: </a:t>
            </a:r>
            <a:r>
              <a:rPr lang="en" sz="1400">
                <a:solidFill>
                  <a:srgbClr val="FFFFFF"/>
                </a:solidFill>
              </a:rPr>
              <a:t>Purpose of this option could be control loop count, but it does not work.</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Log Threads Status into File</a:t>
            </a:r>
            <a:r>
              <a:rPr lang="en" sz="1400">
                <a:solidFill>
                  <a:srgbClr val="FFFFFF"/>
                </a:solidFill>
              </a:rPr>
              <a:t> : Provide full path of file along with the name where you want to save log file.</a:t>
            </a:r>
            <a:endParaRPr sz="14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Concurrency Thread Group(continued)</a:t>
            </a:r>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u="sng">
                <a:solidFill>
                  <a:srgbClr val="D9EAD3"/>
                </a:solidFill>
              </a:rPr>
              <a:t>Showcase:</a:t>
            </a:r>
            <a:endParaRPr sz="1400" u="sng">
              <a:solidFill>
                <a:srgbClr val="D9EAD3"/>
              </a:solidFill>
            </a:endParaRPr>
          </a:p>
          <a:p>
            <a:pPr indent="-317500" lvl="0" marL="457200" marR="0" rtl="0" algn="l">
              <a:lnSpc>
                <a:spcPct val="115000"/>
              </a:lnSpc>
              <a:spcBef>
                <a:spcPts val="1600"/>
              </a:spcBef>
              <a:spcAft>
                <a:spcPts val="0"/>
              </a:spcAft>
              <a:buClr>
                <a:srgbClr val="FFFFFF"/>
              </a:buClr>
              <a:buSzPts val="1400"/>
              <a:buChar char="●"/>
            </a:pPr>
            <a:r>
              <a:rPr lang="en" sz="1400">
                <a:solidFill>
                  <a:srgbClr val="FFFFFF"/>
                </a:solidFill>
              </a:rPr>
              <a:t>Modify the concurrencyTG.jmx to understand each properties.</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Run and verify against jp@gc - Active Threads Over Times.</a:t>
            </a:r>
            <a:endParaRPr sz="1400">
              <a:solidFill>
                <a:srgbClr val="FFFFFF"/>
              </a:solidFill>
            </a:endParaRPr>
          </a:p>
          <a:p>
            <a:pPr indent="0" lvl="0" marL="0" marR="0" rtl="0" algn="l">
              <a:lnSpc>
                <a:spcPct val="115000"/>
              </a:lnSpc>
              <a:spcBef>
                <a:spcPts val="1600"/>
              </a:spcBef>
              <a:spcAft>
                <a:spcPts val="1600"/>
              </a:spcAft>
              <a:buNone/>
            </a:pPr>
            <a:r>
              <a:t/>
            </a:r>
            <a:endParaRPr sz="1400">
              <a:solidFill>
                <a:srgbClr val="D9EAD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Arrival</a:t>
            </a:r>
            <a:r>
              <a:rPr lang="en"/>
              <a:t> Thread Group</a:t>
            </a:r>
            <a:endParaRPr/>
          </a:p>
        </p:txBody>
      </p:sp>
      <p:sp>
        <p:nvSpPr>
          <p:cNvPr id="143" name="Google Shape;143;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D9EAD3"/>
              </a:buClr>
              <a:buSzPts val="1400"/>
              <a:buChar char="●"/>
            </a:pPr>
            <a:r>
              <a:rPr lang="en" sz="1400" u="sng">
                <a:solidFill>
                  <a:srgbClr val="D9EAD3"/>
                </a:solidFill>
              </a:rPr>
              <a:t>Attributes:</a:t>
            </a:r>
            <a:endParaRPr sz="1400" u="sng">
              <a:solidFill>
                <a:srgbClr val="D9EAD3"/>
              </a:solidFill>
            </a:endParaRPr>
          </a:p>
          <a:p>
            <a:pPr indent="-317500" lvl="1" marL="914400" rtl="0" algn="l">
              <a:spcBef>
                <a:spcPts val="0"/>
              </a:spcBef>
              <a:spcAft>
                <a:spcPts val="0"/>
              </a:spcAft>
              <a:buSzPts val="1400"/>
              <a:buChar char="○"/>
            </a:pPr>
            <a:r>
              <a:rPr lang="en" sz="1400">
                <a:solidFill>
                  <a:srgbClr val="D9EAD3"/>
                </a:solidFill>
              </a:rPr>
              <a:t>Name : </a:t>
            </a:r>
            <a:r>
              <a:rPr lang="en" sz="1400">
                <a:solidFill>
                  <a:srgbClr val="FFFFFF"/>
                </a:solidFill>
              </a:rPr>
              <a:t>Same as Basic TG.</a:t>
            </a:r>
            <a:endParaRPr>
              <a:solidFill>
                <a:srgbClr val="FFFFFF"/>
              </a:solidFill>
            </a:endParaRPr>
          </a:p>
          <a:p>
            <a:pPr indent="-317500" lvl="1" marL="914400" rtl="0" algn="l">
              <a:spcBef>
                <a:spcPts val="0"/>
              </a:spcBef>
              <a:spcAft>
                <a:spcPts val="0"/>
              </a:spcAft>
              <a:buSzPts val="1400"/>
              <a:buChar char="○"/>
            </a:pPr>
            <a:r>
              <a:rPr lang="en" sz="1400">
                <a:solidFill>
                  <a:srgbClr val="D9EAD3"/>
                </a:solidFill>
              </a:rPr>
              <a:t>Comments : </a:t>
            </a:r>
            <a:r>
              <a:rPr lang="en" sz="1400">
                <a:solidFill>
                  <a:srgbClr val="FFFFFF"/>
                </a:solidFill>
              </a:rPr>
              <a:t>Same as Basic TG.</a:t>
            </a:r>
            <a:endParaRPr>
              <a:solidFill>
                <a:srgbClr val="FFFFFF"/>
              </a:solidFill>
            </a:endParaRPr>
          </a:p>
          <a:p>
            <a:pPr indent="-317500" lvl="1" marL="914400" rtl="0" algn="l">
              <a:spcBef>
                <a:spcPts val="0"/>
              </a:spcBef>
              <a:spcAft>
                <a:spcPts val="0"/>
              </a:spcAft>
              <a:buSzPts val="1400"/>
              <a:buChar char="○"/>
            </a:pPr>
            <a:r>
              <a:rPr lang="en" sz="1400">
                <a:solidFill>
                  <a:srgbClr val="D9EAD3"/>
                </a:solidFill>
              </a:rPr>
              <a:t>Action to be taken after a sampler error : </a:t>
            </a:r>
            <a:r>
              <a:rPr lang="en" sz="1400">
                <a:solidFill>
                  <a:srgbClr val="FFFFFF"/>
                </a:solidFill>
              </a:rPr>
              <a:t>Same as basic TG.</a:t>
            </a:r>
            <a:endParaRPr>
              <a:solidFill>
                <a:srgbClr val="FFFFFF"/>
              </a:solidFill>
            </a:endParaRPr>
          </a:p>
          <a:p>
            <a:pPr indent="-317500" lvl="1" marL="914400" rtl="0" algn="l">
              <a:spcBef>
                <a:spcPts val="0"/>
              </a:spcBef>
              <a:spcAft>
                <a:spcPts val="0"/>
              </a:spcAft>
              <a:buSzPts val="1400"/>
              <a:buChar char="○"/>
            </a:pPr>
            <a:r>
              <a:rPr lang="en" sz="1400">
                <a:solidFill>
                  <a:srgbClr val="D9EAD3"/>
                </a:solidFill>
              </a:rPr>
              <a:t>Target </a:t>
            </a:r>
            <a:r>
              <a:rPr lang="en">
                <a:solidFill>
                  <a:srgbClr val="D9EAD3"/>
                </a:solidFill>
              </a:rPr>
              <a:t>rate (arrivals/min)</a:t>
            </a:r>
            <a:r>
              <a:rPr lang="en" sz="1400">
                <a:solidFill>
                  <a:srgbClr val="D9EAD3"/>
                </a:solidFill>
              </a:rPr>
              <a:t>: </a:t>
            </a:r>
            <a:r>
              <a:rPr lang="en" sz="1400">
                <a:solidFill>
                  <a:srgbClr val="FFFFFF"/>
                </a:solidFill>
              </a:rPr>
              <a:t>Total number of i</a:t>
            </a:r>
            <a:r>
              <a:rPr lang="en">
                <a:solidFill>
                  <a:srgbClr val="FFFFFF"/>
                </a:solidFill>
              </a:rPr>
              <a:t>terations to be started in 1 min.We can also provide target rate in seconds.</a:t>
            </a:r>
            <a:endParaRPr>
              <a:solidFill>
                <a:srgbClr val="FFFFFF"/>
              </a:solidFill>
            </a:endParaRPr>
          </a:p>
          <a:p>
            <a:pPr indent="-317500" lvl="1" marL="914400" rtl="0" algn="l">
              <a:spcBef>
                <a:spcPts val="0"/>
              </a:spcBef>
              <a:spcAft>
                <a:spcPts val="0"/>
              </a:spcAft>
              <a:buSzPts val="1400"/>
              <a:buChar char="○"/>
            </a:pPr>
            <a:r>
              <a:rPr lang="en" sz="1400">
                <a:solidFill>
                  <a:srgbClr val="D9EAD3"/>
                </a:solidFill>
              </a:rPr>
              <a:t>Ramp-up Time:</a:t>
            </a:r>
            <a:r>
              <a:rPr lang="en" sz="1400">
                <a:solidFill>
                  <a:srgbClr val="FFFFFF"/>
                </a:solidFill>
              </a:rPr>
              <a:t> Total ramp-up duration of arrival rate in minutes.Can </a:t>
            </a:r>
            <a:r>
              <a:rPr lang="en">
                <a:solidFill>
                  <a:srgbClr val="FFFFFF"/>
                </a:solidFill>
              </a:rPr>
              <a:t>also select in seconds.</a:t>
            </a:r>
            <a:endParaRPr>
              <a:solidFill>
                <a:srgbClr val="FFFFFF"/>
              </a:solidFill>
            </a:endParaRPr>
          </a:p>
          <a:p>
            <a:pPr indent="-317500" lvl="1" marL="914400" rtl="0" algn="l">
              <a:spcBef>
                <a:spcPts val="0"/>
              </a:spcBef>
              <a:spcAft>
                <a:spcPts val="0"/>
              </a:spcAft>
              <a:buSzPts val="1400"/>
              <a:buChar char="○"/>
            </a:pPr>
            <a:r>
              <a:rPr lang="en" sz="1400">
                <a:solidFill>
                  <a:srgbClr val="D0E0E3"/>
                </a:solidFill>
              </a:rPr>
              <a:t>Ramp-up Steps Count:</a:t>
            </a:r>
            <a:r>
              <a:rPr lang="en" sz="1400">
                <a:solidFill>
                  <a:srgbClr val="FFFFFF"/>
                </a:solidFill>
              </a:rPr>
              <a:t> Total number of steps in which </a:t>
            </a:r>
            <a:r>
              <a:rPr lang="en">
                <a:solidFill>
                  <a:srgbClr val="FFFFFF"/>
                </a:solidFill>
              </a:rPr>
              <a:t>arrival count will ramp-up.</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Hold Target Rate Time(min): Steady state where all threads are active.</a:t>
            </a:r>
            <a:endParaRPr>
              <a:solidFill>
                <a:srgbClr val="FFFFFF"/>
              </a:solidFill>
            </a:endParaRPr>
          </a:p>
          <a:p>
            <a:pPr indent="-317500" lvl="1" marL="914400" rtl="0" algn="l">
              <a:spcBef>
                <a:spcPts val="0"/>
              </a:spcBef>
              <a:spcAft>
                <a:spcPts val="0"/>
              </a:spcAft>
              <a:buClr>
                <a:srgbClr val="FFFFFF"/>
              </a:buClr>
              <a:buSzPts val="1400"/>
              <a:buChar char="○"/>
            </a:pPr>
            <a:r>
              <a:rPr lang="en" sz="1400">
                <a:solidFill>
                  <a:srgbClr val="D9EAD3"/>
                </a:solidFill>
              </a:rPr>
              <a:t>Time Unit:</a:t>
            </a:r>
            <a:r>
              <a:rPr lang="en" sz="1400">
                <a:solidFill>
                  <a:srgbClr val="FFFFFF"/>
                </a:solidFill>
              </a:rPr>
              <a:t> Change input time unit either in minute or second</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D9EAD3"/>
                </a:solidFill>
              </a:rPr>
              <a:t>Thread Iterations Limit: </a:t>
            </a:r>
            <a:r>
              <a:rPr lang="en">
                <a:solidFill>
                  <a:srgbClr val="FFFFFF"/>
                </a:solidFill>
              </a:rPr>
              <a:t>Defined number of iterations completed by each thread. If blank then thread will continue the iteration until the test ends.</a:t>
            </a:r>
            <a:endParaRPr>
              <a:solidFill>
                <a:srgbClr val="FFFFFF"/>
              </a:solidFill>
            </a:endParaRPr>
          </a:p>
          <a:p>
            <a:pPr indent="-317500" lvl="1" marL="914400" rtl="0" algn="l">
              <a:spcBef>
                <a:spcPts val="0"/>
              </a:spcBef>
              <a:spcAft>
                <a:spcPts val="0"/>
              </a:spcAft>
              <a:buClr>
                <a:srgbClr val="FFFFFF"/>
              </a:buClr>
              <a:buSzPts val="1400"/>
              <a:buChar char="○"/>
            </a:pPr>
            <a:r>
              <a:rPr lang="en" sz="1400">
                <a:solidFill>
                  <a:srgbClr val="D9EAD3"/>
                </a:solidFill>
              </a:rPr>
              <a:t>Log Threads Status into File</a:t>
            </a:r>
            <a:r>
              <a:rPr lang="en" sz="1400">
                <a:solidFill>
                  <a:srgbClr val="FFFFFF"/>
                </a:solidFill>
              </a:rPr>
              <a:t> : Provide full path of file along with the name where you want to save log file.</a:t>
            </a:r>
            <a:endParaRPr sz="1400">
              <a:solidFill>
                <a:srgbClr val="FFFFFF"/>
              </a:solidFill>
            </a:endParaRPr>
          </a:p>
          <a:p>
            <a:pPr indent="0" lvl="0" marL="0" marR="0" rtl="0" algn="l">
              <a:lnSpc>
                <a:spcPct val="115000"/>
              </a:lnSpc>
              <a:spcBef>
                <a:spcPts val="1600"/>
              </a:spcBef>
              <a:spcAft>
                <a:spcPts val="1600"/>
              </a:spcAft>
              <a:buNone/>
            </a:pPr>
            <a:r>
              <a:t/>
            </a:r>
            <a:endParaRPr sz="1400">
              <a:solidFill>
                <a:srgbClr val="D9EAD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Arrival Thread Group(continued)</a:t>
            </a:r>
            <a:endParaRPr/>
          </a:p>
        </p:txBody>
      </p:sp>
      <p:sp>
        <p:nvSpPr>
          <p:cNvPr id="149" name="Google Shape;149;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D9EAD3"/>
              </a:buClr>
              <a:buSzPts val="1400"/>
              <a:buChar char="●"/>
            </a:pPr>
            <a:r>
              <a:rPr lang="en" sz="1400" u="sng">
                <a:solidFill>
                  <a:srgbClr val="D9EAD3"/>
                </a:solidFill>
              </a:rPr>
              <a:t>Showcase</a:t>
            </a:r>
            <a:r>
              <a:rPr lang="en" sz="1400" u="sng">
                <a:solidFill>
                  <a:srgbClr val="D9EAD3"/>
                </a:solidFill>
              </a:rPr>
              <a:t>:</a:t>
            </a:r>
            <a:endParaRPr sz="1400" u="sng">
              <a:solidFill>
                <a:srgbClr val="D9EAD3"/>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Modify the arrivalTG.jmx to simulate the case when 500 purchasing requests are created in 3 minutes. </a:t>
            </a:r>
            <a:endParaRPr>
              <a:solidFill>
                <a:srgbClr val="FFFFFF"/>
              </a:solidFill>
            </a:endParaRPr>
          </a:p>
          <a:p>
            <a:pPr indent="0" lvl="0" marL="0" marR="0" rtl="0" algn="l">
              <a:lnSpc>
                <a:spcPct val="115000"/>
              </a:lnSpc>
              <a:spcBef>
                <a:spcPts val="1600"/>
              </a:spcBef>
              <a:spcAft>
                <a:spcPts val="1600"/>
              </a:spcAft>
              <a:buNone/>
            </a:pPr>
            <a:r>
              <a:t/>
            </a:r>
            <a:endParaRPr sz="1400">
              <a:solidFill>
                <a:srgbClr val="D9EAD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Free-form </a:t>
            </a:r>
            <a:r>
              <a:rPr lang="en"/>
              <a:t>Arrival Thread Group</a:t>
            </a:r>
            <a:endParaRPr/>
          </a:p>
        </p:txBody>
      </p:sp>
      <p:sp>
        <p:nvSpPr>
          <p:cNvPr id="155" name="Google Shape;155;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More flexible than Arrival Thread Group: Can do spike test.</a:t>
            </a:r>
            <a:endParaRPr sz="1400">
              <a:solidFill>
                <a:srgbClr val="FFFFFF"/>
              </a:solidFill>
            </a:endParaRPr>
          </a:p>
          <a:p>
            <a:pPr indent="0" lvl="0" marL="0" marR="0" rtl="0" algn="l">
              <a:lnSpc>
                <a:spcPct val="115000"/>
              </a:lnSpc>
              <a:spcBef>
                <a:spcPts val="1600"/>
              </a:spcBef>
              <a:spcAft>
                <a:spcPts val="1600"/>
              </a:spcAft>
              <a:buNone/>
            </a:pPr>
            <a:r>
              <a:rPr lang="en" sz="1400">
                <a:solidFill>
                  <a:srgbClr val="FFFFFF"/>
                </a:solidFill>
              </a:rPr>
              <a:t>=&gt; Can apply conditional load on the server.</a:t>
            </a:r>
            <a:endParaRPr sz="1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Free-form Arrival Thread Group(continued)</a:t>
            </a:r>
            <a:endParaRPr/>
          </a:p>
        </p:txBody>
      </p:sp>
      <p:sp>
        <p:nvSpPr>
          <p:cNvPr id="161" name="Google Shape;161;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u="sng">
                <a:solidFill>
                  <a:srgbClr val="D0E0E3"/>
                </a:solidFill>
              </a:rPr>
              <a:t>Attribute:</a:t>
            </a:r>
            <a:endParaRPr sz="1400" u="sng">
              <a:solidFill>
                <a:srgbClr val="D0E0E3"/>
              </a:solidFill>
            </a:endParaRPr>
          </a:p>
          <a:p>
            <a:pPr indent="-317500" lvl="0" marL="914400" marR="0" rtl="0" algn="l">
              <a:lnSpc>
                <a:spcPct val="115000"/>
              </a:lnSpc>
              <a:spcBef>
                <a:spcPts val="1600"/>
              </a:spcBef>
              <a:spcAft>
                <a:spcPts val="0"/>
              </a:spcAft>
              <a:buClr>
                <a:srgbClr val="FFFFFF"/>
              </a:buClr>
              <a:buSzPts val="1400"/>
              <a:buChar char="●"/>
            </a:pPr>
            <a:r>
              <a:rPr lang="en" sz="1400">
                <a:solidFill>
                  <a:srgbClr val="D9EAD3"/>
                </a:solidFill>
              </a:rPr>
              <a:t>Name</a:t>
            </a:r>
            <a:r>
              <a:rPr lang="en" sz="1400">
                <a:solidFill>
                  <a:srgbClr val="FFFFFF"/>
                </a:solidFill>
              </a:rPr>
              <a:t> : Same as basic TG.</a:t>
            </a:r>
            <a:endParaRPr sz="1400">
              <a:solidFill>
                <a:srgbClr val="FFFFFF"/>
              </a:solidFill>
            </a:endParaRPr>
          </a:p>
          <a:p>
            <a:pPr indent="-317500" lvl="0" marL="914400" marR="0" rtl="0" algn="l">
              <a:lnSpc>
                <a:spcPct val="115000"/>
              </a:lnSpc>
              <a:spcBef>
                <a:spcPts val="0"/>
              </a:spcBef>
              <a:spcAft>
                <a:spcPts val="0"/>
              </a:spcAft>
              <a:buClr>
                <a:srgbClr val="FFFFFF"/>
              </a:buClr>
              <a:buSzPts val="1400"/>
              <a:buChar char="●"/>
            </a:pPr>
            <a:r>
              <a:rPr lang="en" sz="1400">
                <a:solidFill>
                  <a:srgbClr val="D9EAD3"/>
                </a:solidFill>
              </a:rPr>
              <a:t>Comments</a:t>
            </a:r>
            <a:r>
              <a:rPr lang="en" sz="1400">
                <a:solidFill>
                  <a:srgbClr val="FFFFFF"/>
                </a:solidFill>
              </a:rPr>
              <a:t>: Same as basic TG.</a:t>
            </a:r>
            <a:endParaRPr sz="1400">
              <a:solidFill>
                <a:srgbClr val="FFFFFF"/>
              </a:solidFill>
            </a:endParaRPr>
          </a:p>
          <a:p>
            <a:pPr indent="-317500" lvl="0" marL="914400" marR="0" rtl="0" algn="l">
              <a:lnSpc>
                <a:spcPct val="115000"/>
              </a:lnSpc>
              <a:spcBef>
                <a:spcPts val="0"/>
              </a:spcBef>
              <a:spcAft>
                <a:spcPts val="0"/>
              </a:spcAft>
              <a:buClr>
                <a:srgbClr val="FFFFFF"/>
              </a:buClr>
              <a:buSzPts val="1400"/>
              <a:buChar char="●"/>
            </a:pPr>
            <a:r>
              <a:rPr lang="en" sz="1400">
                <a:solidFill>
                  <a:srgbClr val="D9EAD3"/>
                </a:solidFill>
              </a:rPr>
              <a:t>Actions to be taken after a Sampler error</a:t>
            </a:r>
            <a:r>
              <a:rPr lang="en" sz="1400">
                <a:solidFill>
                  <a:srgbClr val="FFFFFF"/>
                </a:solidFill>
              </a:rPr>
              <a:t>: Same as TG.</a:t>
            </a:r>
            <a:endParaRPr sz="1400">
              <a:solidFill>
                <a:srgbClr val="FFFFFF"/>
              </a:solidFill>
            </a:endParaRPr>
          </a:p>
          <a:p>
            <a:pPr indent="-317500" lvl="0" marL="914400" marR="0" rtl="0" algn="l">
              <a:lnSpc>
                <a:spcPct val="115000"/>
              </a:lnSpc>
              <a:spcBef>
                <a:spcPts val="0"/>
              </a:spcBef>
              <a:spcAft>
                <a:spcPts val="0"/>
              </a:spcAft>
              <a:buClr>
                <a:srgbClr val="FFFFFF"/>
              </a:buClr>
              <a:buSzPts val="1400"/>
              <a:buChar char="●"/>
            </a:pPr>
            <a:r>
              <a:rPr lang="en" sz="1400">
                <a:solidFill>
                  <a:srgbClr val="D9EAD3"/>
                </a:solidFill>
              </a:rPr>
              <a:t>Thread Schedule(arrivals/min)</a:t>
            </a:r>
            <a:r>
              <a:rPr lang="en" sz="1400">
                <a:solidFill>
                  <a:srgbClr val="FFFFFF"/>
                </a:solidFill>
              </a:rPr>
              <a:t> : Total number of iterations to be started in 1 minute. Start Value, End Value and Duration are compulsory.</a:t>
            </a:r>
            <a:endParaRPr sz="1400">
              <a:solidFill>
                <a:srgbClr val="FFFFFF"/>
              </a:solidFill>
            </a:endParaRPr>
          </a:p>
          <a:p>
            <a:pPr indent="-317500" lvl="0" marL="914400" marR="0" rtl="0" algn="l">
              <a:lnSpc>
                <a:spcPct val="115000"/>
              </a:lnSpc>
              <a:spcBef>
                <a:spcPts val="0"/>
              </a:spcBef>
              <a:spcAft>
                <a:spcPts val="0"/>
              </a:spcAft>
              <a:buClr>
                <a:srgbClr val="FFFFFF"/>
              </a:buClr>
              <a:buSzPts val="1400"/>
              <a:buChar char="●"/>
            </a:pPr>
            <a:r>
              <a:rPr lang="en" sz="1400">
                <a:solidFill>
                  <a:srgbClr val="D9EAD3"/>
                </a:solidFill>
              </a:rPr>
              <a:t>Add Row</a:t>
            </a:r>
            <a:r>
              <a:rPr lang="en" sz="1400">
                <a:solidFill>
                  <a:srgbClr val="FFFFFF"/>
                </a:solidFill>
              </a:rPr>
              <a:t>: Add new row in Thread Schedule section.</a:t>
            </a:r>
            <a:endParaRPr sz="1400">
              <a:solidFill>
                <a:srgbClr val="FFFFFF"/>
              </a:solidFill>
            </a:endParaRPr>
          </a:p>
          <a:p>
            <a:pPr indent="-317500" lvl="0" marL="914400" marR="0" rtl="0" algn="l">
              <a:lnSpc>
                <a:spcPct val="115000"/>
              </a:lnSpc>
              <a:spcBef>
                <a:spcPts val="0"/>
              </a:spcBef>
              <a:spcAft>
                <a:spcPts val="0"/>
              </a:spcAft>
              <a:buClr>
                <a:srgbClr val="FFFFFF"/>
              </a:buClr>
              <a:buSzPts val="1400"/>
              <a:buChar char="●"/>
            </a:pPr>
            <a:r>
              <a:rPr lang="en" sz="1400">
                <a:solidFill>
                  <a:srgbClr val="D9EAD3"/>
                </a:solidFill>
              </a:rPr>
              <a:t>Copy Row</a:t>
            </a:r>
            <a:r>
              <a:rPr lang="en" sz="1400">
                <a:solidFill>
                  <a:srgbClr val="FFFFFF"/>
                </a:solidFill>
              </a:rPr>
              <a:t>: Copy the selected row in Thread Schedule section.</a:t>
            </a:r>
            <a:endParaRPr sz="1400">
              <a:solidFill>
                <a:srgbClr val="FFFFFF"/>
              </a:solidFill>
            </a:endParaRPr>
          </a:p>
          <a:p>
            <a:pPr indent="-317500" lvl="0" marL="914400" marR="0" rtl="0" algn="l">
              <a:lnSpc>
                <a:spcPct val="115000"/>
              </a:lnSpc>
              <a:spcBef>
                <a:spcPts val="0"/>
              </a:spcBef>
              <a:spcAft>
                <a:spcPts val="0"/>
              </a:spcAft>
              <a:buClr>
                <a:srgbClr val="FFFFFF"/>
              </a:buClr>
              <a:buSzPts val="1400"/>
              <a:buChar char="●"/>
            </a:pPr>
            <a:r>
              <a:rPr lang="en" sz="1400">
                <a:solidFill>
                  <a:srgbClr val="D9EAD3"/>
                </a:solidFill>
              </a:rPr>
              <a:t>Delete Row</a:t>
            </a:r>
            <a:r>
              <a:rPr lang="en" sz="1400">
                <a:solidFill>
                  <a:srgbClr val="FFFFFF"/>
                </a:solidFill>
              </a:rPr>
              <a:t>: Delete the selected row in Thread Schedule section.</a:t>
            </a:r>
            <a:endParaRPr sz="1400">
              <a:solidFill>
                <a:srgbClr val="FFFFFF"/>
              </a:solidFill>
            </a:endParaRPr>
          </a:p>
          <a:p>
            <a:pPr indent="-317500" lvl="0" marL="914400" marR="0" rtl="0" algn="l">
              <a:lnSpc>
                <a:spcPct val="115000"/>
              </a:lnSpc>
              <a:spcBef>
                <a:spcPts val="0"/>
              </a:spcBef>
              <a:spcAft>
                <a:spcPts val="0"/>
              </a:spcAft>
              <a:buClr>
                <a:srgbClr val="FFFFFF"/>
              </a:buClr>
              <a:buSzPts val="1400"/>
              <a:buChar char="●"/>
            </a:pPr>
            <a:r>
              <a:rPr lang="en" sz="1400">
                <a:solidFill>
                  <a:srgbClr val="D9EAD3"/>
                </a:solidFill>
              </a:rPr>
              <a:t>Time Unit</a:t>
            </a:r>
            <a:r>
              <a:rPr lang="en" sz="1400">
                <a:solidFill>
                  <a:srgbClr val="FFFFFF"/>
                </a:solidFill>
              </a:rPr>
              <a:t> : Change input time unit either in min or second.</a:t>
            </a:r>
            <a:endParaRPr sz="1400">
              <a:solidFill>
                <a:srgbClr val="FFFFFF"/>
              </a:solidFill>
            </a:endParaRPr>
          </a:p>
          <a:p>
            <a:pPr indent="-317500" lvl="0" marL="914400" marR="0" rtl="0" algn="l">
              <a:lnSpc>
                <a:spcPct val="115000"/>
              </a:lnSpc>
              <a:spcBef>
                <a:spcPts val="0"/>
              </a:spcBef>
              <a:spcAft>
                <a:spcPts val="0"/>
              </a:spcAft>
              <a:buClr>
                <a:srgbClr val="FFFFFF"/>
              </a:buClr>
              <a:buSzPts val="1400"/>
              <a:buChar char="●"/>
            </a:pPr>
            <a:r>
              <a:rPr lang="en" sz="1400">
                <a:solidFill>
                  <a:srgbClr val="D9EAD3"/>
                </a:solidFill>
              </a:rPr>
              <a:t>Thread Iterations Limit</a:t>
            </a:r>
            <a:r>
              <a:rPr lang="en" sz="1400">
                <a:solidFill>
                  <a:srgbClr val="FFFFFF"/>
                </a:solidFill>
              </a:rPr>
              <a:t>: same as Arrival TG.</a:t>
            </a:r>
            <a:endParaRPr sz="1400">
              <a:solidFill>
                <a:srgbClr val="FFFFFF"/>
              </a:solidFill>
            </a:endParaRPr>
          </a:p>
          <a:p>
            <a:pPr indent="-317500" lvl="0" marL="914400" marR="0" rtl="0" algn="l">
              <a:lnSpc>
                <a:spcPct val="115000"/>
              </a:lnSpc>
              <a:spcBef>
                <a:spcPts val="0"/>
              </a:spcBef>
              <a:spcAft>
                <a:spcPts val="0"/>
              </a:spcAft>
              <a:buClr>
                <a:srgbClr val="FFFFFF"/>
              </a:buClr>
              <a:buSzPts val="1400"/>
              <a:buChar char="●"/>
            </a:pPr>
            <a:r>
              <a:rPr lang="en" sz="1400">
                <a:solidFill>
                  <a:srgbClr val="D9EAD3"/>
                </a:solidFill>
              </a:rPr>
              <a:t>Log Thread Status into File</a:t>
            </a:r>
            <a:r>
              <a:rPr lang="en" sz="1400">
                <a:solidFill>
                  <a:srgbClr val="FFFFFF"/>
                </a:solidFill>
              </a:rPr>
              <a:t> : same as Arrival TG.</a:t>
            </a:r>
            <a:endParaRPr sz="1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Free-form Arrival Thread Group(continued)</a:t>
            </a:r>
            <a:endParaRPr/>
          </a:p>
        </p:txBody>
      </p:sp>
      <p:sp>
        <p:nvSpPr>
          <p:cNvPr id="167" name="Google Shape;167;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rgbClr val="D9EAD3"/>
                </a:solidFill>
              </a:rPr>
              <a:t>Showcase:</a:t>
            </a:r>
            <a:endParaRPr sz="1400" u="sng">
              <a:solidFill>
                <a:srgbClr val="D9EAD3"/>
              </a:solidFill>
            </a:endParaRPr>
          </a:p>
          <a:p>
            <a:pPr indent="0" lvl="0" marL="0" rtl="0" algn="l">
              <a:spcBef>
                <a:spcPts val="1600"/>
              </a:spcBef>
              <a:spcAft>
                <a:spcPts val="1600"/>
              </a:spcAft>
              <a:buNone/>
            </a:pPr>
            <a:r>
              <a:rPr lang="en" sz="1400"/>
              <a:t>Modify freefromArrivalTG.jmx to simulate the case when in in normal case, 100 purchase requests are generated in 3 minutes, but when event happened, 200 purchase requests carts are processed in 1 minute.</a:t>
            </a:r>
            <a:endParaRPr sz="1400" u="sng">
              <a:solidFill>
                <a:srgbClr val="D0E0E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many VUs do I need?</a:t>
            </a:r>
            <a:endParaRPr/>
          </a:p>
        </p:txBody>
      </p:sp>
      <p:sp>
        <p:nvSpPr>
          <p:cNvPr id="173" name="Google Shape;173;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D0E0E3"/>
              </a:buClr>
              <a:buSzPts val="1400"/>
              <a:buAutoNum type="arabicPeriod"/>
            </a:pPr>
            <a:r>
              <a:rPr lang="en" sz="1400" u="sng">
                <a:solidFill>
                  <a:srgbClr val="D0E0E3"/>
                </a:solidFill>
              </a:rPr>
              <a:t>Identify critical business scenarios to script:</a:t>
            </a:r>
            <a:endParaRPr sz="1400" u="sng">
              <a:solidFill>
                <a:srgbClr val="D0E0E3"/>
              </a:solidFill>
            </a:endParaRPr>
          </a:p>
          <a:p>
            <a:pPr indent="-317500" lvl="0" marL="914400" rtl="0" algn="l">
              <a:spcBef>
                <a:spcPts val="0"/>
              </a:spcBef>
              <a:spcAft>
                <a:spcPts val="0"/>
              </a:spcAft>
              <a:buClr>
                <a:srgbClr val="FFFFFF"/>
              </a:buClr>
              <a:buSzPts val="1400"/>
              <a:buChar char="●"/>
            </a:pPr>
            <a:r>
              <a:rPr lang="en" sz="1400">
                <a:solidFill>
                  <a:srgbClr val="FFFFFF"/>
                </a:solidFill>
              </a:rPr>
              <a:t>If business scenarios are not well defined, tests will not conform to what will happen in production -&gt; Tests become useless or even dangerous, giving false impression.</a:t>
            </a:r>
            <a:endParaRPr sz="1400">
              <a:solidFill>
                <a:srgbClr val="FFFFFF"/>
              </a:solidFill>
            </a:endParaRPr>
          </a:p>
          <a:p>
            <a:pPr indent="-317500" lvl="0" marL="914400" rtl="0" algn="l">
              <a:spcBef>
                <a:spcPts val="0"/>
              </a:spcBef>
              <a:spcAft>
                <a:spcPts val="0"/>
              </a:spcAft>
              <a:buClr>
                <a:srgbClr val="FFFFFF"/>
              </a:buClr>
              <a:buSzPts val="1400"/>
              <a:buChar char="●"/>
            </a:pPr>
            <a:r>
              <a:rPr lang="en" sz="1400">
                <a:solidFill>
                  <a:srgbClr val="FFFFFF"/>
                </a:solidFill>
              </a:rPr>
              <a:t>To define these scenarios:</a:t>
            </a:r>
            <a:endParaRPr sz="1400">
              <a:solidFill>
                <a:srgbClr val="FFFFFF"/>
              </a:solidFill>
            </a:endParaRPr>
          </a:p>
          <a:p>
            <a:pPr indent="-317500" lvl="1" marL="1371600" rtl="0" algn="l">
              <a:spcBef>
                <a:spcPts val="0"/>
              </a:spcBef>
              <a:spcAft>
                <a:spcPts val="0"/>
              </a:spcAft>
              <a:buClr>
                <a:srgbClr val="FFFFFF"/>
              </a:buClr>
              <a:buSzPts val="1400"/>
              <a:buChar char="○"/>
            </a:pPr>
            <a:r>
              <a:rPr lang="en">
                <a:solidFill>
                  <a:srgbClr val="FFFFFF"/>
                </a:solidFill>
              </a:rPr>
              <a:t>Retrieve statistics of application if they exist.</a:t>
            </a:r>
            <a:endParaRPr>
              <a:solidFill>
                <a:srgbClr val="FFFFFF"/>
              </a:solidFill>
            </a:endParaRPr>
          </a:p>
          <a:p>
            <a:pPr indent="-317500" lvl="1" marL="1371600" rtl="0" algn="l">
              <a:spcBef>
                <a:spcPts val="0"/>
              </a:spcBef>
              <a:spcAft>
                <a:spcPts val="0"/>
              </a:spcAft>
              <a:buClr>
                <a:srgbClr val="FFFFFF"/>
              </a:buClr>
              <a:buSzPts val="1400"/>
              <a:buChar char="○"/>
            </a:pPr>
            <a:r>
              <a:rPr lang="en">
                <a:solidFill>
                  <a:srgbClr val="FFFFFF"/>
                </a:solidFill>
              </a:rPr>
              <a:t>Define with Users/Product Owner.</a:t>
            </a:r>
            <a:endParaRPr sz="1400">
              <a:solidFill>
                <a:srgbClr val="FFFFFF"/>
              </a:solidFill>
            </a:endParaRPr>
          </a:p>
          <a:p>
            <a:pPr indent="-317500" lvl="0" marL="914400" rtl="0" algn="l">
              <a:spcBef>
                <a:spcPts val="0"/>
              </a:spcBef>
              <a:spcAft>
                <a:spcPts val="0"/>
              </a:spcAft>
              <a:buClr>
                <a:srgbClr val="FFFFFF"/>
              </a:buClr>
              <a:buSzPts val="1400"/>
              <a:buChar char="●"/>
            </a:pPr>
            <a:r>
              <a:rPr lang="en" sz="1400">
                <a:solidFill>
                  <a:srgbClr val="FFFFFF"/>
                </a:solidFill>
              </a:rPr>
              <a:t>It is advisable to apply Pareto Principle and therefore to take (at least as first step) 20% of scenarios that cover 80% of the scope of application.</a:t>
            </a:r>
            <a:endParaRPr sz="1400">
              <a:solidFill>
                <a:srgbClr val="FFFFFF"/>
              </a:solidFill>
            </a:endParaRPr>
          </a:p>
          <a:p>
            <a:pPr indent="-317500" lvl="0" marL="914400" rtl="0" algn="l">
              <a:spcBef>
                <a:spcPts val="0"/>
              </a:spcBef>
              <a:spcAft>
                <a:spcPts val="0"/>
              </a:spcAft>
              <a:buClr>
                <a:srgbClr val="FFFFFF"/>
              </a:buClr>
              <a:buSzPts val="1400"/>
              <a:buChar char="●"/>
            </a:pPr>
            <a:r>
              <a:rPr lang="en" sz="1400">
                <a:solidFill>
                  <a:srgbClr val="FFFFFF"/>
                </a:solidFill>
              </a:rPr>
              <a:t>Make risk study to </a:t>
            </a:r>
            <a:r>
              <a:rPr lang="en" sz="1400">
                <a:solidFill>
                  <a:srgbClr val="FFFFFF"/>
                </a:solidFill>
              </a:rPr>
              <a:t>prioritize</a:t>
            </a:r>
            <a:r>
              <a:rPr lang="en" sz="1400">
                <a:solidFill>
                  <a:srgbClr val="FFFFFF"/>
                </a:solidFill>
              </a:rPr>
              <a:t> the tests because this allow to choose tests in case of tight schedule.</a:t>
            </a:r>
            <a:endParaRPr sz="1400">
              <a:solidFill>
                <a:srgbClr val="FFFFFF"/>
              </a:solidFill>
            </a:endParaRPr>
          </a:p>
          <a:p>
            <a:pPr indent="0" lvl="0" marL="0" rtl="0" algn="l">
              <a:spcBef>
                <a:spcPts val="1600"/>
              </a:spcBef>
              <a:spcAft>
                <a:spcPts val="1600"/>
              </a:spcAft>
              <a:buNone/>
            </a:pPr>
            <a:r>
              <a:rPr lang="en" sz="1400" u="sng">
                <a:solidFill>
                  <a:srgbClr val="FF0000"/>
                </a:solidFill>
              </a:rPr>
              <a:t>NOTE</a:t>
            </a:r>
            <a:r>
              <a:rPr lang="en" sz="1400">
                <a:solidFill>
                  <a:srgbClr val="FFFFFF"/>
                </a:solidFill>
              </a:rPr>
              <a:t>: Can select scenario based on : Frequency, Vitality and Risky.</a:t>
            </a:r>
            <a:endParaRPr sz="1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 about each type of thread group.</a:t>
            </a:r>
            <a:endParaRPr/>
          </a:p>
          <a:p>
            <a:pPr indent="-342900" lvl="0" marL="457200" rtl="0" algn="l">
              <a:spcBef>
                <a:spcPts val="0"/>
              </a:spcBef>
              <a:spcAft>
                <a:spcPts val="0"/>
              </a:spcAft>
              <a:buSzPts val="1800"/>
              <a:buChar char="●"/>
            </a:pPr>
            <a:r>
              <a:rPr lang="en"/>
              <a:t>Showcase.</a:t>
            </a:r>
            <a:endParaRPr/>
          </a:p>
          <a:p>
            <a:pPr indent="-342900" lvl="0" marL="457200" rtl="0" algn="l">
              <a:spcBef>
                <a:spcPts val="0"/>
              </a:spcBef>
              <a:spcAft>
                <a:spcPts val="0"/>
              </a:spcAft>
              <a:buSzPts val="1800"/>
              <a:buChar char="●"/>
            </a:pPr>
            <a:r>
              <a:rPr lang="en"/>
              <a:t>How to calculate VUs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many VUs do I need?(continued)</a:t>
            </a:r>
            <a:endParaRPr/>
          </a:p>
        </p:txBody>
      </p:sp>
      <p:sp>
        <p:nvSpPr>
          <p:cNvPr id="179" name="Google Shape;179;p32"/>
          <p:cNvSpPr txBox="1"/>
          <p:nvPr>
            <p:ph idx="1" type="body"/>
          </p:nvPr>
        </p:nvSpPr>
        <p:spPr>
          <a:xfrm>
            <a:off x="387900" y="1489825"/>
            <a:ext cx="8368200" cy="32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D0E0E3"/>
                </a:solidFill>
              </a:rPr>
              <a:t>2.     </a:t>
            </a:r>
            <a:r>
              <a:rPr lang="en" sz="1400" u="sng">
                <a:solidFill>
                  <a:srgbClr val="D0E0E3"/>
                </a:solidFill>
              </a:rPr>
              <a:t>Calculation no. of VUs:</a:t>
            </a:r>
            <a:endParaRPr sz="1400" u="sng">
              <a:solidFill>
                <a:srgbClr val="D0E0E3"/>
              </a:solidFill>
            </a:endParaRPr>
          </a:p>
          <a:p>
            <a:pPr indent="-317500" lvl="0" marL="914400" rtl="0" algn="l">
              <a:spcBef>
                <a:spcPts val="1600"/>
              </a:spcBef>
              <a:spcAft>
                <a:spcPts val="0"/>
              </a:spcAft>
              <a:buClr>
                <a:srgbClr val="FFFFFF"/>
              </a:buClr>
              <a:buSzPts val="1400"/>
              <a:buChar char="●"/>
            </a:pPr>
            <a:r>
              <a:rPr lang="en" sz="1400">
                <a:solidFill>
                  <a:srgbClr val="FFFFFF"/>
                </a:solidFill>
              </a:rPr>
              <a:t>Maximum number of VUS configurable per injector depends on : </a:t>
            </a:r>
            <a:endParaRPr sz="1400">
              <a:solidFill>
                <a:srgbClr val="FFFFFF"/>
              </a:solidFill>
            </a:endParaRPr>
          </a:p>
          <a:p>
            <a:pPr indent="-317500" lvl="1" marL="1371600" rtl="0" algn="l">
              <a:spcBef>
                <a:spcPts val="0"/>
              </a:spcBef>
              <a:spcAft>
                <a:spcPts val="0"/>
              </a:spcAft>
              <a:buClr>
                <a:srgbClr val="FFFFFF"/>
              </a:buClr>
              <a:buSzPts val="1400"/>
              <a:buChar char="○"/>
            </a:pPr>
            <a:r>
              <a:rPr lang="en">
                <a:solidFill>
                  <a:srgbClr val="FFFFFF"/>
                </a:solidFill>
              </a:rPr>
              <a:t>Test plan complexity.</a:t>
            </a:r>
            <a:endParaRPr sz="1400">
              <a:solidFill>
                <a:srgbClr val="FFFFFF"/>
              </a:solidFill>
            </a:endParaRPr>
          </a:p>
          <a:p>
            <a:pPr indent="-317500" lvl="1" marL="1371600" rtl="0" algn="l">
              <a:spcBef>
                <a:spcPts val="0"/>
              </a:spcBef>
              <a:spcAft>
                <a:spcPts val="0"/>
              </a:spcAft>
              <a:buClr>
                <a:srgbClr val="FFFFFF"/>
              </a:buClr>
              <a:buSzPts val="1400"/>
              <a:buChar char="○"/>
            </a:pPr>
            <a:r>
              <a:rPr lang="en">
                <a:solidFill>
                  <a:srgbClr val="FFFFFF"/>
                </a:solidFill>
              </a:rPr>
              <a:t>Number of listeners and their nature.</a:t>
            </a:r>
            <a:endParaRPr>
              <a:solidFill>
                <a:srgbClr val="FFFFFF"/>
              </a:solidFill>
            </a:endParaRPr>
          </a:p>
          <a:p>
            <a:pPr indent="-317500" lvl="1" marL="1371600" rtl="0" algn="l">
              <a:spcBef>
                <a:spcPts val="0"/>
              </a:spcBef>
              <a:spcAft>
                <a:spcPts val="0"/>
              </a:spcAft>
              <a:buClr>
                <a:srgbClr val="FFFFFF"/>
              </a:buClr>
              <a:buSzPts val="1400"/>
              <a:buChar char="○"/>
            </a:pPr>
            <a:r>
              <a:rPr lang="en">
                <a:solidFill>
                  <a:srgbClr val="FFFFFF"/>
                </a:solidFill>
              </a:rPr>
              <a:t>JMeter execution type.</a:t>
            </a:r>
            <a:endParaRPr>
              <a:solidFill>
                <a:srgbClr val="FFFFFF"/>
              </a:solidFill>
            </a:endParaRPr>
          </a:p>
          <a:p>
            <a:pPr indent="-317500" lvl="1" marL="1371600" rtl="0" algn="l">
              <a:spcBef>
                <a:spcPts val="0"/>
              </a:spcBef>
              <a:spcAft>
                <a:spcPts val="0"/>
              </a:spcAft>
              <a:buClr>
                <a:srgbClr val="FFFFFF"/>
              </a:buClr>
              <a:buSzPts val="1400"/>
              <a:buChar char="○"/>
            </a:pPr>
            <a:r>
              <a:rPr lang="en">
                <a:solidFill>
                  <a:srgbClr val="FFFFFF"/>
                </a:solidFill>
              </a:rPr>
              <a:t>Resources available for the test(servers,processor,memory,etc...)</a:t>
            </a:r>
            <a:endParaRPr>
              <a:solidFill>
                <a:srgbClr val="FFFFFF"/>
              </a:solidFill>
            </a:endParaRPr>
          </a:p>
          <a:p>
            <a:pPr indent="-317500" lvl="0" marL="914400" rtl="0" algn="l">
              <a:spcBef>
                <a:spcPts val="0"/>
              </a:spcBef>
              <a:spcAft>
                <a:spcPts val="0"/>
              </a:spcAft>
              <a:buClr>
                <a:srgbClr val="FFFFFF"/>
              </a:buClr>
              <a:buSzPts val="1400"/>
              <a:buChar char="●"/>
            </a:pPr>
            <a:r>
              <a:rPr lang="en" sz="1400">
                <a:solidFill>
                  <a:srgbClr val="FFFFFF"/>
                </a:solidFill>
              </a:rPr>
              <a:t>But target load is not necessary to equal to maximum number =&gt; 2 strategies: 1 VUs = 1 user and 1 VU = n users.</a:t>
            </a:r>
            <a:endParaRPr sz="1400">
              <a:solidFill>
                <a:srgbClr val="FFFFFF"/>
              </a:solidFill>
            </a:endParaRPr>
          </a:p>
          <a:p>
            <a:pPr indent="-317500" lvl="0" marL="914400" rtl="0" algn="l">
              <a:spcBef>
                <a:spcPts val="0"/>
              </a:spcBef>
              <a:spcAft>
                <a:spcPts val="0"/>
              </a:spcAft>
              <a:buClr>
                <a:srgbClr val="FFFFFF"/>
              </a:buClr>
              <a:buSzPts val="1400"/>
              <a:buChar char="●"/>
            </a:pPr>
            <a:r>
              <a:rPr lang="en" sz="1400">
                <a:solidFill>
                  <a:srgbClr val="FFFFFF"/>
                </a:solidFill>
              </a:rPr>
              <a:t>For second strategy, we could use the calculator provided by </a:t>
            </a:r>
            <a:r>
              <a:rPr lang="en" sz="1100" u="sng">
                <a:solidFill>
                  <a:schemeClr val="hlink"/>
                </a:solidFill>
                <a:latin typeface="Arial"/>
                <a:ea typeface="Arial"/>
                <a:cs typeface="Arial"/>
                <a:sym typeface="Arial"/>
                <a:hlinkClick r:id="rId3"/>
              </a:rPr>
              <a:t>https://ubikloadpack.com/virtual-users-computer.php</a:t>
            </a:r>
            <a:endParaRPr sz="1400">
              <a:solidFill>
                <a:srgbClr val="FFFFFF"/>
              </a:solidFill>
            </a:endParaRPr>
          </a:p>
          <a:p>
            <a:pPr indent="0" lvl="0" marL="0" rtl="0" algn="l">
              <a:spcBef>
                <a:spcPts val="1600"/>
              </a:spcBef>
              <a:spcAft>
                <a:spcPts val="0"/>
              </a:spcAft>
              <a:buNone/>
            </a:pPr>
            <a:r>
              <a:rPr lang="en" sz="1400" u="sng">
                <a:solidFill>
                  <a:srgbClr val="FF0000"/>
                </a:solidFill>
              </a:rPr>
              <a:t>NOTE</a:t>
            </a:r>
            <a:r>
              <a:rPr lang="en" sz="1400">
                <a:solidFill>
                  <a:srgbClr val="FFFFFF"/>
                </a:solidFill>
              </a:rPr>
              <a:t>: Do not forget to take into account requests made by bots.</a:t>
            </a:r>
            <a:endParaRPr sz="1400">
              <a:solidFill>
                <a:srgbClr val="FFFFFF"/>
              </a:solidFill>
            </a:endParaRPr>
          </a:p>
          <a:p>
            <a:pPr indent="0" lvl="0" marL="0" rtl="0" algn="l">
              <a:spcBef>
                <a:spcPts val="1600"/>
              </a:spcBef>
              <a:spcAft>
                <a:spcPts val="1600"/>
              </a:spcAft>
              <a:buNone/>
            </a:pPr>
            <a:r>
              <a:t/>
            </a:r>
            <a:endParaRPr sz="1400">
              <a:solidFill>
                <a:srgbClr val="38761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lang="en" sz="1400"/>
              <a:t>Thread Group = pool of virtual users that execute a particular test case.</a:t>
            </a:r>
            <a:endParaRPr sz="1400"/>
          </a:p>
          <a:p>
            <a:pPr indent="-317500" lvl="0" marL="457200" marR="0" rtl="0" algn="l">
              <a:lnSpc>
                <a:spcPct val="115000"/>
              </a:lnSpc>
              <a:spcBef>
                <a:spcPts val="0"/>
              </a:spcBef>
              <a:spcAft>
                <a:spcPts val="0"/>
              </a:spcAft>
              <a:buSzPts val="1400"/>
              <a:buChar char="●"/>
            </a:pPr>
            <a:r>
              <a:rPr lang="en" sz="1400"/>
              <a:t>In JMeter, we could control:</a:t>
            </a:r>
            <a:endParaRPr sz="1400"/>
          </a:p>
          <a:p>
            <a:pPr indent="-317500" lvl="1" marL="914400" marR="0" rtl="0" algn="l">
              <a:lnSpc>
                <a:spcPct val="115000"/>
              </a:lnSpc>
              <a:spcBef>
                <a:spcPts val="0"/>
              </a:spcBef>
              <a:spcAft>
                <a:spcPts val="0"/>
              </a:spcAft>
              <a:buSzPts val="1400"/>
              <a:buChar char="○"/>
            </a:pPr>
            <a:r>
              <a:rPr lang="en"/>
              <a:t>Number of simulated thread.</a:t>
            </a:r>
            <a:endParaRPr/>
          </a:p>
          <a:p>
            <a:pPr indent="-317500" lvl="1" marL="914400" marR="0" rtl="0" algn="l">
              <a:lnSpc>
                <a:spcPct val="115000"/>
              </a:lnSpc>
              <a:spcBef>
                <a:spcPts val="0"/>
              </a:spcBef>
              <a:spcAft>
                <a:spcPts val="0"/>
              </a:spcAft>
              <a:buSzPts val="1400"/>
              <a:buChar char="○"/>
            </a:pPr>
            <a:r>
              <a:rPr lang="en"/>
              <a:t>Ramp-up time</a:t>
            </a:r>
            <a:endParaRPr/>
          </a:p>
          <a:p>
            <a:pPr indent="-317500" lvl="1" marL="914400" marR="0" rtl="0" algn="l">
              <a:lnSpc>
                <a:spcPct val="115000"/>
              </a:lnSpc>
              <a:spcBef>
                <a:spcPts val="0"/>
              </a:spcBef>
              <a:spcAft>
                <a:spcPts val="0"/>
              </a:spcAft>
              <a:buSzPts val="1400"/>
              <a:buChar char="○"/>
            </a:pPr>
            <a:r>
              <a:rPr lang="en"/>
              <a:t>Loop count</a:t>
            </a:r>
            <a:endParaRPr/>
          </a:p>
          <a:p>
            <a:pPr indent="-317500" lvl="1" marL="914400" marR="0" rtl="0" algn="l">
              <a:lnSpc>
                <a:spcPct val="115000"/>
              </a:lnSpc>
              <a:spcBef>
                <a:spcPts val="0"/>
              </a:spcBef>
              <a:spcAft>
                <a:spcPts val="0"/>
              </a:spcAft>
              <a:buSzPts val="1400"/>
              <a:buChar char="○"/>
            </a:pPr>
            <a:r>
              <a:rPr lang="en"/>
              <a:t>Duration with start time for the test.</a:t>
            </a:r>
            <a:endParaRPr/>
          </a:p>
        </p:txBody>
      </p:sp>
      <p:pic>
        <p:nvPicPr>
          <p:cNvPr id="77" name="Google Shape;77;p15"/>
          <p:cNvPicPr preferRelativeResize="0"/>
          <p:nvPr/>
        </p:nvPicPr>
        <p:blipFill>
          <a:blip r:embed="rId3">
            <a:alphaModFix/>
          </a:blip>
          <a:stretch>
            <a:fillRect/>
          </a:stretch>
        </p:blipFill>
        <p:spPr>
          <a:xfrm>
            <a:off x="4388000" y="2006300"/>
            <a:ext cx="4498925" cy="222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Thread Group</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D9EAD3"/>
                </a:solidFill>
              </a:rPr>
              <a:t>It has below attributes:</a:t>
            </a:r>
            <a:endParaRPr sz="1400">
              <a:solidFill>
                <a:srgbClr val="FFFFFF"/>
              </a:solidFill>
            </a:endParaRPr>
          </a:p>
          <a:p>
            <a:pPr indent="-317500" lvl="0" marL="457200" marR="0" rtl="0" algn="l">
              <a:lnSpc>
                <a:spcPct val="115000"/>
              </a:lnSpc>
              <a:spcBef>
                <a:spcPts val="1600"/>
              </a:spcBef>
              <a:spcAft>
                <a:spcPts val="0"/>
              </a:spcAft>
              <a:buClr>
                <a:srgbClr val="FFFFFF"/>
              </a:buClr>
              <a:buSzPts val="1400"/>
              <a:buChar char="●"/>
            </a:pPr>
            <a:r>
              <a:rPr lang="en" sz="1400">
                <a:solidFill>
                  <a:srgbClr val="D9EAD3"/>
                </a:solidFill>
              </a:rPr>
              <a:t>Name : </a:t>
            </a:r>
            <a:r>
              <a:rPr lang="en" sz="1400">
                <a:solidFill>
                  <a:srgbClr val="FFFFFF"/>
                </a:solidFill>
              </a:rPr>
              <a:t>Provide thread group name.</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Comments</a:t>
            </a:r>
            <a:r>
              <a:rPr lang="en" sz="1400">
                <a:solidFill>
                  <a:srgbClr val="FFFFFF"/>
                </a:solidFill>
              </a:rPr>
              <a:t>: Provide comments.</a:t>
            </a:r>
            <a:endParaRPr sz="1400">
              <a:solidFill>
                <a:srgbClr val="FFFFFF"/>
              </a:solidFill>
            </a:endParaRPr>
          </a:p>
          <a:p>
            <a:pPr indent="-317500" lvl="0" marL="457200" marR="0" rtl="0" algn="l">
              <a:lnSpc>
                <a:spcPct val="115000"/>
              </a:lnSpc>
              <a:spcBef>
                <a:spcPts val="0"/>
              </a:spcBef>
              <a:spcAft>
                <a:spcPts val="0"/>
              </a:spcAft>
              <a:buClr>
                <a:srgbClr val="D9EAD3"/>
              </a:buClr>
              <a:buSzPts val="1400"/>
              <a:buChar char="●"/>
            </a:pPr>
            <a:r>
              <a:rPr lang="en" sz="1400">
                <a:solidFill>
                  <a:srgbClr val="D9EAD3"/>
                </a:solidFill>
              </a:rPr>
              <a:t>Actions to be taken after Sampler error: </a:t>
            </a:r>
            <a:r>
              <a:rPr lang="en" sz="1400">
                <a:solidFill>
                  <a:srgbClr val="FFFFFF"/>
                </a:solidFill>
              </a:rPr>
              <a:t>Continue, Start Next Loop, Stop Thread, Stop Test and Stop Test Now.</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Number of Threads</a:t>
            </a:r>
            <a:r>
              <a:rPr lang="en" sz="1400">
                <a:solidFill>
                  <a:srgbClr val="FFFFFF"/>
                </a:solidFill>
              </a:rPr>
              <a:t> : Number of users to simulate.</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Ramp-up period:</a:t>
            </a:r>
            <a:r>
              <a:rPr lang="en" sz="1400">
                <a:solidFill>
                  <a:srgbClr val="FFFFFF"/>
                </a:solidFill>
              </a:rPr>
              <a:t> How long JMeter should take to get all the threads started.</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Loop count : Number of times to iterate the test cases. “Forever” cause the test to run until duration reaches/manual stop.</a:t>
            </a:r>
            <a:endParaRPr sz="1400">
              <a:solidFill>
                <a:srgbClr val="FFFFFF"/>
              </a:solidFill>
            </a:endParaRPr>
          </a:p>
          <a:p>
            <a:pPr indent="-317500" lvl="0" marL="457200" marR="0" rtl="0" algn="l">
              <a:lnSpc>
                <a:spcPct val="115000"/>
              </a:lnSpc>
              <a:spcBef>
                <a:spcPts val="0"/>
              </a:spcBef>
              <a:spcAft>
                <a:spcPts val="0"/>
              </a:spcAft>
              <a:buClr>
                <a:srgbClr val="D9EAD3"/>
              </a:buClr>
              <a:buSzPts val="1400"/>
              <a:buChar char="●"/>
            </a:pPr>
            <a:r>
              <a:rPr lang="en" sz="1400">
                <a:solidFill>
                  <a:srgbClr val="D9EAD3"/>
                </a:solidFill>
              </a:rPr>
              <a:t>Delay Thread creation until needed: </a:t>
            </a:r>
            <a:r>
              <a:rPr lang="en" sz="1400">
                <a:solidFill>
                  <a:srgbClr val="FFFFFF"/>
                </a:solidFill>
              </a:rPr>
              <a:t>If checked then threads are created only when the appropriate proportion of ramp-up time has elapsed.</a:t>
            </a:r>
            <a:endParaRPr sz="1400">
              <a:solidFill>
                <a:srgbClr val="D9EAD3"/>
              </a:solidFill>
            </a:endParaRPr>
          </a:p>
          <a:p>
            <a:pPr indent="0" lvl="0" marL="0" marR="0" rtl="0" algn="l">
              <a:lnSpc>
                <a:spcPct val="115000"/>
              </a:lnSpc>
              <a:spcBef>
                <a:spcPts val="1600"/>
              </a:spcBef>
              <a:spcAft>
                <a:spcPts val="1600"/>
              </a:spcAft>
              <a:buNone/>
            </a:pPr>
            <a:r>
              <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Thread Group(</a:t>
            </a:r>
            <a:r>
              <a:rPr lang="en"/>
              <a:t>continued</a:t>
            </a:r>
            <a:r>
              <a:rPr lang="en"/>
              <a:t>)</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 </a:t>
            </a:r>
            <a:r>
              <a:rPr lang="en" sz="1400">
                <a:solidFill>
                  <a:srgbClr val="D9EAD3"/>
                </a:solidFill>
              </a:rPr>
              <a:t>Scheduler</a:t>
            </a:r>
            <a:r>
              <a:rPr lang="en" sz="1400">
                <a:solidFill>
                  <a:srgbClr val="D9EAD3"/>
                </a:solidFill>
              </a:rPr>
              <a:t>: </a:t>
            </a:r>
            <a:r>
              <a:rPr lang="en" sz="1400">
                <a:solidFill>
                  <a:srgbClr val="FFFFFF"/>
                </a:solidFill>
              </a:rPr>
              <a:t>Checked to schedule your test.</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Start time</a:t>
            </a:r>
            <a:r>
              <a:rPr lang="en" sz="1400">
                <a:solidFill>
                  <a:srgbClr val="FFFFFF"/>
                </a:solidFill>
              </a:rPr>
              <a:t> : If scheduler is checked then we could select ABSOLUTE start time. When we start the test, it will wait until the specified start time to begin the test.</a:t>
            </a:r>
            <a:r>
              <a:rPr i="1" lang="en" sz="1400">
                <a:solidFill>
                  <a:srgbClr val="FF0000"/>
                </a:solidFill>
              </a:rPr>
              <a:t>(Note that Startup Delay Time will overrides start time) -&gt; deprecated.</a:t>
            </a:r>
            <a:endParaRPr i="1" sz="1400">
              <a:solidFill>
                <a:srgbClr val="FF0000"/>
              </a:solidFill>
            </a:endParaRPr>
          </a:p>
          <a:p>
            <a:pPr indent="-317500" lvl="0" marL="457200" marR="0" rtl="0" algn="l">
              <a:lnSpc>
                <a:spcPct val="115000"/>
              </a:lnSpc>
              <a:spcBef>
                <a:spcPts val="0"/>
              </a:spcBef>
              <a:spcAft>
                <a:spcPts val="0"/>
              </a:spcAft>
              <a:buClr>
                <a:srgbClr val="D9EAD3"/>
              </a:buClr>
              <a:buSzPts val="1400"/>
              <a:buChar char="●"/>
            </a:pPr>
            <a:r>
              <a:rPr lang="en" sz="1400">
                <a:solidFill>
                  <a:srgbClr val="D9EAD3"/>
                </a:solidFill>
              </a:rPr>
              <a:t>End time: </a:t>
            </a:r>
            <a:r>
              <a:rPr lang="en" sz="1400"/>
              <a:t>If scheduler is checked then we could select ABSOLUTE end time. When we start the test, it will wait until the specified start time to begin the test and stop at specified end time.</a:t>
            </a:r>
            <a:r>
              <a:rPr i="1" lang="en" sz="1400">
                <a:solidFill>
                  <a:srgbClr val="FF0000"/>
                </a:solidFill>
              </a:rPr>
              <a:t>(Note that Duration will overrides end time) -&gt; deprecated.</a:t>
            </a:r>
            <a:endParaRPr sz="1400"/>
          </a:p>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Duration</a:t>
            </a:r>
            <a:r>
              <a:rPr lang="en" sz="1400">
                <a:solidFill>
                  <a:srgbClr val="FFFFFF"/>
                </a:solidFill>
              </a:rPr>
              <a:t> </a:t>
            </a:r>
            <a:r>
              <a:rPr lang="en" sz="1400">
                <a:solidFill>
                  <a:srgbClr val="FFFFFF"/>
                </a:solidFill>
              </a:rPr>
              <a:t>: </a:t>
            </a:r>
            <a:r>
              <a:rPr lang="en" sz="1400">
                <a:solidFill>
                  <a:srgbClr val="FFFFFF"/>
                </a:solidFill>
              </a:rPr>
              <a:t>Denotes total duration of the test</a:t>
            </a:r>
            <a:r>
              <a:rPr lang="en" sz="1400">
                <a:solidFill>
                  <a:srgbClr val="FFFFFF"/>
                </a:solidFill>
              </a:rPr>
              <a:t>.</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Start-up delay</a:t>
            </a:r>
            <a:r>
              <a:rPr lang="en" sz="1400">
                <a:solidFill>
                  <a:srgbClr val="D9EAD3"/>
                </a:solidFill>
              </a:rPr>
              <a:t>:</a:t>
            </a:r>
            <a:r>
              <a:rPr lang="en" sz="1400">
                <a:solidFill>
                  <a:srgbClr val="FFFFFF"/>
                </a:solidFill>
              </a:rPr>
              <a:t> How long JMeter should </a:t>
            </a:r>
            <a:r>
              <a:rPr lang="en" sz="1400">
                <a:solidFill>
                  <a:srgbClr val="FFFFFF"/>
                </a:solidFill>
              </a:rPr>
              <a:t>wait before starting the test</a:t>
            </a:r>
            <a:r>
              <a:rPr lang="en" sz="1400">
                <a:solidFill>
                  <a:srgbClr val="FFFFFF"/>
                </a:solidFill>
              </a:rPr>
              <a:t>.</a:t>
            </a:r>
            <a:endParaRPr sz="1400">
              <a:solidFill>
                <a:srgbClr val="D9EAD3"/>
              </a:solidFill>
            </a:endParaRPr>
          </a:p>
          <a:p>
            <a:pPr indent="0" lvl="0" marL="0" marR="0" rtl="0" algn="l">
              <a:lnSpc>
                <a:spcPct val="115000"/>
              </a:lnSpc>
              <a:spcBef>
                <a:spcPts val="1600"/>
              </a:spcBef>
              <a:spcAft>
                <a:spcPts val="1600"/>
              </a:spcAft>
              <a:buNone/>
            </a:pPr>
            <a:r>
              <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Thread Group(continued)</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D9EAD3"/>
                </a:solidFill>
              </a:rPr>
              <a:t>Showcase:</a:t>
            </a:r>
            <a:endParaRPr sz="1400">
              <a:solidFill>
                <a:srgbClr val="D9EAD3"/>
              </a:solidFill>
            </a:endParaRPr>
          </a:p>
          <a:p>
            <a:pPr indent="-317500" lvl="0" marL="457200" marR="0" rtl="0" algn="l">
              <a:lnSpc>
                <a:spcPct val="115000"/>
              </a:lnSpc>
              <a:spcBef>
                <a:spcPts val="1600"/>
              </a:spcBef>
              <a:spcAft>
                <a:spcPts val="0"/>
              </a:spcAft>
              <a:buClr>
                <a:srgbClr val="FFFFFF"/>
              </a:buClr>
              <a:buSzPts val="1400"/>
              <a:buChar char="●"/>
            </a:pPr>
            <a:r>
              <a:rPr lang="en" sz="1400">
                <a:solidFill>
                  <a:srgbClr val="FFFFFF"/>
                </a:solidFill>
              </a:rPr>
              <a:t>Modify the script basicTG_1.jmx to understand each properties.</a:t>
            </a:r>
            <a:endParaRPr sz="1400">
              <a:solidFill>
                <a:srgbClr val="FFFFFF"/>
              </a:solidFill>
            </a:endParaRPr>
          </a:p>
          <a:p>
            <a:pPr indent="0" lvl="0" marL="0" marR="0" rtl="0" algn="l">
              <a:lnSpc>
                <a:spcPct val="115000"/>
              </a:lnSpc>
              <a:spcBef>
                <a:spcPts val="1600"/>
              </a:spcBef>
              <a:spcAft>
                <a:spcPts val="1600"/>
              </a:spcAft>
              <a:buNone/>
            </a:pPr>
            <a:r>
              <a:t/>
            </a:r>
            <a:endParaRPr sz="1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Pre-requisites : Plugin manager</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D9EAD3"/>
                </a:solidFill>
              </a:rPr>
              <a:t>How to download?</a:t>
            </a:r>
            <a:endParaRPr sz="1400">
              <a:solidFill>
                <a:srgbClr val="D9EAD3"/>
              </a:solidFill>
            </a:endParaRPr>
          </a:p>
          <a:p>
            <a:pPr indent="-317500" lvl="0" marL="457200" marR="0" rtl="0" algn="l">
              <a:lnSpc>
                <a:spcPct val="115000"/>
              </a:lnSpc>
              <a:spcBef>
                <a:spcPts val="1600"/>
              </a:spcBef>
              <a:spcAft>
                <a:spcPts val="0"/>
              </a:spcAft>
              <a:buClr>
                <a:srgbClr val="FFFFFF"/>
              </a:buClr>
              <a:buSzPts val="1400"/>
              <a:buChar char="●"/>
            </a:pPr>
            <a:r>
              <a:rPr lang="en" sz="1400">
                <a:solidFill>
                  <a:srgbClr val="FFFFFF"/>
                </a:solidFill>
              </a:rPr>
              <a:t>Go to </a:t>
            </a:r>
            <a:r>
              <a:rPr lang="en" sz="1100" u="sng">
                <a:solidFill>
                  <a:schemeClr val="hlink"/>
                </a:solidFill>
                <a:latin typeface="Arial"/>
                <a:ea typeface="Arial"/>
                <a:cs typeface="Arial"/>
                <a:sym typeface="Arial"/>
                <a:hlinkClick r:id="rId3"/>
              </a:rPr>
              <a:t>https://jmeter-plugins.org/install/Install/</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Download plugin-manager.jar and place it into lib/ext folder.</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Restart JMeter.</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Click on Options &gt; Plugin Manager.</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Select these following plugins : 3 Basics Graphs, 5 Additional Graphs, Custom Thread Groups, Distribution/Percentiles Graphs</a:t>
            </a:r>
            <a:endParaRPr sz="1400">
              <a:solidFill>
                <a:srgbClr val="FFFFFF"/>
              </a:solidFill>
            </a:endParaRPr>
          </a:p>
          <a:p>
            <a:pPr indent="0" lvl="0" marL="0" marR="0" rtl="0" algn="l">
              <a:lnSpc>
                <a:spcPct val="115000"/>
              </a:lnSpc>
              <a:spcBef>
                <a:spcPts val="1600"/>
              </a:spcBef>
              <a:spcAft>
                <a:spcPts val="1600"/>
              </a:spcAft>
              <a:buNone/>
            </a:pPr>
            <a:r>
              <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 Thread</a:t>
            </a:r>
            <a:r>
              <a:rPr lang="en"/>
              <a:t> Group</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Special type of thread group that can be used to perform pre-test actions, such as : connection to the database, etc…</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Same attribute as basic thread group</a:t>
            </a:r>
            <a:endParaRPr sz="1400">
              <a:solidFill>
                <a:srgbClr val="FFFFFF"/>
              </a:solidFill>
            </a:endParaRPr>
          </a:p>
          <a:p>
            <a:pPr indent="0" lvl="0" marL="457200" marR="0" rtl="0" algn="l">
              <a:lnSpc>
                <a:spcPct val="115000"/>
              </a:lnSpc>
              <a:spcBef>
                <a:spcPts val="1600"/>
              </a:spcBef>
              <a:spcAft>
                <a:spcPts val="0"/>
              </a:spcAft>
              <a:buNone/>
            </a:pPr>
            <a:r>
              <a:t/>
            </a:r>
            <a:endParaRPr sz="1400">
              <a:solidFill>
                <a:srgbClr val="FFFFFF"/>
              </a:solidFill>
            </a:endParaRPr>
          </a:p>
          <a:p>
            <a:pPr indent="0" lvl="0" marL="0" marR="0" rtl="0" algn="l">
              <a:lnSpc>
                <a:spcPct val="115000"/>
              </a:lnSpc>
              <a:spcBef>
                <a:spcPts val="1600"/>
              </a:spcBef>
              <a:spcAft>
                <a:spcPts val="0"/>
              </a:spcAft>
              <a:buNone/>
            </a:pPr>
            <a:r>
              <a:rPr lang="en" sz="1400" u="sng">
                <a:solidFill>
                  <a:srgbClr val="D9EAD3"/>
                </a:solidFill>
              </a:rPr>
              <a:t>Showcase:</a:t>
            </a:r>
            <a:endParaRPr sz="1400" u="sng">
              <a:solidFill>
                <a:srgbClr val="D9EAD3"/>
              </a:solidFill>
            </a:endParaRPr>
          </a:p>
          <a:p>
            <a:pPr indent="-317500" lvl="0" marL="457200" marR="0" rtl="0" algn="l">
              <a:lnSpc>
                <a:spcPct val="115000"/>
              </a:lnSpc>
              <a:spcBef>
                <a:spcPts val="1600"/>
              </a:spcBef>
              <a:spcAft>
                <a:spcPts val="0"/>
              </a:spcAft>
              <a:buClr>
                <a:srgbClr val="FFFFFF"/>
              </a:buClr>
              <a:buSzPts val="1400"/>
              <a:buChar char="●"/>
            </a:pPr>
            <a:r>
              <a:rPr lang="en" sz="1400">
                <a:solidFill>
                  <a:srgbClr val="FFFFFF"/>
                </a:solidFill>
              </a:rPr>
              <a:t>Use setUp Thread group to generate file csv containing all contacts from </a:t>
            </a:r>
            <a:r>
              <a:rPr lang="en" sz="1100" u="sng">
                <a:solidFill>
                  <a:schemeClr val="hlink"/>
                </a:solidFill>
                <a:latin typeface="Arial"/>
                <a:ea typeface="Arial"/>
                <a:cs typeface="Arial"/>
                <a:sym typeface="Arial"/>
                <a:hlinkClick r:id="rId3"/>
              </a:rPr>
              <a:t>https://restool-sample-app.herokuapp.com/#/characters</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Use the csv file in Thread group to print values.</a:t>
            </a:r>
            <a:endParaRPr sz="1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tearDown</a:t>
            </a:r>
            <a:r>
              <a:rPr lang="en"/>
              <a:t> Thread Group</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FFFFFF"/>
              </a:buClr>
              <a:buSzPts val="1400"/>
              <a:buChar char="●"/>
            </a:pPr>
            <a:r>
              <a:rPr lang="en" sz="1400">
                <a:solidFill>
                  <a:srgbClr val="D9EAD3"/>
                </a:solidFill>
              </a:rPr>
              <a:t> </a:t>
            </a:r>
            <a:r>
              <a:rPr lang="en" sz="1400">
                <a:solidFill>
                  <a:srgbClr val="FFFFFF"/>
                </a:solidFill>
              </a:rPr>
              <a:t>Special type of thread group that can be used to perform post-test actions, such as : connection to the database, etc…</a:t>
            </a:r>
            <a:endParaRPr sz="1400">
              <a:solidFill>
                <a:srgbClr val="FFFFFF"/>
              </a:solidFill>
            </a:endParaRPr>
          </a:p>
          <a:p>
            <a:pPr indent="-317500" lvl="0" marL="457200" marR="0" rtl="0" algn="l">
              <a:lnSpc>
                <a:spcPct val="115000"/>
              </a:lnSpc>
              <a:spcBef>
                <a:spcPts val="0"/>
              </a:spcBef>
              <a:spcAft>
                <a:spcPts val="0"/>
              </a:spcAft>
              <a:buClr>
                <a:srgbClr val="FFFFFF"/>
              </a:buClr>
              <a:buSzPts val="1400"/>
              <a:buChar char="●"/>
            </a:pPr>
            <a:r>
              <a:rPr lang="en" sz="1400">
                <a:solidFill>
                  <a:srgbClr val="FFFFFF"/>
                </a:solidFill>
              </a:rPr>
              <a:t>Same attribute as basic thread group</a:t>
            </a:r>
            <a:endParaRPr sz="1400">
              <a:solidFill>
                <a:srgbClr val="FFFFFF"/>
              </a:solidFill>
            </a:endParaRPr>
          </a:p>
          <a:p>
            <a:pPr indent="0" lvl="0" marL="0" marR="0" rtl="0" algn="l">
              <a:lnSpc>
                <a:spcPct val="115000"/>
              </a:lnSpc>
              <a:spcBef>
                <a:spcPts val="1600"/>
              </a:spcBef>
              <a:spcAft>
                <a:spcPts val="0"/>
              </a:spcAft>
              <a:buNone/>
            </a:pPr>
            <a:r>
              <a:rPr lang="en" sz="1400">
                <a:solidFill>
                  <a:srgbClr val="FFFFFF"/>
                </a:solidFill>
              </a:rPr>
              <a:t>Note : By default, tearDown thread group won’t run if the test is completed as expected. If you want to make it run anyways, so check on “Run tearDown Thread Group after the shutdown of main threads.”</a:t>
            </a:r>
            <a:endParaRPr sz="1400">
              <a:solidFill>
                <a:srgbClr val="FFFFFF"/>
              </a:solidFill>
            </a:endParaRPr>
          </a:p>
          <a:p>
            <a:pPr indent="0" lvl="0" marL="0" marR="0" rtl="0" algn="l">
              <a:lnSpc>
                <a:spcPct val="115000"/>
              </a:lnSpc>
              <a:spcBef>
                <a:spcPts val="1600"/>
              </a:spcBef>
              <a:spcAft>
                <a:spcPts val="0"/>
              </a:spcAft>
              <a:buNone/>
            </a:pPr>
            <a:r>
              <a:rPr lang="en" sz="1400" u="sng">
                <a:solidFill>
                  <a:srgbClr val="D9EAD3"/>
                </a:solidFill>
              </a:rPr>
              <a:t>Showcase:</a:t>
            </a:r>
            <a:endParaRPr sz="1400" u="sng">
              <a:solidFill>
                <a:srgbClr val="D9EAD3"/>
              </a:solidFill>
            </a:endParaRPr>
          </a:p>
          <a:p>
            <a:pPr indent="-317500" lvl="0" marL="457200" marR="0" rtl="0" algn="l">
              <a:lnSpc>
                <a:spcPct val="115000"/>
              </a:lnSpc>
              <a:spcBef>
                <a:spcPts val="1600"/>
              </a:spcBef>
              <a:spcAft>
                <a:spcPts val="0"/>
              </a:spcAft>
              <a:buClr>
                <a:srgbClr val="FFFFFF"/>
              </a:buClr>
              <a:buSzPts val="1400"/>
              <a:buChar char="●"/>
            </a:pPr>
            <a:r>
              <a:rPr lang="en" sz="1400">
                <a:solidFill>
                  <a:srgbClr val="FFFFFF"/>
                </a:solidFill>
              </a:rPr>
              <a:t>Add tearDown group on the previous test to delete csv file created in previous step.</a:t>
            </a:r>
            <a:endParaRPr sz="1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