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ae189e7f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ae189e7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ae189e7f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ae189e7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7a27853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7a27853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7a27853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7a27853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ae189e7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ae189e7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ae189e7f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ae189e7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ae189e7f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ae189e7f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ae189e7f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ae189e7f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7a27853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7a27853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79371850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79371850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79371850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79371850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79371850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79371850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79371850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79371850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ae189e7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ae189e7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e189e7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e189e7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ae189e7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ae189e7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7a27853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7a27853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rive.google.com/open?id=1af97K5g_2cWSoedmvXBZnzYHFs2U04IZ" TargetMode="External"/><Relationship Id="rId4" Type="http://schemas.openxmlformats.org/officeDocument/2006/relationships/hyperlink" Target="https://drive.google.com/open?id=18h3ssUodT8lEk4y3gX5qP5MXpOt3sRpa" TargetMode="External"/><Relationship Id="rId5" Type="http://schemas.openxmlformats.org/officeDocument/2006/relationships/hyperlink" Target="https://drive.google.com/open?id=1Md1lRZhaA7KSb3OM2mgCNiCceyiozMj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open?id=13i8jjpJiwbvm82P1cVZOB3fnDFUcDwK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open?id=159NXKUT4O9xfiD1j6iUuZhNG0Eq97A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open?id=159NXKUT4O9xfiD1j6iUuZhNG0Eq97AH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Performance Testing Course : Introduction to performance test</a:t>
            </a:r>
            <a:r>
              <a:rPr lang="en" sz="2400"/>
              <a:t>ing</a:t>
            </a:r>
            <a:r>
              <a:rPr lang="en" sz="2400"/>
              <a:t> methodology</a:t>
            </a:r>
            <a:endParaRPr sz="24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Author : Hien HOANG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450025" y="282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 Gathering in-depth(</a:t>
            </a:r>
            <a:r>
              <a:rPr lang="en"/>
              <a:t>continued</a:t>
            </a:r>
            <a:r>
              <a:rPr lang="en"/>
              <a:t>)</a:t>
            </a:r>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B6D7A8"/>
                </a:solidFill>
              </a:rPr>
              <a:t>UNDERSTAND APPLICATION ARCHITECTURE:</a:t>
            </a:r>
            <a:endParaRPr sz="1400">
              <a:solidFill>
                <a:srgbClr val="B6D7A8"/>
              </a:solidFill>
            </a:endParaRPr>
          </a:p>
          <a:p>
            <a:pPr indent="-317500" lvl="0" marL="457200" rtl="0" algn="l">
              <a:spcBef>
                <a:spcPts val="1600"/>
              </a:spcBef>
              <a:spcAft>
                <a:spcPts val="0"/>
              </a:spcAft>
              <a:buClr>
                <a:srgbClr val="FFFFFF"/>
              </a:buClr>
              <a:buSzPts val="1400"/>
              <a:buChar char="-"/>
            </a:pPr>
            <a:r>
              <a:rPr lang="en" sz="1400">
                <a:solidFill>
                  <a:srgbClr val="FFFFFF"/>
                </a:solidFill>
              </a:rPr>
              <a:t>Setup multiple calls and meetings with stakeholders.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Collect as much as possible about application and its architecture</a:t>
            </a:r>
            <a:endParaRPr sz="1400">
              <a:solidFill>
                <a:srgbClr val="FFFFFF"/>
              </a:solidFill>
            </a:endParaRPr>
          </a:p>
          <a:p>
            <a:pPr indent="0" lvl="0" marL="0" rtl="0" algn="l">
              <a:spcBef>
                <a:spcPts val="1600"/>
              </a:spcBef>
              <a:spcAft>
                <a:spcPts val="0"/>
              </a:spcAft>
              <a:buNone/>
            </a:pPr>
            <a:r>
              <a:rPr lang="en" sz="1400">
                <a:solidFill>
                  <a:srgbClr val="FFFFFF"/>
                </a:solidFill>
              </a:rPr>
              <a:t>Example:</a:t>
            </a:r>
            <a:endParaRPr sz="1400">
              <a:solidFill>
                <a:srgbClr val="FFFFFF"/>
              </a:solidFill>
            </a:endParaRPr>
          </a:p>
          <a:p>
            <a:pPr indent="0" lvl="0" marL="0" rtl="0" algn="l">
              <a:spcBef>
                <a:spcPts val="1600"/>
              </a:spcBef>
              <a:spcAft>
                <a:spcPts val="0"/>
              </a:spcAft>
              <a:buNone/>
            </a:pPr>
            <a:r>
              <a:rPr lang="en" sz="1400" u="sng">
                <a:solidFill>
                  <a:schemeClr val="hlink"/>
                </a:solidFill>
                <a:hlinkClick r:id="rId3"/>
              </a:rPr>
              <a:t>https://drive.google.com/open?id=1af97K5g_2cWSoedmvXBZnzYHFs2U04IZ</a:t>
            </a:r>
            <a:endParaRPr sz="1400">
              <a:solidFill>
                <a:srgbClr val="FFFFFF"/>
              </a:solidFill>
            </a:endParaRPr>
          </a:p>
          <a:p>
            <a:pPr indent="0" lvl="0" marL="0" rtl="0" algn="l">
              <a:spcBef>
                <a:spcPts val="1600"/>
              </a:spcBef>
              <a:spcAft>
                <a:spcPts val="0"/>
              </a:spcAft>
              <a:buNone/>
            </a:pPr>
            <a:r>
              <a:rPr lang="en" sz="1400" u="sng">
                <a:solidFill>
                  <a:schemeClr val="hlink"/>
                </a:solidFill>
                <a:hlinkClick r:id="rId4"/>
              </a:rPr>
              <a:t>https://drive.google.com/open?id=18h3ssUodT8lEk4y3gX5qP5MXpOt3sRpa</a:t>
            </a:r>
            <a:endParaRPr sz="1400">
              <a:solidFill>
                <a:srgbClr val="FFFFFF"/>
              </a:solidFill>
            </a:endParaRPr>
          </a:p>
          <a:p>
            <a:pPr indent="0" lvl="0" marL="0" rtl="0" algn="l">
              <a:spcBef>
                <a:spcPts val="1600"/>
              </a:spcBef>
              <a:spcAft>
                <a:spcPts val="0"/>
              </a:spcAft>
              <a:buNone/>
            </a:pPr>
            <a:r>
              <a:rPr lang="en" sz="1400" u="sng">
                <a:solidFill>
                  <a:schemeClr val="hlink"/>
                </a:solidFill>
                <a:hlinkClick r:id="rId5"/>
              </a:rPr>
              <a:t>https://drive.google.com/open?id=1Md1lRZhaA7KSb3OM2mgCNiCceyiozMjL</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 Gathering in-depth(continued)</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Showcase:</a:t>
            </a:r>
            <a:endParaRPr u="sng"/>
          </a:p>
          <a:p>
            <a:pPr indent="0" lvl="0" marL="0" rtl="0" algn="l">
              <a:spcBef>
                <a:spcPts val="1600"/>
              </a:spcBef>
              <a:spcAft>
                <a:spcPts val="0"/>
              </a:spcAft>
              <a:buNone/>
            </a:pPr>
            <a:r>
              <a:rPr lang="en" sz="1200"/>
              <a:t>An e-commerce website with 3-tier architecture needs to be tested. A performance tester (name Thanh) set-up some initial meetings with project stakeholders to understand the application architecture and gather the non-functional requirement. After understanding the application architecture, Thanh got the following requirements:</a:t>
            </a:r>
            <a:endParaRPr sz="1200"/>
          </a:p>
          <a:p>
            <a:pPr indent="-304800" lvl="0" marL="457200" rtl="0" algn="l">
              <a:spcBef>
                <a:spcPts val="1600"/>
              </a:spcBef>
              <a:spcAft>
                <a:spcPts val="0"/>
              </a:spcAft>
              <a:buSzPts val="1200"/>
              <a:buAutoNum type="arabicPeriod"/>
            </a:pPr>
            <a:r>
              <a:rPr lang="en" sz="1200"/>
              <a:t>The application should be very fast.</a:t>
            </a:r>
            <a:endParaRPr sz="1200"/>
          </a:p>
          <a:p>
            <a:pPr indent="-304800" lvl="0" marL="457200" rtl="0" algn="l">
              <a:spcBef>
                <a:spcPts val="0"/>
              </a:spcBef>
              <a:spcAft>
                <a:spcPts val="0"/>
              </a:spcAft>
              <a:buSzPts val="1200"/>
              <a:buAutoNum type="arabicPeriod"/>
            </a:pPr>
            <a:r>
              <a:rPr lang="en" sz="1200"/>
              <a:t>The response time of the application should be quick.</a:t>
            </a:r>
            <a:endParaRPr sz="1200"/>
          </a:p>
          <a:p>
            <a:pPr indent="-304800" lvl="0" marL="457200" rtl="0" algn="l">
              <a:spcBef>
                <a:spcPts val="0"/>
              </a:spcBef>
              <a:spcAft>
                <a:spcPts val="0"/>
              </a:spcAft>
              <a:buSzPts val="1200"/>
              <a:buAutoNum type="arabicPeriod"/>
            </a:pPr>
            <a:r>
              <a:rPr lang="en" sz="1200"/>
              <a:t>The web server performance should be as high as possible.</a:t>
            </a:r>
            <a:endParaRPr sz="1200"/>
          </a:p>
          <a:p>
            <a:pPr indent="-304800" lvl="0" marL="457200" rtl="0" algn="l">
              <a:spcBef>
                <a:spcPts val="0"/>
              </a:spcBef>
              <a:spcAft>
                <a:spcPts val="0"/>
              </a:spcAft>
              <a:buSzPts val="1200"/>
              <a:buAutoNum type="arabicPeriod"/>
            </a:pPr>
            <a:r>
              <a:rPr lang="en" sz="1200"/>
              <a:t>The application should support many users.</a:t>
            </a:r>
            <a:endParaRPr sz="1200"/>
          </a:p>
          <a:p>
            <a:pPr indent="-304800" lvl="0" marL="457200" rtl="0" algn="l">
              <a:spcBef>
                <a:spcPts val="0"/>
              </a:spcBef>
              <a:spcAft>
                <a:spcPts val="0"/>
              </a:spcAft>
              <a:buSzPts val="1200"/>
              <a:buAutoNum type="arabicPeriod"/>
            </a:pPr>
            <a:r>
              <a:rPr lang="en" sz="1200"/>
              <a:t>The application should not fail when a sudden load comes during sale and offer periods.</a:t>
            </a:r>
            <a:endParaRPr sz="1200"/>
          </a:p>
          <a:p>
            <a:pPr indent="-304800" lvl="0" marL="457200" rtl="0" algn="l">
              <a:spcBef>
                <a:spcPts val="0"/>
              </a:spcBef>
              <a:spcAft>
                <a:spcPts val="0"/>
              </a:spcAft>
              <a:buSzPts val="1200"/>
              <a:buAutoNum type="arabicPeriod"/>
            </a:pPr>
            <a:r>
              <a:rPr lang="en" sz="1200"/>
              <a:t>The application should run without any failures for a long duration.</a:t>
            </a:r>
            <a:endParaRPr sz="1200"/>
          </a:p>
          <a:p>
            <a:pPr indent="0" lvl="0" marL="0" rtl="0" algn="l">
              <a:spcBef>
                <a:spcPts val="1600"/>
              </a:spcBef>
              <a:spcAft>
                <a:spcPts val="1600"/>
              </a:spcAft>
              <a:buNone/>
            </a:pPr>
            <a:r>
              <a:t/>
            </a:r>
            <a:endParaRPr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strategy in depth</a:t>
            </a:r>
            <a:endParaRPr/>
          </a:p>
        </p:txBody>
      </p:sp>
      <p:sp>
        <p:nvSpPr>
          <p:cNvPr id="131" name="Google Shape;131;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Map non-functional requirement with non-functional test.</a:t>
            </a:r>
            <a:endParaRPr sz="1400"/>
          </a:p>
          <a:p>
            <a:pPr indent="-317500" lvl="0" marL="457200" rtl="0" algn="l">
              <a:spcBef>
                <a:spcPts val="0"/>
              </a:spcBef>
              <a:spcAft>
                <a:spcPts val="0"/>
              </a:spcAft>
              <a:buSzPts val="1400"/>
              <a:buChar char="●"/>
            </a:pPr>
            <a:r>
              <a:rPr lang="en" sz="1400"/>
              <a:t>In the test plan, specify testing tool to be used, types of tests to be conducted, business scenarios to be included, effort required for performance test, entry and exit criteria for conducting the test,test data and test environment,etc…</a:t>
            </a:r>
            <a:endParaRPr sz="1400"/>
          </a:p>
          <a:p>
            <a:pPr indent="-317500" lvl="0" marL="457200" rtl="0" algn="l">
              <a:spcBef>
                <a:spcPts val="0"/>
              </a:spcBef>
              <a:spcAft>
                <a:spcPts val="0"/>
              </a:spcAft>
              <a:buSzPts val="1400"/>
              <a:buChar char="●"/>
            </a:pPr>
            <a:r>
              <a:rPr lang="en" sz="1400"/>
              <a:t>Note : RAID(Risk, Assumption, Issue and Dependency) are VERY important section in the test plan that save tester in critical time when project start bombarding and blaming tester in case of delay.</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design</a:t>
            </a:r>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Scripts should be prepared with sufficient test data in order to simulate multiple user loads on the system.</a:t>
            </a:r>
            <a:endParaRPr sz="1400"/>
          </a:p>
          <a:p>
            <a:pPr indent="-317500" lvl="0" marL="457200" rtl="0" algn="l">
              <a:spcBef>
                <a:spcPts val="0"/>
              </a:spcBef>
              <a:spcAft>
                <a:spcPts val="0"/>
              </a:spcAft>
              <a:buSzPts val="1400"/>
              <a:buChar char="●"/>
            </a:pPr>
            <a:r>
              <a:rPr lang="en" sz="1400" u="sng"/>
              <a:t>Note:</a:t>
            </a:r>
            <a:r>
              <a:rPr lang="en" sz="1400"/>
              <a:t> Many companies provide dev environment to create the script.</a:t>
            </a:r>
            <a:endParaRPr sz="1400"/>
          </a:p>
          <a:p>
            <a:pPr indent="0" lvl="0" marL="457200" rtl="0" algn="l">
              <a:spcBef>
                <a:spcPts val="1600"/>
              </a:spcBef>
              <a:spcAft>
                <a:spcPts val="0"/>
              </a:spcAft>
              <a:buNone/>
            </a:pPr>
            <a:r>
              <a:rPr lang="en" sz="1400"/>
              <a:t>=&gt; You may face some issues like failure of the scripts due to changes in the code or configuration which you can rectify during the script validation phase.</a:t>
            </a:r>
            <a:endParaRPr sz="1400"/>
          </a:p>
          <a:p>
            <a:pPr indent="0" lvl="0" marL="457200" rtl="0" algn="l">
              <a:spcBef>
                <a:spcPts val="1600"/>
              </a:spcBef>
              <a:spcAft>
                <a:spcPts val="1600"/>
              </a:spcAft>
              <a:buNone/>
            </a:pPr>
            <a:r>
              <a:rPr lang="en" sz="1400">
                <a:solidFill>
                  <a:srgbClr val="D9EAD3"/>
                </a:solidFill>
              </a:rPr>
              <a:t>BUT </a:t>
            </a:r>
            <a:r>
              <a:rPr lang="en" sz="1400">
                <a:solidFill>
                  <a:srgbClr val="FFFFFF"/>
                </a:solidFill>
              </a:rPr>
              <a:t>tester could work parallel with functional team, initial functional bug identification, lower down end-time pressure.</a:t>
            </a:r>
            <a:endParaRPr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execution</a:t>
            </a:r>
            <a:endParaRPr/>
          </a:p>
        </p:txBody>
      </p:sp>
      <p:sp>
        <p:nvSpPr>
          <p:cNvPr id="143" name="Google Shape;143;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WORKLOAD MODELING:</a:t>
            </a:r>
            <a:endParaRPr>
              <a:solidFill>
                <a:srgbClr val="D9EAD3"/>
              </a:solidFill>
            </a:endParaRPr>
          </a:p>
          <a:p>
            <a:pPr indent="-317500" lvl="0" marL="457200" rtl="0" algn="l">
              <a:spcBef>
                <a:spcPts val="1600"/>
              </a:spcBef>
              <a:spcAft>
                <a:spcPts val="0"/>
              </a:spcAft>
              <a:buClr>
                <a:srgbClr val="FFFFFF"/>
              </a:buClr>
              <a:buSzPts val="1400"/>
              <a:buChar char="●"/>
            </a:pPr>
            <a:r>
              <a:rPr lang="en" sz="1400">
                <a:solidFill>
                  <a:srgbClr val="FFFFFF"/>
                </a:solidFill>
              </a:rPr>
              <a:t>When scripts are created and validated, the planned tests are executed and the SUT is certified during this phase BUT before stating the actual performance test, first thing to be considered is “Workload modelling or scenario creation”</a:t>
            </a:r>
            <a:endParaRPr sz="1400">
              <a:solidFill>
                <a:srgbClr val="FFFFFF"/>
              </a:solidFill>
            </a:endParaRPr>
          </a:p>
          <a:p>
            <a:pPr indent="0" lvl="0" marL="0" rtl="0" algn="l">
              <a:spcBef>
                <a:spcPts val="1600"/>
              </a:spcBef>
              <a:spcAft>
                <a:spcPts val="0"/>
              </a:spcAft>
              <a:buNone/>
            </a:pPr>
            <a:r>
              <a:rPr lang="en" sz="1400">
                <a:solidFill>
                  <a:srgbClr val="FFFFFF"/>
                </a:solidFill>
              </a:rPr>
              <a:t>=&gt; WORKLOAD? : Distribution of load across the identified scenario at a given time.</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pic>
        <p:nvPicPr>
          <p:cNvPr id="144" name="Google Shape;144;p26"/>
          <p:cNvPicPr preferRelativeResize="0"/>
          <p:nvPr/>
        </p:nvPicPr>
        <p:blipFill>
          <a:blip r:embed="rId3">
            <a:alphaModFix/>
          </a:blip>
          <a:stretch>
            <a:fillRect/>
          </a:stretch>
        </p:blipFill>
        <p:spPr>
          <a:xfrm>
            <a:off x="2481425" y="3332551"/>
            <a:ext cx="3702099" cy="1810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execution(continued)</a:t>
            </a:r>
            <a:endParaRPr/>
          </a:p>
        </p:txBody>
      </p:sp>
      <p:sp>
        <p:nvSpPr>
          <p:cNvPr id="150" name="Google Shape;150;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Why WORKLOAD is needed?</a:t>
            </a:r>
            <a:endParaRPr>
              <a:solidFill>
                <a:srgbClr val="D9EAD3"/>
              </a:solidFill>
            </a:endParaRPr>
          </a:p>
          <a:p>
            <a:pPr indent="-317500" lvl="0" marL="457200" rtl="0" algn="l">
              <a:spcBef>
                <a:spcPts val="1600"/>
              </a:spcBef>
              <a:spcAft>
                <a:spcPts val="0"/>
              </a:spcAft>
              <a:buClr>
                <a:srgbClr val="FFFFFF"/>
              </a:buClr>
              <a:buSzPts val="1400"/>
              <a:buChar char="●"/>
            </a:pPr>
            <a:r>
              <a:rPr lang="en" sz="1400">
                <a:solidFill>
                  <a:srgbClr val="FFFFFF"/>
                </a:solidFill>
              </a:rPr>
              <a:t>It helps to study behavior of system under various identified workload model.</a:t>
            </a:r>
            <a:endParaRPr sz="1400">
              <a:solidFill>
                <a:srgbClr val="FFFFFF"/>
              </a:solidFill>
            </a:endParaRPr>
          </a:p>
          <a:p>
            <a:pPr indent="0" lvl="0" marL="0" rtl="0" algn="l">
              <a:spcBef>
                <a:spcPts val="1600"/>
              </a:spcBef>
              <a:spcAft>
                <a:spcPts val="0"/>
              </a:spcAft>
              <a:buNone/>
            </a:pPr>
            <a:r>
              <a:rPr lang="en">
                <a:solidFill>
                  <a:srgbClr val="D9EAD3"/>
                </a:solidFill>
              </a:rPr>
              <a:t>How to design</a:t>
            </a:r>
            <a:r>
              <a:rPr lang="en">
                <a:solidFill>
                  <a:srgbClr val="D9EAD3"/>
                </a:solidFill>
              </a:rPr>
              <a:t> WORKLOAD?</a:t>
            </a:r>
            <a:endParaRPr>
              <a:solidFill>
                <a:srgbClr val="D9EAD3"/>
              </a:solidFill>
            </a:endParaRPr>
          </a:p>
          <a:p>
            <a:pPr indent="-317500" lvl="0" marL="457200" rtl="0" algn="l">
              <a:spcBef>
                <a:spcPts val="1600"/>
              </a:spcBef>
              <a:spcAft>
                <a:spcPts val="0"/>
              </a:spcAft>
              <a:buClr>
                <a:srgbClr val="FFFFFF"/>
              </a:buClr>
              <a:buSzPts val="1400"/>
              <a:buChar char="●"/>
            </a:pPr>
            <a:r>
              <a:rPr lang="en" sz="1400">
                <a:solidFill>
                  <a:srgbClr val="FFFFFF"/>
                </a:solidFill>
              </a:rPr>
              <a:t>By predictability(stress test), repeatability(regression load test) and scalability(stress/breakpoint test)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It is important to collect relevant data to create effective workload model.</a:t>
            </a:r>
            <a:endParaRPr sz="1400">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Number of concurrent users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Total transactions to be achieved.</a:t>
            </a:r>
            <a:endParaRPr>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execution(continued)</a:t>
            </a:r>
            <a:endParaRPr/>
          </a:p>
        </p:txBody>
      </p:sp>
      <p:sp>
        <p:nvSpPr>
          <p:cNvPr id="156" name="Google Shape;156;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D9EAD3"/>
                </a:solidFill>
              </a:rPr>
              <a:t>Overall Response Time</a:t>
            </a:r>
            <a:r>
              <a:rPr lang="en" sz="1400">
                <a:solidFill>
                  <a:srgbClr val="FFFFFF"/>
                </a:solidFill>
              </a:rPr>
              <a:t> (time to complete one iteration) is unknown, so either tester assume the overall response time or needs to execute each script with one user and get actual response time.</a:t>
            </a:r>
            <a:endParaRPr sz="1400">
              <a:solidFill>
                <a:srgbClr val="FFFFFF"/>
              </a:solidFill>
            </a:endParaRPr>
          </a:p>
          <a:p>
            <a:pPr indent="0" lvl="0" marL="0" rtl="0" algn="l">
              <a:spcBef>
                <a:spcPts val="1600"/>
              </a:spcBef>
              <a:spcAft>
                <a:spcPts val="0"/>
              </a:spcAft>
              <a:buNone/>
            </a:pPr>
            <a:r>
              <a:rPr lang="en" sz="1400">
                <a:solidFill>
                  <a:srgbClr val="D9EAD3"/>
                </a:solidFill>
              </a:rPr>
              <a:t>Thinktime </a:t>
            </a:r>
            <a:r>
              <a:rPr lang="en" sz="1400">
                <a:solidFill>
                  <a:srgbClr val="FFFFFF"/>
                </a:solidFill>
              </a:rPr>
              <a:t>is the time between 2 pages which shows that user halt on the previous page to read the page content or fill the form or wait for the whole page loading etc…</a:t>
            </a:r>
            <a:endParaRPr sz="1400">
              <a:solidFill>
                <a:srgbClr val="FFFFFF"/>
              </a:solidFill>
            </a:endParaRPr>
          </a:p>
          <a:p>
            <a:pPr indent="0" lvl="0" marL="0" rtl="0" algn="l">
              <a:spcBef>
                <a:spcPts val="1600"/>
              </a:spcBef>
              <a:spcAft>
                <a:spcPts val="0"/>
              </a:spcAft>
              <a:buNone/>
            </a:pPr>
            <a:r>
              <a:rPr lang="en" sz="1400">
                <a:solidFill>
                  <a:srgbClr val="D9EAD3"/>
                </a:solidFill>
              </a:rPr>
              <a:t>Pacing</a:t>
            </a:r>
            <a:r>
              <a:rPr lang="en" sz="1400">
                <a:solidFill>
                  <a:srgbClr val="FFFFFF"/>
                </a:solidFill>
              </a:rPr>
              <a:t> is the waiting time between each iteration. It could be calculated by:</a:t>
            </a:r>
            <a:endParaRPr sz="1400">
              <a:solidFill>
                <a:srgbClr val="FFFFFF"/>
              </a:solidFill>
            </a:endParaRPr>
          </a:p>
          <a:p>
            <a:pPr indent="0" lvl="0" marL="0" rtl="0" algn="ctr">
              <a:spcBef>
                <a:spcPts val="1600"/>
              </a:spcBef>
              <a:spcAft>
                <a:spcPts val="0"/>
              </a:spcAft>
              <a:buNone/>
            </a:pPr>
            <a:r>
              <a:rPr lang="en" sz="1400">
                <a:solidFill>
                  <a:srgbClr val="FFFFFF"/>
                </a:solidFill>
              </a:rPr>
              <a:t>Pacing = (No. of Users * No. of Transaction/TPS) - (Overall Response Time+Total ThinkTime)</a:t>
            </a:r>
            <a:endParaRPr sz="1400">
              <a:solidFill>
                <a:srgbClr val="FFFFFF"/>
              </a:solidFill>
            </a:endParaRPr>
          </a:p>
          <a:p>
            <a:pPr indent="0" lvl="0" marL="0" rtl="0" algn="l">
              <a:spcBef>
                <a:spcPts val="1600"/>
              </a:spcBef>
              <a:spcAft>
                <a:spcPts val="0"/>
              </a:spcAft>
              <a:buNone/>
            </a:pPr>
            <a:r>
              <a:rPr lang="en" sz="1400">
                <a:solidFill>
                  <a:srgbClr val="FFFFFF"/>
                </a:solidFill>
              </a:rPr>
              <a:t>where Total ThinkTime = Individual ThinkTime * (No. of Transactions - 1)</a:t>
            </a:r>
            <a:endParaRPr sz="1400">
              <a:solidFill>
                <a:srgbClr val="FFFFFF"/>
              </a:solidFill>
            </a:endParaRPr>
          </a:p>
          <a:p>
            <a:pPr indent="0" lvl="0" marL="0" rtl="0" algn="l">
              <a:spcBef>
                <a:spcPts val="1600"/>
              </a:spcBef>
              <a:spcAft>
                <a:spcPts val="0"/>
              </a:spcAft>
              <a:buNone/>
            </a:pPr>
            <a:r>
              <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execution(continued)</a:t>
            </a:r>
            <a:endParaRPr/>
          </a:p>
        </p:txBody>
      </p:sp>
      <p:sp>
        <p:nvSpPr>
          <p:cNvPr id="162" name="Google Shape;162;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D9EAD3"/>
                </a:solidFill>
              </a:rPr>
              <a:t>Important notes:</a:t>
            </a:r>
            <a:endParaRPr sz="1400">
              <a:solidFill>
                <a:srgbClr val="D9EAD3"/>
              </a:solidFill>
            </a:endParaRPr>
          </a:p>
          <a:p>
            <a:pPr indent="-317500" lvl="0" marL="457200" rtl="0" algn="l">
              <a:spcBef>
                <a:spcPts val="1600"/>
              </a:spcBef>
              <a:spcAft>
                <a:spcPts val="0"/>
              </a:spcAft>
              <a:buClr>
                <a:srgbClr val="FFFFFF"/>
              </a:buClr>
              <a:buSzPts val="1400"/>
              <a:buChar char="●"/>
            </a:pPr>
            <a:r>
              <a:rPr lang="en" sz="1400">
                <a:solidFill>
                  <a:srgbClr val="FFFFFF"/>
                </a:solidFill>
              </a:rPr>
              <a:t>Check whether Load Generator/Injector and Controller have sufficient memory/disk space/etc…</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Reboot LG and controller if feasible.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Get confirmation from dev whether latest code is deployed in performance test environment.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Verify the script by running a smoke test before starting the actual load.(unit test)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Verify all the required files like test data, etc.. are properly placed and configured(calibrage test)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Restart web/application/database server before the test.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Clear server log before the test.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Conduct a quick </a:t>
            </a:r>
            <a:r>
              <a:rPr lang="en" sz="1400">
                <a:solidFill>
                  <a:srgbClr val="FFFFFF"/>
                </a:solidFill>
              </a:rPr>
              <a:t>health check</a:t>
            </a:r>
            <a:r>
              <a:rPr lang="en" sz="1400">
                <a:solidFill>
                  <a:srgbClr val="FFFFFF"/>
                </a:solidFill>
              </a:rPr>
              <a:t> to see if environment is stable.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Verify whether required monitors are up and running.</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Validate run-time settings.</a:t>
            </a:r>
            <a:endParaRPr sz="1400">
              <a:solidFill>
                <a:srgbClr val="FFFFFF"/>
              </a:solidFill>
            </a:endParaRPr>
          </a:p>
          <a:p>
            <a:pPr indent="0" lvl="0" marL="0" rtl="0" algn="l">
              <a:spcBef>
                <a:spcPts val="1600"/>
              </a:spcBef>
              <a:spcAft>
                <a:spcPts val="0"/>
              </a:spcAft>
              <a:buNone/>
            </a:pPr>
            <a:r>
              <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Reporting and recommendations.</a:t>
            </a:r>
            <a:endParaRPr/>
          </a:p>
        </p:txBody>
      </p:sp>
      <p:sp>
        <p:nvSpPr>
          <p:cNvPr id="168" name="Google Shape;168;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Test analysis and recommendations are documented in understandable format and presented to project stakeholders.</a:t>
            </a:r>
            <a:endParaRPr sz="1400"/>
          </a:p>
          <a:p>
            <a:pPr indent="-317500" lvl="0" marL="457200" rtl="0" algn="l">
              <a:spcBef>
                <a:spcPts val="0"/>
              </a:spcBef>
              <a:spcAft>
                <a:spcPts val="0"/>
              </a:spcAft>
              <a:buSzPts val="1400"/>
              <a:buChar char="-"/>
            </a:pPr>
            <a:r>
              <a:rPr lang="en" sz="1400"/>
              <a:t>It is better if result after each test is published so stakeholders could be aware of all situation.</a:t>
            </a:r>
            <a:endParaRPr sz="1400"/>
          </a:p>
          <a:p>
            <a:pPr indent="-317500" lvl="0" marL="457200" rtl="0" algn="l">
              <a:spcBef>
                <a:spcPts val="0"/>
              </a:spcBef>
              <a:spcAft>
                <a:spcPts val="0"/>
              </a:spcAft>
              <a:buSzPts val="1400"/>
              <a:buChar char="-"/>
            </a:pPr>
            <a:r>
              <a:rPr lang="en" sz="1400"/>
              <a:t>It is VERY important that the test report should be presented in a detailed manner with explanations for the bottlenecks identified during PTLC.</a:t>
            </a:r>
            <a:endParaRPr sz="1400"/>
          </a:p>
          <a:p>
            <a:pPr indent="0" lvl="0" marL="0" rtl="0" algn="l">
              <a:spcBef>
                <a:spcPts val="1600"/>
              </a:spcBef>
              <a:spcAft>
                <a:spcPts val="0"/>
              </a:spcAft>
              <a:buNone/>
            </a:pPr>
            <a:r>
              <a:rPr lang="en" sz="1400">
                <a:solidFill>
                  <a:srgbClr val="D9EAD3"/>
                </a:solidFill>
              </a:rPr>
              <a:t>IMPORTANT NOTES:</a:t>
            </a:r>
            <a:endParaRPr sz="1400">
              <a:solidFill>
                <a:srgbClr val="D9EAD3"/>
              </a:solidFill>
            </a:endParaRPr>
          </a:p>
          <a:p>
            <a:pPr indent="-317500" lvl="0" marL="457200" rtl="0" algn="l">
              <a:spcBef>
                <a:spcPts val="1600"/>
              </a:spcBef>
              <a:spcAft>
                <a:spcPts val="0"/>
              </a:spcAft>
              <a:buClr>
                <a:srgbClr val="FFFFFF"/>
              </a:buClr>
              <a:buSzPts val="1400"/>
              <a:buChar char="●"/>
            </a:pPr>
            <a:r>
              <a:rPr lang="en" sz="1400">
                <a:solidFill>
                  <a:srgbClr val="FFFFFF"/>
                </a:solidFill>
              </a:rPr>
              <a:t>Verify whether all related NFRs meet or not and mark it with result PASSED,PARTIAL PASSED or FAILED.</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Test summary should be in simple language with all the key observations listed in points.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Test report must be reviewed by performance test lead/manager.</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Recommendations should be related to the application performance improvement.</a:t>
            </a:r>
            <a:endParaRPr sz="1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r>
              <a:rPr lang="en"/>
              <a:t>:</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Why performance testing life cycle(PTLC) is important?</a:t>
            </a:r>
            <a:endParaRPr/>
          </a:p>
          <a:p>
            <a:pPr indent="-342900" lvl="0" marL="457200" rtl="0" algn="l">
              <a:spcBef>
                <a:spcPts val="0"/>
              </a:spcBef>
              <a:spcAft>
                <a:spcPts val="0"/>
              </a:spcAft>
              <a:buSzPts val="1800"/>
              <a:buAutoNum type="arabicPeriod"/>
            </a:pPr>
            <a:r>
              <a:rPr lang="en"/>
              <a:t>Phase of PTLC and its details.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we need a PTLC?</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a:p>
            <a:pPr indent="-317500" lvl="0" marL="457200" rtl="0" algn="l">
              <a:spcBef>
                <a:spcPts val="1600"/>
              </a:spcBef>
              <a:spcAft>
                <a:spcPts val="0"/>
              </a:spcAft>
              <a:buSzPts val="1400"/>
              <a:buChar char="●"/>
            </a:pPr>
            <a:r>
              <a:rPr lang="en" sz="1400"/>
              <a:t>How to measure performance of</a:t>
            </a:r>
            <a:endParaRPr sz="1400"/>
          </a:p>
          <a:p>
            <a:pPr indent="0" lvl="0" marL="0" rtl="0" algn="l">
              <a:spcBef>
                <a:spcPts val="1600"/>
              </a:spcBef>
              <a:spcAft>
                <a:spcPts val="0"/>
              </a:spcAft>
              <a:buNone/>
            </a:pPr>
            <a:r>
              <a:rPr lang="en" sz="1400"/>
              <a:t>application?</a:t>
            </a:r>
            <a:endParaRPr sz="1400"/>
          </a:p>
          <a:p>
            <a:pPr indent="-317500" lvl="0" marL="457200" rtl="0" algn="l">
              <a:spcBef>
                <a:spcPts val="1600"/>
              </a:spcBef>
              <a:spcAft>
                <a:spcPts val="0"/>
              </a:spcAft>
              <a:buSzPts val="1400"/>
              <a:buChar char="●"/>
            </a:pPr>
            <a:r>
              <a:rPr lang="en" sz="1400"/>
              <a:t>What would be performance metrics?</a:t>
            </a:r>
            <a:endParaRPr sz="1400"/>
          </a:p>
          <a:p>
            <a:pPr indent="-317500" lvl="0" marL="457200" rtl="0" algn="l">
              <a:spcBef>
                <a:spcPts val="0"/>
              </a:spcBef>
              <a:spcAft>
                <a:spcPts val="0"/>
              </a:spcAft>
              <a:buSzPts val="1400"/>
              <a:buChar char="●"/>
            </a:pPr>
            <a:r>
              <a:rPr lang="en" sz="1400"/>
              <a:t>What system to be involved? On what </a:t>
            </a:r>
            <a:endParaRPr sz="1400"/>
          </a:p>
          <a:p>
            <a:pPr indent="0" lvl="0" marL="0" rtl="0" algn="l">
              <a:spcBef>
                <a:spcPts val="1600"/>
              </a:spcBef>
              <a:spcAft>
                <a:spcPts val="0"/>
              </a:spcAft>
              <a:buNone/>
            </a:pPr>
            <a:r>
              <a:rPr lang="en" sz="1400"/>
              <a:t>Basics?</a:t>
            </a:r>
            <a:endParaRPr sz="1400"/>
          </a:p>
          <a:p>
            <a:pPr indent="0" lvl="0" marL="0" rtl="0" algn="l">
              <a:spcBef>
                <a:spcPts val="1600"/>
              </a:spcBef>
              <a:spcAft>
                <a:spcPts val="1600"/>
              </a:spcAft>
              <a:buNone/>
            </a:pPr>
            <a:r>
              <a:rPr lang="en" sz="1400"/>
              <a:t>=&gt; Process.</a:t>
            </a:r>
            <a:endParaRPr sz="1400"/>
          </a:p>
        </p:txBody>
      </p:sp>
      <p:pic>
        <p:nvPicPr>
          <p:cNvPr id="77" name="Google Shape;77;p15"/>
          <p:cNvPicPr preferRelativeResize="0"/>
          <p:nvPr/>
        </p:nvPicPr>
        <p:blipFill>
          <a:blip r:embed="rId3">
            <a:alphaModFix/>
          </a:blip>
          <a:stretch>
            <a:fillRect/>
          </a:stretch>
        </p:blipFill>
        <p:spPr>
          <a:xfrm>
            <a:off x="4176625" y="1734350"/>
            <a:ext cx="4786751" cy="2589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Phase of PTLC?</a:t>
            </a:r>
            <a:endParaRPr/>
          </a:p>
        </p:txBody>
      </p:sp>
      <p:sp>
        <p:nvSpPr>
          <p:cNvPr id="83" name="Google Shape;83;p16"/>
          <p:cNvSpPr txBox="1"/>
          <p:nvPr>
            <p:ph idx="1" type="body"/>
          </p:nvPr>
        </p:nvSpPr>
        <p:spPr>
          <a:xfrm>
            <a:off x="387900" y="1489825"/>
            <a:ext cx="8368200" cy="307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Performance gathering</a:t>
            </a:r>
            <a:endParaRPr sz="1600"/>
          </a:p>
          <a:p>
            <a:pPr indent="-317500" lvl="0" marL="914400" rtl="0" algn="l">
              <a:spcBef>
                <a:spcPts val="0"/>
              </a:spcBef>
              <a:spcAft>
                <a:spcPts val="0"/>
              </a:spcAft>
              <a:buSzPts val="1400"/>
              <a:buChar char="●"/>
            </a:pPr>
            <a:r>
              <a:rPr lang="en" sz="1400"/>
              <a:t>Main goal : Understand client's expectation and conclude requirements?</a:t>
            </a:r>
            <a:endParaRPr sz="1400"/>
          </a:p>
          <a:p>
            <a:pPr indent="-317500" lvl="0" marL="914400" rtl="0" algn="l">
              <a:spcBef>
                <a:spcPts val="0"/>
              </a:spcBef>
              <a:spcAft>
                <a:spcPts val="0"/>
              </a:spcAft>
              <a:buSzPts val="1400"/>
              <a:buChar char="●"/>
            </a:pPr>
            <a:r>
              <a:rPr lang="en" sz="1400"/>
              <a:t>Accountability: Performance Test Lead/Manager</a:t>
            </a:r>
            <a:endParaRPr sz="1400"/>
          </a:p>
          <a:p>
            <a:pPr indent="-317500" lvl="0" marL="914400" rtl="0" algn="l">
              <a:spcBef>
                <a:spcPts val="0"/>
              </a:spcBef>
              <a:spcAft>
                <a:spcPts val="0"/>
              </a:spcAft>
              <a:buSzPts val="1400"/>
              <a:buChar char="●"/>
            </a:pPr>
            <a:r>
              <a:rPr lang="en" sz="1400"/>
              <a:t>Deliverable : Signed-off Non-functional Requirement Document.</a:t>
            </a:r>
            <a:endParaRPr sz="1400"/>
          </a:p>
          <a:p>
            <a:pPr indent="0" lvl="0" marL="0" rtl="0" algn="l">
              <a:spcBef>
                <a:spcPts val="1600"/>
              </a:spcBef>
              <a:spcAft>
                <a:spcPts val="0"/>
              </a:spcAft>
              <a:buNone/>
            </a:pPr>
            <a:r>
              <a:rPr lang="en" sz="1600"/>
              <a:t>Example of NFRD:</a:t>
            </a:r>
            <a:endParaRPr sz="1600"/>
          </a:p>
          <a:p>
            <a:pPr indent="0" lvl="0" marL="0" rtl="0" algn="l">
              <a:spcBef>
                <a:spcPts val="1600"/>
              </a:spcBef>
              <a:spcAft>
                <a:spcPts val="0"/>
              </a:spcAft>
              <a:buNone/>
            </a:pPr>
            <a:r>
              <a:rPr lang="en" sz="1600" u="sng">
                <a:solidFill>
                  <a:schemeClr val="hlink"/>
                </a:solidFill>
                <a:hlinkClick r:id="rId3"/>
              </a:rPr>
              <a:t>https://drive.google.com/open?id=13i8jjpJiwbvm82P1cVZOB3fnDFUcDwKg</a:t>
            </a:r>
            <a:endParaRPr sz="1600"/>
          </a:p>
          <a:p>
            <a:pPr indent="0" lvl="0" marL="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Phase of PTLC?(continued)</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Test strategy:</a:t>
            </a:r>
            <a:endParaRPr/>
          </a:p>
          <a:p>
            <a:pPr indent="-317500" lvl="0" marL="457200" rtl="0" algn="l">
              <a:spcBef>
                <a:spcPts val="1600"/>
              </a:spcBef>
              <a:spcAft>
                <a:spcPts val="0"/>
              </a:spcAft>
              <a:buSzPts val="1400"/>
              <a:buChar char="●"/>
            </a:pPr>
            <a:r>
              <a:rPr lang="en" sz="1400"/>
              <a:t>Main goal : Prepare test strategy as per non-functional requirement.</a:t>
            </a:r>
            <a:endParaRPr sz="1400"/>
          </a:p>
          <a:p>
            <a:pPr indent="-317500" lvl="0" marL="457200" rtl="0" algn="l">
              <a:spcBef>
                <a:spcPts val="0"/>
              </a:spcBef>
              <a:spcAft>
                <a:spcPts val="0"/>
              </a:spcAft>
              <a:buSzPts val="1400"/>
              <a:buChar char="●"/>
            </a:pPr>
            <a:r>
              <a:rPr lang="en" sz="1400"/>
              <a:t>Accountability: Performance Test Lead/Manager.</a:t>
            </a:r>
            <a:endParaRPr sz="1400"/>
          </a:p>
          <a:p>
            <a:pPr indent="-317500" lvl="0" marL="457200" rtl="0" algn="l">
              <a:spcBef>
                <a:spcPts val="0"/>
              </a:spcBef>
              <a:spcAft>
                <a:spcPts val="0"/>
              </a:spcAft>
              <a:buSzPts val="1400"/>
              <a:buChar char="●"/>
            </a:pPr>
            <a:r>
              <a:rPr lang="en" sz="1400"/>
              <a:t>Deliverable: </a:t>
            </a:r>
            <a:r>
              <a:rPr lang="en" sz="1400"/>
              <a:t>Signed-off Non-functional Test Plan Document.</a:t>
            </a:r>
            <a:endParaRPr sz="1400"/>
          </a:p>
          <a:p>
            <a:pPr indent="0" lvl="0" marL="0" rtl="0" algn="l">
              <a:spcBef>
                <a:spcPts val="1600"/>
              </a:spcBef>
              <a:spcAft>
                <a:spcPts val="0"/>
              </a:spcAft>
              <a:buNone/>
            </a:pPr>
            <a:r>
              <a:rPr lang="en" sz="1400"/>
              <a:t>Example:</a:t>
            </a:r>
            <a:endParaRPr sz="1400"/>
          </a:p>
          <a:p>
            <a:pPr indent="0" lvl="0" marL="0" rtl="0" algn="l">
              <a:spcBef>
                <a:spcPts val="1600"/>
              </a:spcBef>
              <a:spcAft>
                <a:spcPts val="0"/>
              </a:spcAft>
              <a:buNone/>
            </a:pPr>
            <a:r>
              <a:rPr lang="en" sz="1400" u="sng">
                <a:solidFill>
                  <a:schemeClr val="hlink"/>
                </a:solidFill>
                <a:hlinkClick r:id="rId3"/>
              </a:rPr>
              <a:t>https://drive.google.com/open?id=159NXKUT4O9xfiD1j6iUuZhNG0Eq97AHP</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Phase of PTLC?(continued)</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   Test </a:t>
            </a:r>
            <a:r>
              <a:rPr lang="en"/>
              <a:t>design</a:t>
            </a:r>
            <a:r>
              <a:rPr lang="en"/>
              <a:t>:</a:t>
            </a:r>
            <a:endParaRPr/>
          </a:p>
          <a:p>
            <a:pPr indent="-317500" lvl="0" marL="457200" rtl="0" algn="l">
              <a:spcBef>
                <a:spcPts val="1600"/>
              </a:spcBef>
              <a:spcAft>
                <a:spcPts val="0"/>
              </a:spcAft>
              <a:buSzPts val="1400"/>
              <a:buChar char="●"/>
            </a:pPr>
            <a:r>
              <a:rPr lang="en" sz="1400"/>
              <a:t>Main goal : </a:t>
            </a:r>
            <a:r>
              <a:rPr lang="en" sz="1400"/>
              <a:t>Create</a:t>
            </a:r>
            <a:r>
              <a:rPr lang="en" sz="1400"/>
              <a:t> test </a:t>
            </a:r>
            <a:r>
              <a:rPr lang="en" sz="1400"/>
              <a:t>script as </a:t>
            </a:r>
            <a:r>
              <a:rPr lang="en" sz="1400"/>
              <a:t>per non-functional </a:t>
            </a:r>
            <a:r>
              <a:rPr lang="en" sz="1400"/>
              <a:t>test plan</a:t>
            </a:r>
            <a:r>
              <a:rPr lang="en" sz="1400"/>
              <a:t>.</a:t>
            </a:r>
            <a:endParaRPr sz="1400"/>
          </a:p>
          <a:p>
            <a:pPr indent="-317500" lvl="0" marL="457200" rtl="0" algn="l">
              <a:spcBef>
                <a:spcPts val="0"/>
              </a:spcBef>
              <a:spcAft>
                <a:spcPts val="0"/>
              </a:spcAft>
              <a:buSzPts val="1400"/>
              <a:buChar char="●"/>
            </a:pPr>
            <a:r>
              <a:rPr lang="en" sz="1400"/>
              <a:t>Accountability: Performance Test </a:t>
            </a:r>
            <a:r>
              <a:rPr lang="en" sz="1400"/>
              <a:t>Team Member</a:t>
            </a:r>
            <a:r>
              <a:rPr lang="en" sz="1400"/>
              <a:t>/</a:t>
            </a:r>
            <a:r>
              <a:rPr lang="en" sz="1400"/>
              <a:t>Analyst/Lead/Manager</a:t>
            </a:r>
            <a:r>
              <a:rPr lang="en" sz="1400"/>
              <a:t>.</a:t>
            </a:r>
            <a:endParaRPr sz="1400"/>
          </a:p>
          <a:p>
            <a:pPr indent="-317500" lvl="0" marL="457200" rtl="0" algn="l">
              <a:spcBef>
                <a:spcPts val="0"/>
              </a:spcBef>
              <a:spcAft>
                <a:spcPts val="0"/>
              </a:spcAft>
              <a:buSzPts val="1400"/>
              <a:buChar char="●"/>
            </a:pPr>
            <a:r>
              <a:rPr lang="en" sz="1400"/>
              <a:t>Deliverable: </a:t>
            </a:r>
            <a:r>
              <a:rPr lang="en" sz="1400"/>
              <a:t>Performance Test Scripts.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Phase of PTLC?(continued)</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   Test </a:t>
            </a:r>
            <a:r>
              <a:rPr lang="en"/>
              <a:t>execution</a:t>
            </a:r>
            <a:r>
              <a:rPr lang="en"/>
              <a:t>:</a:t>
            </a:r>
            <a:endParaRPr/>
          </a:p>
          <a:p>
            <a:pPr indent="-317500" lvl="0" marL="457200" rtl="0" algn="l">
              <a:spcBef>
                <a:spcPts val="1600"/>
              </a:spcBef>
              <a:spcAft>
                <a:spcPts val="0"/>
              </a:spcAft>
              <a:buSzPts val="1400"/>
              <a:buChar char="●"/>
            </a:pPr>
            <a:r>
              <a:rPr lang="en" sz="1400"/>
              <a:t>Main goal : </a:t>
            </a:r>
            <a:r>
              <a:rPr lang="en" sz="1400"/>
              <a:t>Run the tests mentioned in Non-Function</a:t>
            </a:r>
            <a:r>
              <a:rPr lang="en" sz="1400"/>
              <a:t> </a:t>
            </a:r>
            <a:r>
              <a:rPr lang="en" sz="1400"/>
              <a:t>Test Plan using Test Scripts</a:t>
            </a:r>
            <a:r>
              <a:rPr lang="en" sz="1400"/>
              <a:t>.</a:t>
            </a:r>
            <a:endParaRPr sz="1400"/>
          </a:p>
          <a:p>
            <a:pPr indent="-317500" lvl="0" marL="457200" rtl="0" algn="l">
              <a:spcBef>
                <a:spcPts val="0"/>
              </a:spcBef>
              <a:spcAft>
                <a:spcPts val="0"/>
              </a:spcAft>
              <a:buSzPts val="1400"/>
              <a:buChar char="●"/>
            </a:pPr>
            <a:r>
              <a:rPr lang="en" sz="1400"/>
              <a:t>Accountability: Performance Test Team Member/Analyst.</a:t>
            </a:r>
            <a:endParaRPr sz="1400"/>
          </a:p>
          <a:p>
            <a:pPr indent="-317500" lvl="0" marL="457200" rtl="0" algn="l">
              <a:spcBef>
                <a:spcPts val="0"/>
              </a:spcBef>
              <a:spcAft>
                <a:spcPts val="0"/>
              </a:spcAft>
              <a:buSzPts val="1400"/>
              <a:buChar char="●"/>
            </a:pPr>
            <a:r>
              <a:rPr lang="en" sz="1400"/>
              <a:t>Deliverable: Test </a:t>
            </a:r>
            <a:r>
              <a:rPr lang="en" sz="1400"/>
              <a:t>Results</a:t>
            </a:r>
            <a:r>
              <a:rPr lang="en" sz="1400"/>
              <a:t>.</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Phase of PTLC?(continued)</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r>
              <a:rPr lang="en"/>
              <a:t>.   </a:t>
            </a:r>
            <a:r>
              <a:rPr lang="en"/>
              <a:t>Reporting and Recommendation</a:t>
            </a:r>
            <a:r>
              <a:rPr lang="en"/>
              <a:t>:</a:t>
            </a:r>
            <a:endParaRPr/>
          </a:p>
          <a:p>
            <a:pPr indent="-317500" lvl="0" marL="457200" rtl="0" algn="l">
              <a:spcBef>
                <a:spcPts val="1600"/>
              </a:spcBef>
              <a:spcAft>
                <a:spcPts val="0"/>
              </a:spcAft>
              <a:buSzPts val="1400"/>
              <a:buChar char="●"/>
            </a:pPr>
            <a:r>
              <a:rPr lang="en" sz="1400"/>
              <a:t>Main goal : A</a:t>
            </a:r>
            <a:r>
              <a:rPr lang="en" sz="1400"/>
              <a:t>nalyse</a:t>
            </a:r>
            <a:r>
              <a:rPr lang="en" sz="1400"/>
              <a:t> tests , </a:t>
            </a:r>
            <a:r>
              <a:rPr lang="en" sz="1400"/>
              <a:t>publish Test Report and provide recommendations</a:t>
            </a:r>
            <a:r>
              <a:rPr lang="en" sz="1400"/>
              <a:t>.</a:t>
            </a:r>
            <a:endParaRPr sz="1400"/>
          </a:p>
          <a:p>
            <a:pPr indent="-317500" lvl="0" marL="457200" rtl="0" algn="l">
              <a:spcBef>
                <a:spcPts val="0"/>
              </a:spcBef>
              <a:spcAft>
                <a:spcPts val="0"/>
              </a:spcAft>
              <a:buSzPts val="1400"/>
              <a:buChar char="●"/>
            </a:pPr>
            <a:r>
              <a:rPr lang="en" sz="1400"/>
              <a:t>Accountability: Performance Test </a:t>
            </a:r>
            <a:r>
              <a:rPr lang="en" sz="1400"/>
              <a:t>Lead</a:t>
            </a:r>
            <a:r>
              <a:rPr lang="en" sz="1400"/>
              <a:t>/</a:t>
            </a:r>
            <a:r>
              <a:rPr lang="en" sz="1400"/>
              <a:t>Manager</a:t>
            </a:r>
            <a:r>
              <a:rPr lang="en" sz="1400"/>
              <a:t>.</a:t>
            </a:r>
            <a:endParaRPr sz="1400"/>
          </a:p>
          <a:p>
            <a:pPr indent="-317500" lvl="0" marL="457200" rtl="0" algn="l">
              <a:spcBef>
                <a:spcPts val="0"/>
              </a:spcBef>
              <a:spcAft>
                <a:spcPts val="0"/>
              </a:spcAft>
              <a:buSzPts val="1400"/>
              <a:buChar char="●"/>
            </a:pPr>
            <a:r>
              <a:rPr lang="en" sz="1400"/>
              <a:t>Deliverable: </a:t>
            </a:r>
            <a:r>
              <a:rPr lang="en" sz="1400"/>
              <a:t>Signed-off Non-Functional Test Report</a:t>
            </a:r>
            <a:r>
              <a:rPr lang="en" sz="1400"/>
              <a:t>.</a:t>
            </a:r>
            <a:endParaRPr sz="1400"/>
          </a:p>
          <a:p>
            <a:pPr indent="0" lvl="0" marL="0" rtl="0" algn="l">
              <a:spcBef>
                <a:spcPts val="1600"/>
              </a:spcBef>
              <a:spcAft>
                <a:spcPts val="0"/>
              </a:spcAft>
              <a:buNone/>
            </a:pPr>
            <a:r>
              <a:rPr lang="en"/>
              <a:t>Example:</a:t>
            </a:r>
            <a:endParaRPr/>
          </a:p>
          <a:p>
            <a:pPr indent="0" lvl="0" marL="0" rtl="0" algn="l">
              <a:spcBef>
                <a:spcPts val="1600"/>
              </a:spcBef>
              <a:spcAft>
                <a:spcPts val="0"/>
              </a:spcAft>
              <a:buNone/>
            </a:pPr>
            <a:r>
              <a:rPr lang="en" u="sng">
                <a:solidFill>
                  <a:schemeClr val="hlink"/>
                </a:solidFill>
                <a:hlinkClick r:id="rId3"/>
              </a:rPr>
              <a:t>https://drive.google.com/open?id=159NXKUT4O9xfiD1j6iUuZhNG0Eq97AHP</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50025" y="282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 Gathering in-depth</a:t>
            </a:r>
            <a:endParaRPr/>
          </a:p>
        </p:txBody>
      </p:sp>
      <p:sp>
        <p:nvSpPr>
          <p:cNvPr id="113" name="Google Shape;113;p21"/>
          <p:cNvSpPr txBox="1"/>
          <p:nvPr>
            <p:ph idx="1" type="body"/>
          </p:nvPr>
        </p:nvSpPr>
        <p:spPr>
          <a:xfrm>
            <a:off x="387900" y="144952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FF0000"/>
                </a:solidFill>
              </a:rPr>
              <a:t>TOUGHEST</a:t>
            </a:r>
            <a:r>
              <a:rPr lang="en" sz="1400">
                <a:solidFill>
                  <a:srgbClr val="FF0000"/>
                </a:solidFill>
              </a:rPr>
              <a:t> PHASE OF PERFORMANCE TESTING.</a:t>
            </a:r>
            <a:endParaRPr sz="1400">
              <a:solidFill>
                <a:srgbClr val="FF0000"/>
              </a:solidFill>
            </a:endParaRPr>
          </a:p>
          <a:p>
            <a:pPr indent="-317500" lvl="0" marL="457200" rtl="0" algn="l">
              <a:spcBef>
                <a:spcPts val="1600"/>
              </a:spcBef>
              <a:spcAft>
                <a:spcPts val="0"/>
              </a:spcAft>
              <a:buClr>
                <a:srgbClr val="FFFFFF"/>
              </a:buClr>
              <a:buSzPts val="1400"/>
              <a:buChar char="-"/>
            </a:pPr>
            <a:r>
              <a:rPr lang="en" sz="1400">
                <a:solidFill>
                  <a:srgbClr val="FFFFFF"/>
                </a:solidFill>
              </a:rPr>
              <a:t>Collect correct performance testing requirement.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Conclude proper client's expectation.</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Sometimes, client did not provide suitable information =&gt; Performance test becomes showcase.</a:t>
            </a:r>
            <a:endParaRPr sz="1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