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7"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4" d="100"/>
          <a:sy n="94" d="100"/>
        </p:scale>
        <p:origin x="245"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93FD0B5-C065-427F-BC05-93E3FF1B8635}" type="datetimeFigureOut">
              <a:rPr lang="en-US" smtClean="0"/>
              <a:t>5/1/2020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050E5E-7AA0-4204-A24F-81D5A06F881B}" type="slidenum">
              <a:rPr lang="en-US" smtClean="0"/>
              <a:t>‹#›</a:t>
            </a:fld>
            <a:endParaRPr lang="en-US"/>
          </a:p>
        </p:txBody>
      </p:sp>
    </p:spTree>
    <p:extLst>
      <p:ext uri="{BB962C8B-B14F-4D97-AF65-F5344CB8AC3E}">
        <p14:creationId xmlns:p14="http://schemas.microsoft.com/office/powerpoint/2010/main" val="240270797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93FD0B5-C065-427F-BC05-93E3FF1B8635}" type="datetimeFigureOut">
              <a:rPr lang="en-US" smtClean="0"/>
              <a:t>5/1/2020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050E5E-7AA0-4204-A24F-81D5A06F881B}" type="slidenum">
              <a:rPr lang="en-US" smtClean="0"/>
              <a:t>‹#›</a:t>
            </a:fld>
            <a:endParaRPr lang="en-US"/>
          </a:p>
        </p:txBody>
      </p:sp>
    </p:spTree>
    <p:extLst>
      <p:ext uri="{BB962C8B-B14F-4D97-AF65-F5344CB8AC3E}">
        <p14:creationId xmlns:p14="http://schemas.microsoft.com/office/powerpoint/2010/main" val="3060606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93FD0B5-C065-427F-BC05-93E3FF1B8635}" type="datetimeFigureOut">
              <a:rPr lang="en-US" smtClean="0"/>
              <a:t>5/1/2020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050E5E-7AA0-4204-A24F-81D5A06F881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385219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93FD0B5-C065-427F-BC05-93E3FF1B8635}" type="datetimeFigureOut">
              <a:rPr lang="en-US" smtClean="0"/>
              <a:t>5/1/2020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050E5E-7AA0-4204-A24F-81D5A06F881B}" type="slidenum">
              <a:rPr lang="en-US" smtClean="0"/>
              <a:t>‹#›</a:t>
            </a:fld>
            <a:endParaRPr lang="en-US"/>
          </a:p>
        </p:txBody>
      </p:sp>
    </p:spTree>
    <p:extLst>
      <p:ext uri="{BB962C8B-B14F-4D97-AF65-F5344CB8AC3E}">
        <p14:creationId xmlns:p14="http://schemas.microsoft.com/office/powerpoint/2010/main" val="21094031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93FD0B5-C065-427F-BC05-93E3FF1B8635}" type="datetimeFigureOut">
              <a:rPr lang="en-US" smtClean="0"/>
              <a:t>5/1/2020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050E5E-7AA0-4204-A24F-81D5A06F881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052653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93FD0B5-C065-427F-BC05-93E3FF1B8635}" type="datetimeFigureOut">
              <a:rPr lang="en-US" smtClean="0"/>
              <a:t>5/1/2020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050E5E-7AA0-4204-A24F-81D5A06F881B}" type="slidenum">
              <a:rPr lang="en-US" smtClean="0"/>
              <a:t>‹#›</a:t>
            </a:fld>
            <a:endParaRPr lang="en-US"/>
          </a:p>
        </p:txBody>
      </p:sp>
    </p:spTree>
    <p:extLst>
      <p:ext uri="{BB962C8B-B14F-4D97-AF65-F5344CB8AC3E}">
        <p14:creationId xmlns:p14="http://schemas.microsoft.com/office/powerpoint/2010/main" val="16234591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93FD0B5-C065-427F-BC05-93E3FF1B8635}" type="datetimeFigureOut">
              <a:rPr lang="en-US" smtClean="0"/>
              <a:t>5/1/2020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050E5E-7AA0-4204-A24F-81D5A06F881B}" type="slidenum">
              <a:rPr lang="en-US" smtClean="0"/>
              <a:t>‹#›</a:t>
            </a:fld>
            <a:endParaRPr lang="en-US"/>
          </a:p>
        </p:txBody>
      </p:sp>
    </p:spTree>
    <p:extLst>
      <p:ext uri="{BB962C8B-B14F-4D97-AF65-F5344CB8AC3E}">
        <p14:creationId xmlns:p14="http://schemas.microsoft.com/office/powerpoint/2010/main" val="9184628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93FD0B5-C065-427F-BC05-93E3FF1B8635}" type="datetimeFigureOut">
              <a:rPr lang="en-US" smtClean="0"/>
              <a:t>5/1/2020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050E5E-7AA0-4204-A24F-81D5A06F881B}" type="slidenum">
              <a:rPr lang="en-US" smtClean="0"/>
              <a:t>‹#›</a:t>
            </a:fld>
            <a:endParaRPr lang="en-US"/>
          </a:p>
        </p:txBody>
      </p:sp>
    </p:spTree>
    <p:extLst>
      <p:ext uri="{BB962C8B-B14F-4D97-AF65-F5344CB8AC3E}">
        <p14:creationId xmlns:p14="http://schemas.microsoft.com/office/powerpoint/2010/main" val="192822434"/>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93FD0B5-C065-427F-BC05-93E3FF1B8635}" type="datetimeFigureOut">
              <a:rPr lang="en-US" smtClean="0"/>
              <a:t>5/1/2020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050E5E-7AA0-4204-A24F-81D5A06F881B}" type="slidenum">
              <a:rPr lang="en-US" smtClean="0"/>
              <a:t>‹#›</a:t>
            </a:fld>
            <a:endParaRPr lang="en-US"/>
          </a:p>
        </p:txBody>
      </p:sp>
    </p:spTree>
    <p:extLst>
      <p:ext uri="{BB962C8B-B14F-4D97-AF65-F5344CB8AC3E}">
        <p14:creationId xmlns:p14="http://schemas.microsoft.com/office/powerpoint/2010/main" val="3872646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93FD0B5-C065-427F-BC05-93E3FF1B8635}" type="datetimeFigureOut">
              <a:rPr lang="en-US" smtClean="0"/>
              <a:t>5/1/2020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050E5E-7AA0-4204-A24F-81D5A06F881B}" type="slidenum">
              <a:rPr lang="en-US" smtClean="0"/>
              <a:t>‹#›</a:t>
            </a:fld>
            <a:endParaRPr lang="en-US"/>
          </a:p>
        </p:txBody>
      </p:sp>
    </p:spTree>
    <p:extLst>
      <p:ext uri="{BB962C8B-B14F-4D97-AF65-F5344CB8AC3E}">
        <p14:creationId xmlns:p14="http://schemas.microsoft.com/office/powerpoint/2010/main" val="1135344184"/>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93FD0B5-C065-427F-BC05-93E3FF1B8635}" type="datetimeFigureOut">
              <a:rPr lang="en-US" smtClean="0"/>
              <a:t>5/1/2020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050E5E-7AA0-4204-A24F-81D5A06F881B}" type="slidenum">
              <a:rPr lang="en-US" smtClean="0"/>
              <a:t>‹#›</a:t>
            </a:fld>
            <a:endParaRPr lang="en-US"/>
          </a:p>
        </p:txBody>
      </p:sp>
    </p:spTree>
    <p:extLst>
      <p:ext uri="{BB962C8B-B14F-4D97-AF65-F5344CB8AC3E}">
        <p14:creationId xmlns:p14="http://schemas.microsoft.com/office/powerpoint/2010/main" val="3784423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93FD0B5-C065-427F-BC05-93E3FF1B8635}" type="datetimeFigureOut">
              <a:rPr lang="en-US" smtClean="0"/>
              <a:t>5/1/2020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050E5E-7AA0-4204-A24F-81D5A06F881B}" type="slidenum">
              <a:rPr lang="en-US" smtClean="0"/>
              <a:t>‹#›</a:t>
            </a:fld>
            <a:endParaRPr lang="en-US"/>
          </a:p>
        </p:txBody>
      </p:sp>
    </p:spTree>
    <p:extLst>
      <p:ext uri="{BB962C8B-B14F-4D97-AF65-F5344CB8AC3E}">
        <p14:creationId xmlns:p14="http://schemas.microsoft.com/office/powerpoint/2010/main" val="3186935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93FD0B5-C065-427F-BC05-93E3FF1B8635}" type="datetimeFigureOut">
              <a:rPr lang="en-US" smtClean="0"/>
              <a:t>5/1/2020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050E5E-7AA0-4204-A24F-81D5A06F881B}" type="slidenum">
              <a:rPr lang="en-US" smtClean="0"/>
              <a:t>‹#›</a:t>
            </a:fld>
            <a:endParaRPr lang="en-US"/>
          </a:p>
        </p:txBody>
      </p:sp>
    </p:spTree>
    <p:extLst>
      <p:ext uri="{BB962C8B-B14F-4D97-AF65-F5344CB8AC3E}">
        <p14:creationId xmlns:p14="http://schemas.microsoft.com/office/powerpoint/2010/main" val="3074402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3FD0B5-C065-427F-BC05-93E3FF1B8635}" type="datetimeFigureOut">
              <a:rPr lang="en-US" smtClean="0"/>
              <a:t>5/1/2020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050E5E-7AA0-4204-A24F-81D5A06F881B}" type="slidenum">
              <a:rPr lang="en-US" smtClean="0"/>
              <a:t>‹#›</a:t>
            </a:fld>
            <a:endParaRPr lang="en-US"/>
          </a:p>
        </p:txBody>
      </p:sp>
    </p:spTree>
    <p:extLst>
      <p:ext uri="{BB962C8B-B14F-4D97-AF65-F5344CB8AC3E}">
        <p14:creationId xmlns:p14="http://schemas.microsoft.com/office/powerpoint/2010/main" val="3858039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93FD0B5-C065-427F-BC05-93E3FF1B8635}" type="datetimeFigureOut">
              <a:rPr lang="en-US" smtClean="0"/>
              <a:t>5/1/2020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050E5E-7AA0-4204-A24F-81D5A06F881B}" type="slidenum">
              <a:rPr lang="en-US" smtClean="0"/>
              <a:t>‹#›</a:t>
            </a:fld>
            <a:endParaRPr lang="en-US"/>
          </a:p>
        </p:txBody>
      </p:sp>
    </p:spTree>
    <p:extLst>
      <p:ext uri="{BB962C8B-B14F-4D97-AF65-F5344CB8AC3E}">
        <p14:creationId xmlns:p14="http://schemas.microsoft.com/office/powerpoint/2010/main" val="2371908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93FD0B5-C065-427F-BC05-93E3FF1B8635}" type="datetimeFigureOut">
              <a:rPr lang="en-US" smtClean="0"/>
              <a:t>5/1/2020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050E5E-7AA0-4204-A24F-81D5A06F881B}" type="slidenum">
              <a:rPr lang="en-US" smtClean="0"/>
              <a:t>‹#›</a:t>
            </a:fld>
            <a:endParaRPr lang="en-US"/>
          </a:p>
        </p:txBody>
      </p:sp>
    </p:spTree>
    <p:extLst>
      <p:ext uri="{BB962C8B-B14F-4D97-AF65-F5344CB8AC3E}">
        <p14:creationId xmlns:p14="http://schemas.microsoft.com/office/powerpoint/2010/main" val="2326445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93FD0B5-C065-427F-BC05-93E3FF1B8635}" type="datetimeFigureOut">
              <a:rPr lang="en-US" smtClean="0"/>
              <a:t>5/1/2020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5050E5E-7AA0-4204-A24F-81D5A06F881B}" type="slidenum">
              <a:rPr lang="en-US" smtClean="0"/>
              <a:t>‹#›</a:t>
            </a:fld>
            <a:endParaRPr lang="en-US"/>
          </a:p>
        </p:txBody>
      </p:sp>
    </p:spTree>
    <p:extLst>
      <p:ext uri="{BB962C8B-B14F-4D97-AF65-F5344CB8AC3E}">
        <p14:creationId xmlns:p14="http://schemas.microsoft.com/office/powerpoint/2010/main" val="1445611736"/>
      </p:ext>
    </p:extLst>
  </p:cSld>
  <p:clrMap bg1="lt1" tx1="dk1" bg2="lt2" tx2="dk2" accent1="accent1" accent2="accent2" accent3="accent3" accent4="accent4" accent5="accent5" accent6="accent6" hlink="hlink" folHlink="folHlink"/>
  <p:sldLayoutIdLst>
    <p:sldLayoutId id="2147483858"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artisticBlur radius="11"/>
                    </a14:imgEffect>
                  </a14:imgLayer>
                </a14:imgProps>
              </a:ext>
              <a:ext uri="{28A0092B-C50C-407E-A947-70E740481C1C}">
                <a14:useLocalDpi xmlns:a14="http://schemas.microsoft.com/office/drawing/2010/main" val="0"/>
              </a:ext>
            </a:extLst>
          </a:blip>
          <a:stretch>
            <a:fillRect/>
          </a:stretch>
        </p:blipFill>
        <p:spPr>
          <a:xfrm>
            <a:off x="-327171" y="0"/>
            <a:ext cx="12519171" cy="7022074"/>
          </a:xfrm>
          <a:prstGeom prst="rect">
            <a:avLst/>
          </a:prstGeom>
          <a:effectLst>
            <a:reflection endPos="65000" dist="50800" dir="5400000" sy="-100000" algn="bl" rotWithShape="0"/>
          </a:effectLst>
        </p:spPr>
      </p:pic>
      <p:sp>
        <p:nvSpPr>
          <p:cNvPr id="2" name="Title 1"/>
          <p:cNvSpPr>
            <a:spLocks noGrp="1"/>
          </p:cNvSpPr>
          <p:nvPr>
            <p:ph type="ctrTitle"/>
          </p:nvPr>
        </p:nvSpPr>
        <p:spPr>
          <a:xfrm>
            <a:off x="114100" y="696286"/>
            <a:ext cx="11636628" cy="1283516"/>
          </a:xfrm>
        </p:spPr>
        <p:txBody>
          <a:bodyPr/>
          <a:lstStyle/>
          <a:p>
            <a:r>
              <a:rPr lang="en-US" sz="6000" b="1" cap="none" dirty="0" smtClean="0"/>
              <a:t>The Manhattan’s Most Popular </a:t>
            </a:r>
            <a:endParaRPr lang="en-US" sz="6000" b="1" cap="none" dirty="0"/>
          </a:p>
        </p:txBody>
      </p:sp>
    </p:spTree>
    <p:extLst>
      <p:ext uri="{BB962C8B-B14F-4D97-AF65-F5344CB8AC3E}">
        <p14:creationId xmlns:p14="http://schemas.microsoft.com/office/powerpoint/2010/main" val="311085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 &amp; Business </a:t>
            </a:r>
            <a:r>
              <a:rPr lang="en-US" b="1" dirty="0" smtClean="0"/>
              <a:t>Problem</a:t>
            </a:r>
            <a:endParaRPr lang="en-US" dirty="0"/>
          </a:p>
        </p:txBody>
      </p:sp>
      <p:sp>
        <p:nvSpPr>
          <p:cNvPr id="3" name="Content Placeholder 2"/>
          <p:cNvSpPr>
            <a:spLocks noGrp="1"/>
          </p:cNvSpPr>
          <p:nvPr>
            <p:ph idx="1"/>
          </p:nvPr>
        </p:nvSpPr>
        <p:spPr>
          <a:xfrm>
            <a:off x="677334" y="1526797"/>
            <a:ext cx="8596668" cy="4514566"/>
          </a:xfrm>
        </p:spPr>
        <p:txBody>
          <a:bodyPr>
            <a:normAutofit/>
          </a:bodyPr>
          <a:lstStyle/>
          <a:p>
            <a:pPr marL="0" indent="0">
              <a:buNone/>
            </a:pPr>
            <a:r>
              <a:rPr lang="en-US" b="1" dirty="0"/>
              <a:t>Background:</a:t>
            </a:r>
            <a:r>
              <a:rPr lang="en-US" dirty="0"/>
              <a:t> The City of New </a:t>
            </a:r>
            <a:r>
              <a:rPr lang="en-US" dirty="0" smtClean="0"/>
              <a:t>York is a city of </a:t>
            </a:r>
            <a:r>
              <a:rPr lang="en-US" dirty="0" err="1" smtClean="0"/>
              <a:t>most’s</a:t>
            </a:r>
            <a:r>
              <a:rPr lang="en-US" dirty="0" smtClean="0"/>
              <a:t>:</a:t>
            </a:r>
          </a:p>
          <a:p>
            <a:r>
              <a:rPr lang="en-US" dirty="0" smtClean="0"/>
              <a:t>The most </a:t>
            </a:r>
            <a:r>
              <a:rPr lang="en-US" dirty="0"/>
              <a:t>populous </a:t>
            </a:r>
            <a:r>
              <a:rPr lang="en-US" dirty="0" smtClean="0"/>
              <a:t>in </a:t>
            </a:r>
            <a:r>
              <a:rPr lang="en-US" dirty="0"/>
              <a:t>the United </a:t>
            </a:r>
            <a:r>
              <a:rPr lang="en-US" dirty="0" smtClean="0"/>
              <a:t>States</a:t>
            </a:r>
          </a:p>
          <a:p>
            <a:r>
              <a:rPr lang="en-US" dirty="0" smtClean="0"/>
              <a:t>The financial </a:t>
            </a:r>
            <a:r>
              <a:rPr lang="en-US" dirty="0"/>
              <a:t>capital of USA. </a:t>
            </a:r>
            <a:endParaRPr lang="en-US" dirty="0" smtClean="0"/>
          </a:p>
          <a:p>
            <a:r>
              <a:rPr lang="en-US" dirty="0" smtClean="0"/>
              <a:t>Business opportunities leader and multicultural.</a:t>
            </a:r>
          </a:p>
          <a:p>
            <a:r>
              <a:rPr lang="en-US" dirty="0" smtClean="0"/>
              <a:t>The highest </a:t>
            </a:r>
            <a:r>
              <a:rPr lang="en-US" dirty="0"/>
              <a:t>demand, market and vast opportunities. </a:t>
            </a:r>
            <a:endParaRPr lang="en-US" dirty="0" smtClean="0"/>
          </a:p>
          <a:p>
            <a:endParaRPr lang="en-US" b="1" dirty="0"/>
          </a:p>
          <a:p>
            <a:pPr marL="0" indent="0">
              <a:buNone/>
            </a:pPr>
            <a:r>
              <a:rPr lang="en-US" b="1" dirty="0" smtClean="0"/>
              <a:t>Problem </a:t>
            </a:r>
            <a:r>
              <a:rPr lang="en-US" b="1" dirty="0"/>
              <a:t>Description:</a:t>
            </a:r>
            <a:r>
              <a:rPr lang="en-US" dirty="0"/>
              <a:t> </a:t>
            </a:r>
            <a:endParaRPr lang="en-US" dirty="0" smtClean="0"/>
          </a:p>
          <a:p>
            <a:r>
              <a:rPr lang="en-US" dirty="0" smtClean="0"/>
              <a:t>Manhattan was chosen as a heart of the city, meaning also a high concentration of ventures.</a:t>
            </a:r>
          </a:p>
          <a:p>
            <a:r>
              <a:rPr lang="en-US" dirty="0" smtClean="0"/>
              <a:t>Popular places are not identical across the borough and each neighborhood has own rankings.</a:t>
            </a:r>
          </a:p>
          <a:p>
            <a:endParaRPr lang="en-US" dirty="0"/>
          </a:p>
        </p:txBody>
      </p:sp>
    </p:spTree>
    <p:extLst>
      <p:ext uri="{BB962C8B-B14F-4D97-AF65-F5344CB8AC3E}">
        <p14:creationId xmlns:p14="http://schemas.microsoft.com/office/powerpoint/2010/main" val="3000094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65527"/>
          </a:xfrm>
        </p:spPr>
        <p:txBody>
          <a:bodyPr/>
          <a:lstStyle/>
          <a:p>
            <a:r>
              <a:rPr lang="en-US" dirty="0" smtClean="0"/>
              <a:t>Data</a:t>
            </a:r>
            <a:endParaRPr lang="en-US" dirty="0"/>
          </a:p>
        </p:txBody>
      </p:sp>
      <p:sp>
        <p:nvSpPr>
          <p:cNvPr id="3" name="Content Placeholder 2"/>
          <p:cNvSpPr>
            <a:spLocks noGrp="1"/>
          </p:cNvSpPr>
          <p:nvPr>
            <p:ph idx="1"/>
          </p:nvPr>
        </p:nvSpPr>
        <p:spPr>
          <a:xfrm>
            <a:off x="677334" y="1426129"/>
            <a:ext cx="8596668" cy="4615234"/>
          </a:xfrm>
        </p:spPr>
        <p:txBody>
          <a:bodyPr/>
          <a:lstStyle/>
          <a:p>
            <a:pPr marL="0" indent="0">
              <a:buNone/>
            </a:pPr>
            <a:r>
              <a:rPr lang="en-US" dirty="0" smtClean="0"/>
              <a:t>Based </a:t>
            </a:r>
            <a:r>
              <a:rPr lang="en-US" dirty="0"/>
              <a:t>on definition of our problem, factors </a:t>
            </a:r>
            <a:r>
              <a:rPr lang="en-US" dirty="0" smtClean="0"/>
              <a:t>that influenced </a:t>
            </a:r>
            <a:r>
              <a:rPr lang="en-US" dirty="0"/>
              <a:t>the recommendation </a:t>
            </a:r>
            <a:r>
              <a:rPr lang="en-US" dirty="0" smtClean="0"/>
              <a:t>were:</a:t>
            </a:r>
          </a:p>
          <a:p>
            <a:pPr marL="0" indent="0">
              <a:buNone/>
            </a:pPr>
            <a:endParaRPr lang="en-US" dirty="0"/>
          </a:p>
          <a:p>
            <a:r>
              <a:rPr lang="en-US" b="1" dirty="0"/>
              <a:t>List of Venues</a:t>
            </a:r>
            <a:endParaRPr lang="en-US" dirty="0"/>
          </a:p>
          <a:p>
            <a:pPr lvl="1"/>
            <a:r>
              <a:rPr lang="en-US" dirty="0"/>
              <a:t>Venues refer to Manhattan - a </a:t>
            </a:r>
            <a:r>
              <a:rPr lang="en-US" dirty="0" smtClean="0"/>
              <a:t>borough </a:t>
            </a:r>
            <a:r>
              <a:rPr lang="en-US" dirty="0"/>
              <a:t>in New York City. Data are located at https://cocl.us/new_york_dataset and includes </a:t>
            </a:r>
            <a:r>
              <a:rPr lang="en-US" dirty="0" err="1"/>
              <a:t>json</a:t>
            </a:r>
            <a:r>
              <a:rPr lang="en-US" dirty="0"/>
              <a:t> </a:t>
            </a:r>
            <a:r>
              <a:rPr lang="en-US" dirty="0" err="1"/>
              <a:t>file.</a:t>
            </a:r>
            <a:r>
              <a:rPr lang="en-US" b="1" dirty="0" err="1"/>
              <a:t>Coordinates</a:t>
            </a:r>
            <a:r>
              <a:rPr lang="en-US" b="1" dirty="0"/>
              <a:t> of Venues</a:t>
            </a:r>
            <a:endParaRPr lang="en-US" dirty="0"/>
          </a:p>
          <a:p>
            <a:pPr lvl="1"/>
            <a:r>
              <a:rPr lang="en-US" dirty="0" smtClean="0"/>
              <a:t>Latitude</a:t>
            </a:r>
            <a:r>
              <a:rPr lang="en-US" dirty="0"/>
              <a:t>, </a:t>
            </a:r>
            <a:r>
              <a:rPr lang="en-US" dirty="0" smtClean="0"/>
              <a:t>longitude </a:t>
            </a:r>
            <a:r>
              <a:rPr lang="en-US" dirty="0"/>
              <a:t>will be obtained from Open Street Map APIs - an algorithm was used to determine the </a:t>
            </a:r>
            <a:r>
              <a:rPr lang="en-US" dirty="0" err="1"/>
              <a:t>geodata</a:t>
            </a:r>
            <a:r>
              <a:rPr lang="en-US" dirty="0"/>
              <a:t> from </a:t>
            </a:r>
            <a:r>
              <a:rPr lang="en-US" dirty="0" err="1" smtClean="0"/>
              <a:t>Nominatim</a:t>
            </a:r>
            <a:r>
              <a:rPr lang="en-US" dirty="0" smtClean="0"/>
              <a:t>.</a:t>
            </a:r>
          </a:p>
          <a:p>
            <a:pPr lvl="1"/>
            <a:endParaRPr lang="en-US" dirty="0" smtClean="0"/>
          </a:p>
          <a:p>
            <a:r>
              <a:rPr lang="en-US" b="1" dirty="0" smtClean="0"/>
              <a:t>Venues Rating</a:t>
            </a:r>
            <a:endParaRPr lang="en-US" dirty="0" smtClean="0"/>
          </a:p>
          <a:p>
            <a:pPr lvl="1"/>
            <a:r>
              <a:rPr lang="en-US" dirty="0" smtClean="0"/>
              <a:t>For </a:t>
            </a:r>
            <a:r>
              <a:rPr lang="en-US" dirty="0"/>
              <a:t>each venue its ranking will be identified using Foursquare.</a:t>
            </a:r>
          </a:p>
          <a:p>
            <a:endParaRPr lang="en-US" dirty="0"/>
          </a:p>
        </p:txBody>
      </p:sp>
    </p:spTree>
    <p:extLst>
      <p:ext uri="{BB962C8B-B14F-4D97-AF65-F5344CB8AC3E}">
        <p14:creationId xmlns:p14="http://schemas.microsoft.com/office/powerpoint/2010/main" val="26611521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83028"/>
            <a:ext cx="8596668" cy="816528"/>
          </a:xfrm>
        </p:spPr>
        <p:txBody>
          <a:bodyPr/>
          <a:lstStyle/>
          <a:p>
            <a:r>
              <a:rPr lang="en-US" dirty="0" smtClean="0"/>
              <a:t>Methodology</a:t>
            </a:r>
            <a:endParaRPr lang="en-US" dirty="0"/>
          </a:p>
        </p:txBody>
      </p:sp>
      <p:sp>
        <p:nvSpPr>
          <p:cNvPr id="3" name="Content Placeholder 2"/>
          <p:cNvSpPr>
            <a:spLocks noGrp="1"/>
          </p:cNvSpPr>
          <p:nvPr>
            <p:ph idx="1"/>
          </p:nvPr>
        </p:nvSpPr>
        <p:spPr>
          <a:xfrm>
            <a:off x="677334" y="1037800"/>
            <a:ext cx="2849637" cy="5705900"/>
          </a:xfrm>
        </p:spPr>
        <p:txBody>
          <a:bodyPr>
            <a:normAutofit/>
          </a:bodyPr>
          <a:lstStyle/>
          <a:p>
            <a:r>
              <a:rPr lang="en-US" dirty="0" smtClean="0"/>
              <a:t>A data on NYC boroughs, neighborhoods and coordinates was gathered and compiled to dataset.</a:t>
            </a:r>
          </a:p>
          <a:p>
            <a:endParaRPr lang="en-US" dirty="0"/>
          </a:p>
          <a:p>
            <a:endParaRPr lang="en-US" dirty="0" smtClean="0"/>
          </a:p>
          <a:p>
            <a:r>
              <a:rPr lang="en-US" dirty="0" smtClean="0"/>
              <a:t>Dataset was used in order to both get to know Neighborhoods names and its location on map.</a:t>
            </a:r>
            <a:endParaRPr lang="en-US" dirty="0"/>
          </a:p>
        </p:txBody>
      </p:sp>
      <p:pic>
        <p:nvPicPr>
          <p:cNvPr id="5" name="Picture 4"/>
          <p:cNvPicPr>
            <a:picLocks noChangeAspect="1"/>
          </p:cNvPicPr>
          <p:nvPr/>
        </p:nvPicPr>
        <p:blipFill>
          <a:blip r:embed="rId2"/>
          <a:stretch>
            <a:fillRect/>
          </a:stretch>
        </p:blipFill>
        <p:spPr>
          <a:xfrm>
            <a:off x="3428999" y="1037800"/>
            <a:ext cx="5886118" cy="1558443"/>
          </a:xfrm>
          <a:prstGeom prst="rect">
            <a:avLst/>
          </a:prstGeom>
          <a:ln>
            <a:noFill/>
          </a:ln>
          <a:effectLst>
            <a:softEdge rad="112500"/>
          </a:effectLst>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6971" y="3061607"/>
            <a:ext cx="5500642" cy="3560581"/>
          </a:xfrm>
          <a:prstGeom prst="ellipse">
            <a:avLst/>
          </a:prstGeom>
          <a:ln w="63500"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9461538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955220" y="440871"/>
            <a:ext cx="8318781" cy="5600491"/>
          </a:xfrm>
        </p:spPr>
        <p:txBody>
          <a:bodyPr/>
          <a:lstStyle/>
          <a:p>
            <a:pPr marL="0" indent="0">
              <a:buNone/>
            </a:pPr>
            <a:r>
              <a:rPr lang="en-US" dirty="0" smtClean="0"/>
              <a:t>Depending on the borough, top venues were received, including their names, categories and </a:t>
            </a:r>
            <a:r>
              <a:rPr lang="en-US" dirty="0" err="1" smtClean="0"/>
              <a:t>geodata</a:t>
            </a:r>
            <a:r>
              <a:rPr lang="en-US" dirty="0" smtClean="0"/>
              <a:t>:</a:t>
            </a:r>
          </a:p>
          <a:p>
            <a:endParaRPr lang="en-US" dirty="0" smtClean="0"/>
          </a:p>
          <a:p>
            <a:endParaRPr lang="en-US" dirty="0"/>
          </a:p>
          <a:p>
            <a:endParaRPr lang="en-US" dirty="0" smtClean="0"/>
          </a:p>
          <a:p>
            <a:endParaRPr lang="en-US" dirty="0"/>
          </a:p>
          <a:p>
            <a:endParaRPr lang="en-US" dirty="0" smtClean="0"/>
          </a:p>
          <a:p>
            <a:endParaRPr lang="en-US" dirty="0"/>
          </a:p>
          <a:p>
            <a:pPr marL="0" indent="0">
              <a:buNone/>
            </a:pPr>
            <a:r>
              <a:rPr lang="en-US" dirty="0" smtClean="0"/>
              <a:t>Each neighborhood was analyzed then in terms of categories: </a:t>
            </a:r>
          </a:p>
          <a:p>
            <a:pPr marL="0" indent="0">
              <a:buNone/>
            </a:pPr>
            <a:r>
              <a:rPr lang="en-US" dirty="0" smtClean="0"/>
              <a:t> </a:t>
            </a:r>
          </a:p>
          <a:p>
            <a:pPr marL="0" indent="0">
              <a:buNone/>
            </a:pPr>
            <a:endParaRPr lang="en-US" dirty="0"/>
          </a:p>
          <a:p>
            <a:pPr marL="0" indent="0">
              <a:buNone/>
            </a:pPr>
            <a:endParaRPr lang="en-US" dirty="0" smtClean="0"/>
          </a:p>
          <a:p>
            <a:pPr marL="0" indent="0">
              <a:buNone/>
            </a:pPr>
            <a:endParaRPr lang="en-US" dirty="0" smtClean="0"/>
          </a:p>
          <a:p>
            <a:pPr marL="0" indent="0">
              <a:buNone/>
            </a:pPr>
            <a:r>
              <a:rPr lang="en-US" dirty="0" smtClean="0"/>
              <a:t>Thus, a frequency of occurrence could be calculated.</a:t>
            </a:r>
            <a:endParaRPr lang="en-US" dirty="0"/>
          </a:p>
        </p:txBody>
      </p:sp>
      <p:pic>
        <p:nvPicPr>
          <p:cNvPr id="6" name="Picture 5"/>
          <p:cNvPicPr>
            <a:picLocks noChangeAspect="1"/>
          </p:cNvPicPr>
          <p:nvPr/>
        </p:nvPicPr>
        <p:blipFill>
          <a:blip r:embed="rId2"/>
          <a:stretch>
            <a:fillRect/>
          </a:stretch>
        </p:blipFill>
        <p:spPr>
          <a:xfrm>
            <a:off x="2494405" y="1297989"/>
            <a:ext cx="4962525" cy="1981200"/>
          </a:xfrm>
          <a:prstGeom prst="rect">
            <a:avLst/>
          </a:prstGeom>
          <a:ln>
            <a:noFill/>
          </a:ln>
          <a:effectLst>
            <a:outerShdw blurRad="292100" dist="139700" dir="2700000" algn="tl" rotWithShape="0">
              <a:srgbClr val="333333">
                <a:alpha val="65000"/>
              </a:srgbClr>
            </a:outerShdw>
          </a:effectLst>
        </p:spPr>
      </p:pic>
      <p:pic>
        <p:nvPicPr>
          <p:cNvPr id="7" name="Picture 6"/>
          <p:cNvPicPr>
            <a:picLocks noChangeAspect="1"/>
          </p:cNvPicPr>
          <p:nvPr/>
        </p:nvPicPr>
        <p:blipFill>
          <a:blip r:embed="rId3"/>
          <a:stretch>
            <a:fillRect/>
          </a:stretch>
        </p:blipFill>
        <p:spPr>
          <a:xfrm>
            <a:off x="565134" y="4136307"/>
            <a:ext cx="9098952" cy="89839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1533733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751114"/>
            <a:ext cx="8596668" cy="5290249"/>
          </a:xfrm>
        </p:spPr>
        <p:txBody>
          <a:bodyPr/>
          <a:lstStyle/>
          <a:p>
            <a:pPr marL="0" indent="0" algn="ctr">
              <a:buNone/>
            </a:pPr>
            <a:r>
              <a:rPr lang="en-US" sz="2400" b="1" dirty="0" smtClean="0"/>
              <a:t>Finally, a rating for each neighborhood was obtained.</a:t>
            </a:r>
          </a:p>
          <a:p>
            <a:endParaRPr lang="en-US" dirty="0" smtClean="0"/>
          </a:p>
          <a:p>
            <a:endParaRPr lang="en-US" dirty="0"/>
          </a:p>
        </p:txBody>
      </p:sp>
      <p:pic>
        <p:nvPicPr>
          <p:cNvPr id="4" name="Picture 3"/>
          <p:cNvPicPr>
            <a:picLocks noChangeAspect="1"/>
          </p:cNvPicPr>
          <p:nvPr/>
        </p:nvPicPr>
        <p:blipFill>
          <a:blip r:embed="rId2"/>
          <a:stretch>
            <a:fillRect/>
          </a:stretch>
        </p:blipFill>
        <p:spPr>
          <a:xfrm>
            <a:off x="853168" y="1927686"/>
            <a:ext cx="8005082" cy="3720874"/>
          </a:xfrm>
          <a:prstGeom prst="rect">
            <a:avLst/>
          </a:prstGeom>
          <a:ln>
            <a:noFill/>
          </a:ln>
          <a:effectLst>
            <a:softEdge rad="112500"/>
          </a:effectLst>
        </p:spPr>
      </p:pic>
    </p:spTree>
    <p:extLst>
      <p:ext uri="{BB962C8B-B14F-4D97-AF65-F5344CB8AC3E}">
        <p14:creationId xmlns:p14="http://schemas.microsoft.com/office/powerpoint/2010/main" val="11810965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137557"/>
          </a:xfrm>
        </p:spPr>
        <p:txBody>
          <a:bodyPr>
            <a:normAutofit/>
          </a:bodyPr>
          <a:lstStyle/>
          <a:p>
            <a:r>
              <a:rPr lang="en-US" sz="4400" dirty="0" smtClean="0"/>
              <a:t>Results &amp; Discussion</a:t>
            </a:r>
            <a:endParaRPr lang="en-US" sz="4400" dirty="0"/>
          </a:p>
        </p:txBody>
      </p:sp>
      <p:sp>
        <p:nvSpPr>
          <p:cNvPr id="3" name="Content Placeholder 2"/>
          <p:cNvSpPr>
            <a:spLocks noGrp="1"/>
          </p:cNvSpPr>
          <p:nvPr>
            <p:ph idx="1"/>
          </p:nvPr>
        </p:nvSpPr>
        <p:spPr>
          <a:xfrm>
            <a:off x="677334" y="2024743"/>
            <a:ext cx="8596668" cy="3935186"/>
          </a:xfrm>
        </p:spPr>
        <p:txBody>
          <a:bodyPr>
            <a:normAutofit/>
          </a:bodyPr>
          <a:lstStyle/>
          <a:p>
            <a:r>
              <a:rPr lang="en-US" sz="2000" dirty="0" smtClean="0"/>
              <a:t>The </a:t>
            </a:r>
            <a:r>
              <a:rPr lang="en-US" sz="2000" dirty="0"/>
              <a:t>most visited </a:t>
            </a:r>
            <a:r>
              <a:rPr lang="en-US" sz="2000" dirty="0" smtClean="0"/>
              <a:t>clusters were received. </a:t>
            </a:r>
            <a:r>
              <a:rPr lang="en-US" sz="2000" dirty="0"/>
              <a:t>L</a:t>
            </a:r>
            <a:r>
              <a:rPr lang="en-US" sz="2000" dirty="0" smtClean="0"/>
              <a:t>ocation </a:t>
            </a:r>
            <a:r>
              <a:rPr lang="en-US" sz="2000" dirty="0"/>
              <a:t>along Manhattan can be considered for opening </a:t>
            </a:r>
            <a:r>
              <a:rPr lang="en-US" sz="2000" dirty="0"/>
              <a:t>a</a:t>
            </a:r>
            <a:r>
              <a:rPr lang="en-US" sz="2000" dirty="0" smtClean="0"/>
              <a:t> restaurants or other business depending on the idea.</a:t>
            </a:r>
          </a:p>
          <a:p>
            <a:r>
              <a:rPr lang="en-US" sz="2000" dirty="0"/>
              <a:t>Clusters map shows different markers of places in their own clusters – results presents the most popular venues in each </a:t>
            </a:r>
            <a:r>
              <a:rPr lang="en-US" sz="2000" dirty="0" err="1"/>
              <a:t>neighbourhood</a:t>
            </a:r>
            <a:r>
              <a:rPr lang="en-US" sz="2000" dirty="0"/>
              <a:t> which can be chosen by chief.</a:t>
            </a:r>
          </a:p>
          <a:p>
            <a:r>
              <a:rPr lang="en-US" sz="2000" dirty="0"/>
              <a:t>The analysis was done for Manhattan borough only. The same kind of analysis can be done for the entire of New York city too. This notebook can be used for similar kind of </a:t>
            </a:r>
            <a:r>
              <a:rPr lang="en-US" sz="2000" dirty="0" err="1"/>
              <a:t>analsysis</a:t>
            </a:r>
            <a:r>
              <a:rPr lang="en-US" sz="2000" dirty="0"/>
              <a:t> for a different city.</a:t>
            </a:r>
          </a:p>
          <a:p>
            <a:endParaRPr lang="en-US" sz="2000" dirty="0"/>
          </a:p>
        </p:txBody>
      </p:sp>
    </p:spTree>
    <p:extLst>
      <p:ext uri="{BB962C8B-B14F-4D97-AF65-F5344CB8AC3E}">
        <p14:creationId xmlns:p14="http://schemas.microsoft.com/office/powerpoint/2010/main" val="202954534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48</TotalTime>
  <Words>347</Words>
  <Application>Microsoft Office PowerPoint</Application>
  <PresentationFormat>Widescreen</PresentationFormat>
  <Paragraphs>43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Trebuchet MS</vt:lpstr>
      <vt:lpstr>Wingdings 3</vt:lpstr>
      <vt:lpstr>Facet</vt:lpstr>
      <vt:lpstr>The Manhattan’s Most Popular </vt:lpstr>
      <vt:lpstr>Introduction &amp; Business Problem</vt:lpstr>
      <vt:lpstr>Data</vt:lpstr>
      <vt:lpstr>Methodology</vt:lpstr>
      <vt:lpstr>PowerPoint Presentation</vt:lpstr>
      <vt:lpstr>PowerPoint Presentation</vt:lpstr>
      <vt:lpstr>Results &amp; Discussion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Most Popular Places Throughout Manhattan</dc:title>
  <dc:creator>TLV Andriy Juranyuk</dc:creator>
  <cp:lastModifiedBy>TLV Andriy Juranyuk</cp:lastModifiedBy>
  <cp:revision>10</cp:revision>
  <dcterms:created xsi:type="dcterms:W3CDTF">2020-04-30T22:15:00Z</dcterms:created>
  <dcterms:modified xsi:type="dcterms:W3CDTF">2020-04-30T23:03:42Z</dcterms:modified>
</cp:coreProperties>
</file>