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1" r:id="rId6"/>
    <p:sldId id="26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EB3"/>
    <a:srgbClr val="0059FA"/>
    <a:srgbClr val="062FFE"/>
    <a:srgbClr val="012AF9"/>
    <a:srgbClr val="0126EC"/>
    <a:srgbClr val="0118F1"/>
    <a:srgbClr val="0116D0"/>
    <a:srgbClr val="02079B"/>
    <a:srgbClr val="0274FE"/>
    <a:srgbClr val="00B6F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8" autoAdjust="0"/>
    <p:restoredTop sz="94656" autoAdjust="0"/>
  </p:normalViewPr>
  <p:slideViewPr>
    <p:cSldViewPr snapToGrid="0">
      <p:cViewPr varScale="1">
        <p:scale>
          <a:sx n="66" d="100"/>
          <a:sy n="66" d="100"/>
        </p:scale>
        <p:origin x="-73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6FE8131-E3C7-4614-B503-2DF03F3D1B15}" type="datetimeFigureOut">
              <a:rPr lang="zh-CN" altLang="en-US" smtClean="0"/>
              <a:pPr/>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44FB9-3804-47B7-8AF9-70035FF2226C}" type="slidenum">
              <a:rPr lang="zh-CN" altLang="en-US" smtClean="0"/>
              <a:pPr/>
              <a:t>‹#›</a:t>
            </a:fld>
            <a:endParaRPr lang="zh-CN" altLang="en-US"/>
          </a:p>
        </p:txBody>
      </p:sp>
    </p:spTree>
    <p:extLst>
      <p:ext uri="{BB962C8B-B14F-4D97-AF65-F5344CB8AC3E}">
        <p14:creationId xmlns:p14="http://schemas.microsoft.com/office/powerpoint/2010/main" xmlns="" val="246823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FE8131-E3C7-4614-B503-2DF03F3D1B15}" type="datetimeFigureOut">
              <a:rPr lang="zh-CN" altLang="en-US" smtClean="0"/>
              <a:pPr/>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44FB9-3804-47B7-8AF9-70035FF2226C}" type="slidenum">
              <a:rPr lang="zh-CN" altLang="en-US" smtClean="0"/>
              <a:pPr/>
              <a:t>‹#›</a:t>
            </a:fld>
            <a:endParaRPr lang="zh-CN" altLang="en-US"/>
          </a:p>
        </p:txBody>
      </p:sp>
    </p:spTree>
    <p:extLst>
      <p:ext uri="{BB962C8B-B14F-4D97-AF65-F5344CB8AC3E}">
        <p14:creationId xmlns:p14="http://schemas.microsoft.com/office/powerpoint/2010/main" xmlns="" val="132435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FE8131-E3C7-4614-B503-2DF03F3D1B15}" type="datetimeFigureOut">
              <a:rPr lang="zh-CN" altLang="en-US" smtClean="0"/>
              <a:pPr/>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44FB9-3804-47B7-8AF9-70035FF2226C}" type="slidenum">
              <a:rPr lang="zh-CN" altLang="en-US" smtClean="0"/>
              <a:pPr/>
              <a:t>‹#›</a:t>
            </a:fld>
            <a:endParaRPr lang="zh-CN" altLang="en-US"/>
          </a:p>
        </p:txBody>
      </p:sp>
    </p:spTree>
    <p:extLst>
      <p:ext uri="{BB962C8B-B14F-4D97-AF65-F5344CB8AC3E}">
        <p14:creationId xmlns:p14="http://schemas.microsoft.com/office/powerpoint/2010/main" xmlns="" val="32668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FE8131-E3C7-4614-B503-2DF03F3D1B15}" type="datetimeFigureOut">
              <a:rPr lang="zh-CN" altLang="en-US" smtClean="0"/>
              <a:pPr/>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44FB9-3804-47B7-8AF9-70035FF2226C}" type="slidenum">
              <a:rPr lang="zh-CN" altLang="en-US" smtClean="0"/>
              <a:pPr/>
              <a:t>‹#›</a:t>
            </a:fld>
            <a:endParaRPr lang="zh-CN" altLang="en-US"/>
          </a:p>
        </p:txBody>
      </p:sp>
    </p:spTree>
    <p:extLst>
      <p:ext uri="{BB962C8B-B14F-4D97-AF65-F5344CB8AC3E}">
        <p14:creationId xmlns:p14="http://schemas.microsoft.com/office/powerpoint/2010/main" xmlns="" val="119752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6FE8131-E3C7-4614-B503-2DF03F3D1B15}" type="datetimeFigureOut">
              <a:rPr lang="zh-CN" altLang="en-US" smtClean="0"/>
              <a:pPr/>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444FB9-3804-47B7-8AF9-70035FF2226C}" type="slidenum">
              <a:rPr lang="zh-CN" altLang="en-US" smtClean="0"/>
              <a:pPr/>
              <a:t>‹#›</a:t>
            </a:fld>
            <a:endParaRPr lang="zh-CN" altLang="en-US"/>
          </a:p>
        </p:txBody>
      </p:sp>
    </p:spTree>
    <p:extLst>
      <p:ext uri="{BB962C8B-B14F-4D97-AF65-F5344CB8AC3E}">
        <p14:creationId xmlns:p14="http://schemas.microsoft.com/office/powerpoint/2010/main" xmlns="" val="398020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FE8131-E3C7-4614-B503-2DF03F3D1B15}" type="datetimeFigureOut">
              <a:rPr lang="zh-CN" altLang="en-US" smtClean="0"/>
              <a:pPr/>
              <a:t>2018/7/10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444FB9-3804-47B7-8AF9-70035FF2226C}" type="slidenum">
              <a:rPr lang="zh-CN" altLang="en-US" smtClean="0"/>
              <a:pPr/>
              <a:t>‹#›</a:t>
            </a:fld>
            <a:endParaRPr lang="zh-CN" altLang="en-US"/>
          </a:p>
        </p:txBody>
      </p:sp>
    </p:spTree>
    <p:extLst>
      <p:ext uri="{BB962C8B-B14F-4D97-AF65-F5344CB8AC3E}">
        <p14:creationId xmlns:p14="http://schemas.microsoft.com/office/powerpoint/2010/main" xmlns="" val="379611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6FE8131-E3C7-4614-B503-2DF03F3D1B15}" type="datetimeFigureOut">
              <a:rPr lang="zh-CN" altLang="en-US" smtClean="0"/>
              <a:pPr/>
              <a:t>2018/7/10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444FB9-3804-47B7-8AF9-70035FF2226C}" type="slidenum">
              <a:rPr lang="zh-CN" altLang="en-US" smtClean="0"/>
              <a:pPr/>
              <a:t>‹#›</a:t>
            </a:fld>
            <a:endParaRPr lang="zh-CN" altLang="en-US"/>
          </a:p>
        </p:txBody>
      </p:sp>
    </p:spTree>
    <p:extLst>
      <p:ext uri="{BB962C8B-B14F-4D97-AF65-F5344CB8AC3E}">
        <p14:creationId xmlns:p14="http://schemas.microsoft.com/office/powerpoint/2010/main" xmlns="" val="246979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6FE8131-E3C7-4614-B503-2DF03F3D1B15}" type="datetimeFigureOut">
              <a:rPr lang="zh-CN" altLang="en-US" smtClean="0"/>
              <a:pPr/>
              <a:t>2018/7/10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444FB9-3804-47B7-8AF9-70035FF2226C}" type="slidenum">
              <a:rPr lang="zh-CN" altLang="en-US" smtClean="0"/>
              <a:pPr/>
              <a:t>‹#›</a:t>
            </a:fld>
            <a:endParaRPr lang="zh-CN" altLang="en-US"/>
          </a:p>
        </p:txBody>
      </p:sp>
    </p:spTree>
    <p:extLst>
      <p:ext uri="{BB962C8B-B14F-4D97-AF65-F5344CB8AC3E}">
        <p14:creationId xmlns:p14="http://schemas.microsoft.com/office/powerpoint/2010/main" xmlns="" val="115693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FE8131-E3C7-4614-B503-2DF03F3D1B15}" type="datetimeFigureOut">
              <a:rPr lang="zh-CN" altLang="en-US" smtClean="0"/>
              <a:pPr/>
              <a:t>2018/7/10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444FB9-3804-47B7-8AF9-70035FF2226C}" type="slidenum">
              <a:rPr lang="zh-CN" altLang="en-US" smtClean="0"/>
              <a:pPr/>
              <a:t>‹#›</a:t>
            </a:fld>
            <a:endParaRPr lang="zh-CN" altLang="en-US"/>
          </a:p>
        </p:txBody>
      </p:sp>
    </p:spTree>
    <p:extLst>
      <p:ext uri="{BB962C8B-B14F-4D97-AF65-F5344CB8AC3E}">
        <p14:creationId xmlns:p14="http://schemas.microsoft.com/office/powerpoint/2010/main" xmlns="" val="1942091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FE8131-E3C7-4614-B503-2DF03F3D1B15}" type="datetimeFigureOut">
              <a:rPr lang="zh-CN" altLang="en-US" smtClean="0"/>
              <a:pPr/>
              <a:t>2018/7/10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444FB9-3804-47B7-8AF9-70035FF2226C}" type="slidenum">
              <a:rPr lang="zh-CN" altLang="en-US" smtClean="0"/>
              <a:pPr/>
              <a:t>‹#›</a:t>
            </a:fld>
            <a:endParaRPr lang="zh-CN" altLang="en-US"/>
          </a:p>
        </p:txBody>
      </p:sp>
    </p:spTree>
    <p:extLst>
      <p:ext uri="{BB962C8B-B14F-4D97-AF65-F5344CB8AC3E}">
        <p14:creationId xmlns:p14="http://schemas.microsoft.com/office/powerpoint/2010/main" xmlns="" val="369868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FE8131-E3C7-4614-B503-2DF03F3D1B15}" type="datetimeFigureOut">
              <a:rPr lang="zh-CN" altLang="en-US" smtClean="0"/>
              <a:pPr/>
              <a:t>2018/7/10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444FB9-3804-47B7-8AF9-70035FF2226C}" type="slidenum">
              <a:rPr lang="zh-CN" altLang="en-US" smtClean="0"/>
              <a:pPr/>
              <a:t>‹#›</a:t>
            </a:fld>
            <a:endParaRPr lang="zh-CN" altLang="en-US"/>
          </a:p>
        </p:txBody>
      </p:sp>
    </p:spTree>
    <p:extLst>
      <p:ext uri="{BB962C8B-B14F-4D97-AF65-F5344CB8AC3E}">
        <p14:creationId xmlns:p14="http://schemas.microsoft.com/office/powerpoint/2010/main" xmlns="" val="221604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E8131-E3C7-4614-B503-2DF03F3D1B15}" type="datetimeFigureOut">
              <a:rPr lang="zh-CN" altLang="en-US" smtClean="0"/>
              <a:pPr/>
              <a:t>2018/7/10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44FB9-3804-47B7-8AF9-70035FF2226C}" type="slidenum">
              <a:rPr lang="zh-CN" altLang="en-US" smtClean="0"/>
              <a:pPr/>
              <a:t>‹#›</a:t>
            </a:fld>
            <a:endParaRPr lang="zh-CN" altLang="en-US"/>
          </a:p>
        </p:txBody>
      </p:sp>
    </p:spTree>
    <p:extLst>
      <p:ext uri="{BB962C8B-B14F-4D97-AF65-F5344CB8AC3E}">
        <p14:creationId xmlns:p14="http://schemas.microsoft.com/office/powerpoint/2010/main" xmlns="" val="4013948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rgbClr val="02079B"/>
            </a:gs>
            <a:gs pos="33000">
              <a:srgbClr val="0118F1"/>
            </a:gs>
            <a:gs pos="0">
              <a:srgbClr val="00B6F4"/>
            </a:gs>
            <a:gs pos="62000">
              <a:srgbClr val="000EB3"/>
            </a:gs>
            <a:gs pos="16000">
              <a:srgbClr val="0059FA"/>
            </a:gs>
            <a:gs pos="0">
              <a:srgbClr val="00B6F4"/>
            </a:gs>
          </a:gsLst>
          <a:lin ang="16200000" scaled="1"/>
          <a:tileRect/>
        </a:gradFill>
        <a:effectLst/>
      </p:bgPr>
    </p:bg>
    <p:spTree>
      <p:nvGrpSpPr>
        <p:cNvPr id="1" name=""/>
        <p:cNvGrpSpPr/>
        <p:nvPr/>
      </p:nvGrpSpPr>
      <p:grpSpPr>
        <a:xfrm>
          <a:off x="0" y="0"/>
          <a:ext cx="0" cy="0"/>
          <a:chOff x="0" y="0"/>
          <a:chExt cx="0" cy="0"/>
        </a:xfrm>
      </p:grpSpPr>
      <p:sp>
        <p:nvSpPr>
          <p:cNvPr id="11" name="文本框 10"/>
          <p:cNvSpPr txBox="1"/>
          <p:nvPr/>
        </p:nvSpPr>
        <p:spPr>
          <a:xfrm>
            <a:off x="845333" y="2368593"/>
            <a:ext cx="10515600" cy="2308324"/>
          </a:xfrm>
          <a:prstGeom prst="rect">
            <a:avLst/>
          </a:prstGeom>
          <a:noFill/>
        </p:spPr>
        <p:txBody>
          <a:bodyPr wrap="square" rtlCol="0">
            <a:spAutoFit/>
          </a:bodyPr>
          <a:lstStyle/>
          <a:p>
            <a:pPr algn="ctr"/>
            <a:r>
              <a:rPr lang="zh-CN" altLang="en-US" sz="4800" b="1" dirty="0">
                <a:solidFill>
                  <a:schemeClr val="bg1"/>
                </a:solidFill>
                <a:latin typeface="华文中宋" panose="02010600040101010101" pitchFamily="2" charset="-122"/>
                <a:ea typeface="华文中宋" panose="02010600040101010101" pitchFamily="2" charset="-122"/>
              </a:rPr>
              <a:t>首届全国大数据与人工智能科学大会</a:t>
            </a:r>
            <a:endParaRPr lang="en-US" altLang="zh-CN" sz="4800" b="1" dirty="0">
              <a:solidFill>
                <a:schemeClr val="bg1"/>
              </a:solidFill>
              <a:latin typeface="华文中宋" panose="02010600040101010101" pitchFamily="2" charset="-122"/>
              <a:ea typeface="华文中宋" panose="02010600040101010101" pitchFamily="2" charset="-122"/>
            </a:endParaRPr>
          </a:p>
          <a:p>
            <a:pPr algn="ctr"/>
            <a:r>
              <a:rPr lang="zh-CN" altLang="en-US" sz="4800" b="1" dirty="0">
                <a:solidFill>
                  <a:schemeClr val="bg1"/>
                </a:solidFill>
                <a:latin typeface="华文中宋" panose="02010600040101010101" pitchFamily="2" charset="-122"/>
                <a:ea typeface="华文中宋" panose="02010600040101010101" pitchFamily="2" charset="-122"/>
              </a:rPr>
              <a:t>分会主题</a:t>
            </a:r>
            <a:endParaRPr lang="en-US" altLang="zh-CN" sz="4800" b="1" dirty="0">
              <a:solidFill>
                <a:schemeClr val="bg1"/>
              </a:solidFill>
              <a:latin typeface="华文中宋" panose="02010600040101010101" pitchFamily="2" charset="-122"/>
              <a:ea typeface="华文中宋" panose="02010600040101010101" pitchFamily="2" charset="-122"/>
            </a:endParaRPr>
          </a:p>
          <a:p>
            <a:pPr algn="ctr"/>
            <a:r>
              <a:rPr lang="zh-CN" altLang="en-US" sz="4800" b="1" dirty="0">
                <a:solidFill>
                  <a:schemeClr val="bg1"/>
                </a:solidFill>
                <a:latin typeface="华文中宋" panose="02010600040101010101" pitchFamily="2" charset="-122"/>
                <a:ea typeface="华文中宋" panose="02010600040101010101" pitchFamily="2" charset="-122"/>
              </a:rPr>
              <a:t>生物医学大数据的理论与方法</a:t>
            </a:r>
          </a:p>
        </p:txBody>
      </p:sp>
      <p:sp>
        <p:nvSpPr>
          <p:cNvPr id="30" name="文本框 29"/>
          <p:cNvSpPr txBox="1"/>
          <p:nvPr/>
        </p:nvSpPr>
        <p:spPr>
          <a:xfrm>
            <a:off x="2045687" y="5641839"/>
            <a:ext cx="8417569" cy="580928"/>
          </a:xfrm>
          <a:prstGeom prst="rect">
            <a:avLst/>
          </a:prstGeom>
          <a:noFill/>
        </p:spPr>
        <p:txBody>
          <a:bodyPr wrap="square" rtlCol="0">
            <a:spAutoFit/>
          </a:bodyPr>
          <a:lstStyle/>
          <a:p>
            <a:pPr algn="ctr">
              <a:lnSpc>
                <a:spcPct val="150000"/>
              </a:lnSpc>
            </a:pPr>
            <a:r>
              <a:rPr lang="en-US" altLang="zh-CN" sz="2400" dirty="0">
                <a:solidFill>
                  <a:schemeClr val="bg1"/>
                </a:solidFill>
                <a:latin typeface="华文中宋" panose="02010600040101010101" pitchFamily="2" charset="-122"/>
                <a:ea typeface="华文中宋" panose="02010600040101010101" pitchFamily="2" charset="-122"/>
              </a:rPr>
              <a:t>2018</a:t>
            </a:r>
            <a:r>
              <a:rPr lang="zh-CN" altLang="en-US" sz="2400" dirty="0">
                <a:solidFill>
                  <a:schemeClr val="bg1"/>
                </a:solidFill>
                <a:latin typeface="华文中宋" panose="02010600040101010101" pitchFamily="2" charset="-122"/>
                <a:ea typeface="华文中宋" panose="02010600040101010101" pitchFamily="2" charset="-122"/>
              </a:rPr>
              <a:t>年</a:t>
            </a:r>
            <a:r>
              <a:rPr lang="en-US" altLang="zh-CN" sz="2400" dirty="0">
                <a:solidFill>
                  <a:schemeClr val="bg1"/>
                </a:solidFill>
                <a:latin typeface="华文中宋" panose="02010600040101010101" pitchFamily="2" charset="-122"/>
                <a:ea typeface="华文中宋" panose="02010600040101010101" pitchFamily="2" charset="-122"/>
              </a:rPr>
              <a:t>7</a:t>
            </a:r>
            <a:r>
              <a:rPr lang="zh-CN" altLang="en-US" sz="2400" dirty="0">
                <a:solidFill>
                  <a:schemeClr val="bg1"/>
                </a:solidFill>
                <a:latin typeface="华文中宋" panose="02010600040101010101" pitchFamily="2" charset="-122"/>
                <a:ea typeface="华文中宋" panose="02010600040101010101" pitchFamily="2" charset="-122"/>
              </a:rPr>
              <a:t>月</a:t>
            </a:r>
            <a:r>
              <a:rPr lang="en-US" altLang="zh-CN" sz="2400" dirty="0">
                <a:solidFill>
                  <a:schemeClr val="bg1"/>
                </a:solidFill>
                <a:latin typeface="华文中宋" panose="02010600040101010101" pitchFamily="2" charset="-122"/>
                <a:ea typeface="华文中宋" panose="02010600040101010101" pitchFamily="2" charset="-122"/>
              </a:rPr>
              <a:t>6</a:t>
            </a:r>
          </a:p>
        </p:txBody>
      </p:sp>
      <p:pic>
        <p:nvPicPr>
          <p:cNvPr id="2" name="图片 1">
            <a:extLst>
              <a:ext uri="{FF2B5EF4-FFF2-40B4-BE49-F238E27FC236}">
                <a16:creationId xmlns:a16="http://schemas.microsoft.com/office/drawing/2014/main" xmlns="" id="{4ECFF913-6E31-2E46-B6CA-E59FD103FC27}"/>
              </a:ext>
            </a:extLst>
          </p:cNvPr>
          <p:cNvPicPr>
            <a:picLocks noChangeAspect="1"/>
          </p:cNvPicPr>
          <p:nvPr/>
        </p:nvPicPr>
        <p:blipFill>
          <a:blip r:embed="rId2" cstate="print"/>
          <a:stretch>
            <a:fillRect/>
          </a:stretch>
        </p:blipFill>
        <p:spPr>
          <a:xfrm>
            <a:off x="136745" y="209059"/>
            <a:ext cx="3378965" cy="1401034"/>
          </a:xfrm>
          <a:prstGeom prst="rect">
            <a:avLst/>
          </a:prstGeom>
        </p:spPr>
      </p:pic>
    </p:spTree>
    <p:extLst>
      <p:ext uri="{BB962C8B-B14F-4D97-AF65-F5344CB8AC3E}">
        <p14:creationId xmlns:p14="http://schemas.microsoft.com/office/powerpoint/2010/main" xmlns="" val="297140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ucdcom.com/Photo/UpLoadPic/2010-1-15/201011515288337.jpg">
            <a:extLst>
              <a:ext uri="{FF2B5EF4-FFF2-40B4-BE49-F238E27FC236}">
                <a16:creationId xmlns:a16="http://schemas.microsoft.com/office/drawing/2014/main" xmlns="" id="{F960DA84-02FD-9A4F-85EC-CF2FEB621DFE}"/>
              </a:ext>
            </a:extLst>
          </p:cNvPr>
          <p:cNvPicPr>
            <a:picLocks noChangeAspect="1" noChangeArrowheads="1"/>
          </p:cNvPicPr>
          <p:nvPr/>
        </p:nvPicPr>
        <p:blipFill>
          <a:blip r:embed="rId2" cstate="print"/>
          <a:srcRect/>
          <a:stretch>
            <a:fillRect/>
          </a:stretch>
        </p:blipFill>
        <p:spPr bwMode="auto">
          <a:xfrm>
            <a:off x="4357804" y="38810"/>
            <a:ext cx="2933993" cy="2550346"/>
          </a:xfrm>
          <a:prstGeom prst="rect">
            <a:avLst/>
          </a:prstGeom>
          <a:noFill/>
        </p:spPr>
      </p:pic>
      <p:pic>
        <p:nvPicPr>
          <p:cNvPr id="5" name="Picture 3" descr="25">
            <a:extLst>
              <a:ext uri="{FF2B5EF4-FFF2-40B4-BE49-F238E27FC236}">
                <a16:creationId xmlns:a16="http://schemas.microsoft.com/office/drawing/2014/main" xmlns="" id="{C089D678-2DFF-4342-9AED-5B9321A2DDBC}"/>
              </a:ext>
            </a:extLst>
          </p:cNvPr>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74843"/>
          <a:stretch/>
        </p:blipFill>
        <p:spPr bwMode="auto">
          <a:xfrm>
            <a:off x="10618826" y="915364"/>
            <a:ext cx="650245" cy="156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4">
            <a:extLst>
              <a:ext uri="{FF2B5EF4-FFF2-40B4-BE49-F238E27FC236}">
                <a16:creationId xmlns:a16="http://schemas.microsoft.com/office/drawing/2014/main" xmlns="" id="{A2F12C57-D15A-8B41-9947-35825024E8C7}"/>
              </a:ext>
            </a:extLst>
          </p:cNvPr>
          <p:cNvSpPr>
            <a:spLocks noChangeArrowheads="1"/>
          </p:cNvSpPr>
          <p:nvPr/>
        </p:nvSpPr>
        <p:spPr bwMode="auto">
          <a:xfrm>
            <a:off x="1732436" y="513021"/>
            <a:ext cx="1279525" cy="243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bg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spAutoFit/>
          </a:bodyPr>
          <a:lstStyle/>
          <a:p>
            <a:pPr eaLnBrk="0" hangingPunct="0">
              <a:lnSpc>
                <a:spcPts val="1900"/>
              </a:lnSpc>
            </a:pPr>
            <a:r>
              <a:rPr lang="zh-CN" altLang="en-US" sz="3200" b="1" dirty="0">
                <a:solidFill>
                  <a:srgbClr val="0000FF"/>
                </a:solidFill>
                <a:latin typeface="黑体" pitchFamily="49" charset="-122"/>
                <a:ea typeface="黑体" pitchFamily="49" charset="-122"/>
              </a:rPr>
              <a:t>基因型</a:t>
            </a:r>
            <a:endParaRPr lang="en-US" altLang="zh-CN" sz="3200" b="1" dirty="0">
              <a:solidFill>
                <a:srgbClr val="0000FF"/>
              </a:solidFill>
              <a:latin typeface="黑体" pitchFamily="49" charset="-122"/>
              <a:ea typeface="黑体" pitchFamily="49" charset="-122"/>
            </a:endParaRPr>
          </a:p>
        </p:txBody>
      </p:sp>
      <p:sp>
        <p:nvSpPr>
          <p:cNvPr id="7" name="Rectangle 6">
            <a:extLst>
              <a:ext uri="{FF2B5EF4-FFF2-40B4-BE49-F238E27FC236}">
                <a16:creationId xmlns:a16="http://schemas.microsoft.com/office/drawing/2014/main" xmlns="" id="{5BA94B96-4CC5-F049-AE14-CE63A0C49327}"/>
              </a:ext>
            </a:extLst>
          </p:cNvPr>
          <p:cNvSpPr>
            <a:spLocks noChangeArrowheads="1"/>
          </p:cNvSpPr>
          <p:nvPr/>
        </p:nvSpPr>
        <p:spPr bwMode="auto">
          <a:xfrm>
            <a:off x="9081936" y="444861"/>
            <a:ext cx="1094383" cy="243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bg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p>
            <a:pPr eaLnBrk="0" hangingPunct="0">
              <a:lnSpc>
                <a:spcPts val="1900"/>
              </a:lnSpc>
            </a:pPr>
            <a:r>
              <a:rPr lang="zh-CN" altLang="en-US" sz="3200" b="1" dirty="0">
                <a:solidFill>
                  <a:srgbClr val="0000FF"/>
                </a:solidFill>
                <a:latin typeface="黑体" pitchFamily="49" charset="-122"/>
                <a:ea typeface="黑体" pitchFamily="49" charset="-122"/>
              </a:rPr>
              <a:t>表型</a:t>
            </a:r>
            <a:endParaRPr lang="en-US" altLang="zh-CN" sz="3200" b="1" dirty="0">
              <a:solidFill>
                <a:srgbClr val="0000FF"/>
              </a:solidFill>
              <a:latin typeface="黑体" pitchFamily="49" charset="-122"/>
              <a:ea typeface="黑体" pitchFamily="49" charset="-122"/>
            </a:endParaRPr>
          </a:p>
        </p:txBody>
      </p:sp>
      <p:sp>
        <p:nvSpPr>
          <p:cNvPr id="8" name="矩形 1">
            <a:extLst>
              <a:ext uri="{FF2B5EF4-FFF2-40B4-BE49-F238E27FC236}">
                <a16:creationId xmlns:a16="http://schemas.microsoft.com/office/drawing/2014/main" xmlns="" id="{2C8E0E43-B4F2-B04A-BD3C-2373DE69D8A3}"/>
              </a:ext>
            </a:extLst>
          </p:cNvPr>
          <p:cNvSpPr>
            <a:spLocks noChangeArrowheads="1"/>
          </p:cNvSpPr>
          <p:nvPr/>
        </p:nvSpPr>
        <p:spPr bwMode="auto">
          <a:xfrm>
            <a:off x="436292" y="375972"/>
            <a:ext cx="2827337" cy="2585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zh-CN" dirty="0"/>
              <a:t>SNP</a:t>
            </a:r>
          </a:p>
          <a:p>
            <a:r>
              <a:rPr lang="en-US" altLang="zh-CN" dirty="0">
                <a:latin typeface="黑体" pitchFamily="49" charset="-122"/>
                <a:ea typeface="黑体" pitchFamily="49" charset="-122"/>
              </a:rPr>
              <a:t>(</a:t>
            </a:r>
            <a:r>
              <a:rPr lang="zh-CN" altLang="en-US" dirty="0">
                <a:latin typeface="黑体" pitchFamily="49" charset="-122"/>
                <a:ea typeface="黑体" pitchFamily="49" charset="-122"/>
              </a:rPr>
              <a:t>百万维</a:t>
            </a:r>
            <a:r>
              <a:rPr lang="en-US" altLang="zh-CN" dirty="0">
                <a:latin typeface="黑体" pitchFamily="49" charset="-122"/>
                <a:ea typeface="黑体" pitchFamily="49" charset="-122"/>
              </a:rPr>
              <a:t>)</a:t>
            </a:r>
          </a:p>
          <a:p>
            <a:r>
              <a:rPr lang="en-US" altLang="zh-CN" dirty="0"/>
              <a:t>Gene expression</a:t>
            </a:r>
          </a:p>
          <a:p>
            <a:r>
              <a:rPr lang="en-US" altLang="zh-CN" dirty="0">
                <a:latin typeface="黑体" pitchFamily="49" charset="-122"/>
                <a:ea typeface="黑体" pitchFamily="49" charset="-122"/>
              </a:rPr>
              <a:t>(</a:t>
            </a:r>
            <a:r>
              <a:rPr lang="zh-CN" altLang="en-US" dirty="0">
                <a:latin typeface="黑体" pitchFamily="49" charset="-122"/>
                <a:ea typeface="黑体" pitchFamily="49" charset="-122"/>
              </a:rPr>
              <a:t>上万维</a:t>
            </a:r>
            <a:r>
              <a:rPr lang="en-US" altLang="zh-CN" dirty="0">
                <a:latin typeface="黑体" pitchFamily="49" charset="-122"/>
                <a:ea typeface="黑体" pitchFamily="49" charset="-122"/>
              </a:rPr>
              <a:t>)</a:t>
            </a:r>
          </a:p>
          <a:p>
            <a:r>
              <a:rPr lang="en-US" altLang="zh-CN" dirty="0"/>
              <a:t>Protein expression</a:t>
            </a:r>
          </a:p>
          <a:p>
            <a:r>
              <a:rPr lang="en-US" altLang="zh-CN" dirty="0">
                <a:latin typeface="黑体" pitchFamily="49" charset="-122"/>
                <a:ea typeface="黑体" pitchFamily="49" charset="-122"/>
              </a:rPr>
              <a:t>(</a:t>
            </a:r>
            <a:r>
              <a:rPr lang="zh-CN" altLang="en-US" dirty="0">
                <a:latin typeface="黑体" pitchFamily="49" charset="-122"/>
                <a:ea typeface="黑体" pitchFamily="49" charset="-122"/>
              </a:rPr>
              <a:t>十万维</a:t>
            </a:r>
            <a:r>
              <a:rPr lang="en-US" altLang="zh-CN" dirty="0">
                <a:latin typeface="黑体" pitchFamily="49" charset="-122"/>
                <a:ea typeface="黑体" pitchFamily="49" charset="-122"/>
              </a:rPr>
              <a:t>)</a:t>
            </a:r>
          </a:p>
          <a:p>
            <a:r>
              <a:rPr lang="en-US" altLang="zh-CN" dirty="0"/>
              <a:t>Small molecules </a:t>
            </a:r>
          </a:p>
          <a:p>
            <a:r>
              <a:rPr lang="en-US" altLang="zh-CN" dirty="0">
                <a:latin typeface="黑体" pitchFamily="49" charset="-122"/>
                <a:ea typeface="黑体" pitchFamily="49" charset="-122"/>
              </a:rPr>
              <a:t>(</a:t>
            </a:r>
            <a:r>
              <a:rPr lang="zh-CN" altLang="en-US" dirty="0">
                <a:latin typeface="黑体" pitchFamily="49" charset="-122"/>
                <a:ea typeface="黑体" pitchFamily="49" charset="-122"/>
              </a:rPr>
              <a:t>上万维</a:t>
            </a:r>
            <a:r>
              <a:rPr lang="en-US" altLang="zh-CN" dirty="0">
                <a:latin typeface="黑体" pitchFamily="49" charset="-122"/>
                <a:ea typeface="黑体" pitchFamily="49" charset="-122"/>
              </a:rPr>
              <a:t>)</a:t>
            </a:r>
          </a:p>
          <a:p>
            <a:r>
              <a:rPr lang="en-US" altLang="zh-CN" b="1" dirty="0">
                <a:latin typeface="黑体" pitchFamily="49" charset="-122"/>
                <a:ea typeface="黑体" pitchFamily="49" charset="-122"/>
              </a:rPr>
              <a:t>…</a:t>
            </a:r>
          </a:p>
        </p:txBody>
      </p:sp>
      <p:sp>
        <p:nvSpPr>
          <p:cNvPr id="9" name="矩形 8">
            <a:extLst>
              <a:ext uri="{FF2B5EF4-FFF2-40B4-BE49-F238E27FC236}">
                <a16:creationId xmlns:a16="http://schemas.microsoft.com/office/drawing/2014/main" xmlns="" id="{DCC45BD8-BB61-0E44-B36D-AC52BFEA59AB}"/>
              </a:ext>
            </a:extLst>
          </p:cNvPr>
          <p:cNvSpPr>
            <a:spLocks noChangeArrowheads="1"/>
          </p:cNvSpPr>
          <p:nvPr/>
        </p:nvSpPr>
        <p:spPr bwMode="auto">
          <a:xfrm>
            <a:off x="8982245" y="919308"/>
            <a:ext cx="2562225" cy="178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dirty="0">
                <a:latin typeface="黑体" pitchFamily="49" charset="-122"/>
                <a:ea typeface="黑体" pitchFamily="49" charset="-122"/>
              </a:rPr>
              <a:t>疾病</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正常</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良性</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恶性</a:t>
            </a:r>
            <a:endParaRPr lang="en-US" altLang="zh-CN" dirty="0">
              <a:latin typeface="黑体" pitchFamily="49" charset="-122"/>
              <a:ea typeface="黑体" pitchFamily="49" charset="-122"/>
            </a:endParaRPr>
          </a:p>
          <a:p>
            <a:r>
              <a:rPr lang="zh-CN" altLang="en-US" dirty="0">
                <a:latin typeface="黑体" pitchFamily="49" charset="-122"/>
                <a:ea typeface="黑体" pitchFamily="49" charset="-122"/>
              </a:rPr>
              <a:t>转移</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未转移</a:t>
            </a:r>
            <a:endParaRPr lang="en-US" altLang="zh-CN" dirty="0">
              <a:latin typeface="黑体" pitchFamily="49" charset="-122"/>
              <a:ea typeface="黑体" pitchFamily="49" charset="-122"/>
            </a:endParaRPr>
          </a:p>
          <a:p>
            <a:r>
              <a:rPr lang="en-US" altLang="zh-CN" dirty="0">
                <a:latin typeface="黑体" pitchFamily="49" charset="-122"/>
                <a:ea typeface="黑体" pitchFamily="49" charset="-122"/>
              </a:rPr>
              <a:t>5</a:t>
            </a:r>
            <a:r>
              <a:rPr lang="zh-CN" altLang="en-US" dirty="0">
                <a:latin typeface="黑体" pitchFamily="49" charset="-122"/>
                <a:ea typeface="黑体" pitchFamily="49" charset="-122"/>
              </a:rPr>
              <a:t>年生存</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死亡</a:t>
            </a:r>
            <a:endParaRPr lang="en-US" altLang="zh-CN" dirty="0">
              <a:latin typeface="黑体" pitchFamily="49" charset="-122"/>
              <a:ea typeface="黑体" pitchFamily="49" charset="-122"/>
            </a:endParaRPr>
          </a:p>
          <a:p>
            <a:r>
              <a:rPr lang="en-US" altLang="zh-CN" dirty="0">
                <a:latin typeface="黑体" pitchFamily="49" charset="-122"/>
                <a:ea typeface="黑体" pitchFamily="49" charset="-122"/>
              </a:rPr>
              <a:t>…</a:t>
            </a:r>
          </a:p>
          <a:p>
            <a:endParaRPr lang="en-US" altLang="zh-CN" b="1" dirty="0"/>
          </a:p>
        </p:txBody>
      </p:sp>
      <p:sp>
        <p:nvSpPr>
          <p:cNvPr id="10" name="右箭头 9">
            <a:extLst>
              <a:ext uri="{FF2B5EF4-FFF2-40B4-BE49-F238E27FC236}">
                <a16:creationId xmlns:a16="http://schemas.microsoft.com/office/drawing/2014/main" xmlns="" id="{24154D29-9AC9-784E-8E7D-508409ECAC6C}"/>
              </a:ext>
            </a:extLst>
          </p:cNvPr>
          <p:cNvSpPr/>
          <p:nvPr/>
        </p:nvSpPr>
        <p:spPr>
          <a:xfrm rot="16200000" flipV="1">
            <a:off x="5799189" y="2211164"/>
            <a:ext cx="595568" cy="64807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pic>
        <p:nvPicPr>
          <p:cNvPr id="11" name="Picture 3" descr="25">
            <a:extLst>
              <a:ext uri="{FF2B5EF4-FFF2-40B4-BE49-F238E27FC236}">
                <a16:creationId xmlns:a16="http://schemas.microsoft.com/office/drawing/2014/main" xmlns="" id="{AA5ACD02-5D31-F54E-9905-4D829A92A948}"/>
              </a:ext>
            </a:extLst>
          </p:cNvPr>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t="20776" r="62169" b="22153"/>
          <a:stretch/>
        </p:blipFill>
        <p:spPr bwMode="auto">
          <a:xfrm>
            <a:off x="2380764" y="1272606"/>
            <a:ext cx="1439902" cy="131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 name="Group 16">
            <a:extLst>
              <a:ext uri="{FF2B5EF4-FFF2-40B4-BE49-F238E27FC236}">
                <a16:creationId xmlns:a16="http://schemas.microsoft.com/office/drawing/2014/main" xmlns="" id="{58590F4D-F53C-A247-80CB-3870DCAB9BAD}"/>
              </a:ext>
            </a:extLst>
          </p:cNvPr>
          <p:cNvGrpSpPr/>
          <p:nvPr/>
        </p:nvGrpSpPr>
        <p:grpSpPr>
          <a:xfrm>
            <a:off x="3139415" y="2776140"/>
            <a:ext cx="5915115" cy="4081860"/>
            <a:chOff x="215297" y="1184004"/>
            <a:chExt cx="7216937" cy="5407925"/>
          </a:xfrm>
        </p:grpSpPr>
        <p:pic>
          <p:nvPicPr>
            <p:cNvPr id="13" name="Picture 2">
              <a:extLst>
                <a:ext uri="{FF2B5EF4-FFF2-40B4-BE49-F238E27FC236}">
                  <a16:creationId xmlns:a16="http://schemas.microsoft.com/office/drawing/2014/main" xmlns="" id="{FEC2B60D-2E77-024B-8BF2-D52EA828A78F}"/>
                </a:ext>
              </a:extLst>
            </p:cNvPr>
            <p:cNvPicPr>
              <a:picLocks noChangeAspect="1" noChangeArrowheads="1"/>
            </p:cNvPicPr>
            <p:nvPr/>
          </p:nvPicPr>
          <p:blipFill rotWithShape="1">
            <a:blip r:embed="rId5" cstate="print">
              <a:extLst>
                <a:ext uri="{28A0092B-C50C-407E-A947-70E740481C1C}">
                  <a14:useLocalDpi xmlns:a14="http://schemas.microsoft.com/office/drawing/2010/main" xmlns="" val="0"/>
                </a:ext>
              </a:extLst>
            </a:blip>
            <a:srcRect l="1046" t="1181" r="1148" b="1486"/>
            <a:stretch/>
          </p:blipFill>
          <p:spPr bwMode="auto">
            <a:xfrm>
              <a:off x="232234" y="1184004"/>
              <a:ext cx="7200000" cy="540792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cap="flat">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14" name="文本框 56">
              <a:extLst>
                <a:ext uri="{FF2B5EF4-FFF2-40B4-BE49-F238E27FC236}">
                  <a16:creationId xmlns:a16="http://schemas.microsoft.com/office/drawing/2014/main" xmlns="" id="{F4CDE1C2-4BEA-D24C-B56B-82AA29BC9A0C}"/>
                </a:ext>
              </a:extLst>
            </p:cNvPr>
            <p:cNvSpPr txBox="1"/>
            <p:nvPr/>
          </p:nvSpPr>
          <p:spPr>
            <a:xfrm>
              <a:off x="215297" y="4434564"/>
              <a:ext cx="607859" cy="261610"/>
            </a:xfrm>
            <a:prstGeom prst="rect">
              <a:avLst/>
            </a:prstGeom>
            <a:noFill/>
          </p:spPr>
          <p:txBody>
            <a:bodyPr wrap="none" rtlCol="0">
              <a:spAutoFit/>
            </a:bodyPr>
            <a:lstStyle/>
            <a:p>
              <a:r>
                <a:rPr lang="zh-CN" altLang="en-US" sz="1050" dirty="0">
                  <a:solidFill>
                    <a:srgbClr val="0066FF"/>
                  </a:solidFill>
                  <a:latin typeface="微软雅黑" panose="020B0503020204020204" pitchFamily="34" charset="-122"/>
                  <a:ea typeface="微软雅黑" panose="020B0503020204020204" pitchFamily="34" charset="-122"/>
                </a:rPr>
                <a:t>暴露组</a:t>
              </a:r>
            </a:p>
          </p:txBody>
        </p:sp>
        <p:sp>
          <p:nvSpPr>
            <p:cNvPr id="15" name="文本框 57">
              <a:extLst>
                <a:ext uri="{FF2B5EF4-FFF2-40B4-BE49-F238E27FC236}">
                  <a16:creationId xmlns:a16="http://schemas.microsoft.com/office/drawing/2014/main" xmlns="" id="{69BCC801-12DC-6249-A907-C126C2374201}"/>
                </a:ext>
              </a:extLst>
            </p:cNvPr>
            <p:cNvSpPr txBox="1"/>
            <p:nvPr/>
          </p:nvSpPr>
          <p:spPr>
            <a:xfrm>
              <a:off x="418546" y="4095545"/>
              <a:ext cx="849913" cy="253916"/>
            </a:xfrm>
            <a:prstGeom prst="rect">
              <a:avLst/>
            </a:prstGeom>
            <a:noFill/>
          </p:spPr>
          <p:txBody>
            <a:bodyPr wrap="square" rtlCol="0">
              <a:spAutoFit/>
            </a:bodyPr>
            <a:lstStyle/>
            <a:p>
              <a:r>
                <a:rPr lang="zh-CN" altLang="en-US" sz="1050" dirty="0">
                  <a:solidFill>
                    <a:srgbClr val="0066FF"/>
                  </a:solidFill>
                  <a:latin typeface="微软雅黑" panose="020B0503020204020204" pitchFamily="34" charset="-122"/>
                  <a:ea typeface="微软雅黑" panose="020B0503020204020204" pitchFamily="34" charset="-122"/>
                </a:rPr>
                <a:t>表观基因组</a:t>
              </a:r>
            </a:p>
          </p:txBody>
        </p:sp>
        <p:sp>
          <p:nvSpPr>
            <p:cNvPr id="16" name="文本框 4">
              <a:extLst>
                <a:ext uri="{FF2B5EF4-FFF2-40B4-BE49-F238E27FC236}">
                  <a16:creationId xmlns:a16="http://schemas.microsoft.com/office/drawing/2014/main" xmlns="" id="{69B5E37F-D8DE-6B48-ADB8-071CE602E143}"/>
                </a:ext>
              </a:extLst>
            </p:cNvPr>
            <p:cNvSpPr txBox="1"/>
            <p:nvPr/>
          </p:nvSpPr>
          <p:spPr>
            <a:xfrm>
              <a:off x="823156" y="3678668"/>
              <a:ext cx="748923"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a:solidFill>
                    <a:srgbClr val="0066FF"/>
                  </a:solidFill>
                  <a:latin typeface="微软雅黑" panose="020B0503020204020204" pitchFamily="34" charset="-122"/>
                  <a:ea typeface="微软雅黑" panose="020B0503020204020204" pitchFamily="34" charset="-122"/>
                </a:rPr>
                <a:t>微生物组</a:t>
              </a:r>
            </a:p>
          </p:txBody>
        </p:sp>
        <p:sp>
          <p:nvSpPr>
            <p:cNvPr id="17" name="文本框 4">
              <a:extLst>
                <a:ext uri="{FF2B5EF4-FFF2-40B4-BE49-F238E27FC236}">
                  <a16:creationId xmlns:a16="http://schemas.microsoft.com/office/drawing/2014/main" xmlns="" id="{EA8886FA-F53F-074C-8228-2AFF6E8CB1D0}"/>
                </a:ext>
              </a:extLst>
            </p:cNvPr>
            <p:cNvSpPr txBox="1"/>
            <p:nvPr/>
          </p:nvSpPr>
          <p:spPr>
            <a:xfrm>
              <a:off x="1197618" y="3231574"/>
              <a:ext cx="607859"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a:solidFill>
                    <a:srgbClr val="0066FF"/>
                  </a:solidFill>
                  <a:latin typeface="微软雅黑" panose="020B0503020204020204" pitchFamily="34" charset="-122"/>
                  <a:ea typeface="微软雅黑" panose="020B0503020204020204" pitchFamily="34" charset="-122"/>
                </a:rPr>
                <a:t>代谢组</a:t>
              </a:r>
            </a:p>
          </p:txBody>
        </p:sp>
        <p:sp>
          <p:nvSpPr>
            <p:cNvPr id="18" name="文本框 4">
              <a:extLst>
                <a:ext uri="{FF2B5EF4-FFF2-40B4-BE49-F238E27FC236}">
                  <a16:creationId xmlns:a16="http://schemas.microsoft.com/office/drawing/2014/main" xmlns="" id="{15603D1A-1631-5442-BF59-819EA4DD7DF4}"/>
                </a:ext>
              </a:extLst>
            </p:cNvPr>
            <p:cNvSpPr txBox="1"/>
            <p:nvPr/>
          </p:nvSpPr>
          <p:spPr>
            <a:xfrm>
              <a:off x="1917850" y="2817289"/>
              <a:ext cx="748923"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a:solidFill>
                    <a:srgbClr val="0066FF"/>
                  </a:solidFill>
                  <a:latin typeface="微软雅黑" panose="020B0503020204020204" pitchFamily="34" charset="-122"/>
                  <a:ea typeface="微软雅黑" panose="020B0503020204020204" pitchFamily="34" charset="-122"/>
                </a:rPr>
                <a:t>蛋白质组</a:t>
              </a:r>
            </a:p>
          </p:txBody>
        </p:sp>
        <p:sp>
          <p:nvSpPr>
            <p:cNvPr id="19" name="文本框 4">
              <a:extLst>
                <a:ext uri="{FF2B5EF4-FFF2-40B4-BE49-F238E27FC236}">
                  <a16:creationId xmlns:a16="http://schemas.microsoft.com/office/drawing/2014/main" xmlns="" id="{3665B441-48C6-0B4A-AA5D-52DA4AD6FFA3}"/>
                </a:ext>
              </a:extLst>
            </p:cNvPr>
            <p:cNvSpPr txBox="1"/>
            <p:nvPr/>
          </p:nvSpPr>
          <p:spPr>
            <a:xfrm>
              <a:off x="1988382" y="2430099"/>
              <a:ext cx="607859"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a:solidFill>
                    <a:srgbClr val="0066FF"/>
                  </a:solidFill>
                  <a:latin typeface="微软雅黑" panose="020B0503020204020204" pitchFamily="34" charset="-122"/>
                  <a:ea typeface="微软雅黑" panose="020B0503020204020204" pitchFamily="34" charset="-122"/>
                </a:rPr>
                <a:t>转录组</a:t>
              </a:r>
            </a:p>
          </p:txBody>
        </p:sp>
        <p:sp>
          <p:nvSpPr>
            <p:cNvPr id="20" name="文本框 4">
              <a:extLst>
                <a:ext uri="{FF2B5EF4-FFF2-40B4-BE49-F238E27FC236}">
                  <a16:creationId xmlns:a16="http://schemas.microsoft.com/office/drawing/2014/main" xmlns="" id="{EEB58E96-95AE-6048-B9C1-6ABE7F0035C1}"/>
                </a:ext>
              </a:extLst>
            </p:cNvPr>
            <p:cNvSpPr txBox="1"/>
            <p:nvPr/>
          </p:nvSpPr>
          <p:spPr>
            <a:xfrm>
              <a:off x="2869632" y="2046420"/>
              <a:ext cx="588623" cy="25391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a:solidFill>
                    <a:srgbClr val="0066FF"/>
                  </a:solidFill>
                  <a:latin typeface="微软雅黑" panose="020B0503020204020204" pitchFamily="34" charset="-122"/>
                  <a:ea typeface="微软雅黑" panose="020B0503020204020204" pitchFamily="34" charset="-122"/>
                </a:rPr>
                <a:t>基因组</a:t>
              </a:r>
            </a:p>
          </p:txBody>
        </p:sp>
        <p:sp>
          <p:nvSpPr>
            <p:cNvPr id="21" name="文本框 4">
              <a:extLst>
                <a:ext uri="{FF2B5EF4-FFF2-40B4-BE49-F238E27FC236}">
                  <a16:creationId xmlns:a16="http://schemas.microsoft.com/office/drawing/2014/main" xmlns="" id="{AA0B3A99-334B-C446-8568-E76E52517C21}"/>
                </a:ext>
              </a:extLst>
            </p:cNvPr>
            <p:cNvSpPr txBox="1"/>
            <p:nvPr/>
          </p:nvSpPr>
          <p:spPr>
            <a:xfrm>
              <a:off x="5280728" y="5569313"/>
              <a:ext cx="1031051"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a:solidFill>
                    <a:srgbClr val="0066FF"/>
                  </a:solidFill>
                  <a:latin typeface="微软雅黑" panose="020B0503020204020204" pitchFamily="34" charset="-122"/>
                  <a:ea typeface="微软雅黑" panose="020B0503020204020204" pitchFamily="34" charset="-122"/>
                </a:rPr>
                <a:t>影像和解剖组</a:t>
              </a:r>
            </a:p>
          </p:txBody>
        </p:sp>
        <p:sp>
          <p:nvSpPr>
            <p:cNvPr id="22" name="文本框 4">
              <a:extLst>
                <a:ext uri="{FF2B5EF4-FFF2-40B4-BE49-F238E27FC236}">
                  <a16:creationId xmlns:a16="http://schemas.microsoft.com/office/drawing/2014/main" xmlns="" id="{CA88F7F9-BE6E-7F4E-9C04-1586016C4116}"/>
                </a:ext>
              </a:extLst>
            </p:cNvPr>
            <p:cNvSpPr txBox="1"/>
            <p:nvPr/>
          </p:nvSpPr>
          <p:spPr>
            <a:xfrm>
              <a:off x="5693661" y="5235403"/>
              <a:ext cx="1172116"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a:solidFill>
                    <a:srgbClr val="0066FF"/>
                  </a:solidFill>
                  <a:latin typeface="微软雅黑" panose="020B0503020204020204" pitchFamily="34" charset="-122"/>
                  <a:ea typeface="微软雅黑" panose="020B0503020204020204" pitchFamily="34" charset="-122"/>
                </a:rPr>
                <a:t>传感器和生理组</a:t>
              </a:r>
            </a:p>
          </p:txBody>
        </p:sp>
        <p:sp>
          <p:nvSpPr>
            <p:cNvPr id="23" name="文本框 4">
              <a:extLst>
                <a:ext uri="{FF2B5EF4-FFF2-40B4-BE49-F238E27FC236}">
                  <a16:creationId xmlns:a16="http://schemas.microsoft.com/office/drawing/2014/main" xmlns="" id="{D62CB2F3-5608-D440-B2EB-E794C36E0C92}"/>
                </a:ext>
              </a:extLst>
            </p:cNvPr>
            <p:cNvSpPr txBox="1"/>
            <p:nvPr/>
          </p:nvSpPr>
          <p:spPr>
            <a:xfrm>
              <a:off x="6093528" y="4882055"/>
              <a:ext cx="1261884" cy="253916"/>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50" dirty="0">
                  <a:solidFill>
                    <a:srgbClr val="0066FF"/>
                  </a:solidFill>
                  <a:latin typeface="微软雅黑" panose="020B0503020204020204" pitchFamily="34" charset="-122"/>
                  <a:ea typeface="微软雅黑" panose="020B0503020204020204" pitchFamily="34" charset="-122"/>
                </a:rPr>
                <a:t>社交图谱和表型组</a:t>
              </a:r>
            </a:p>
          </p:txBody>
        </p:sp>
      </p:grpSp>
      <p:sp>
        <p:nvSpPr>
          <p:cNvPr id="24" name="标题 1">
            <a:extLst>
              <a:ext uri="{FF2B5EF4-FFF2-40B4-BE49-F238E27FC236}">
                <a16:creationId xmlns:a16="http://schemas.microsoft.com/office/drawing/2014/main" xmlns="" id="{6057FC90-D4AD-674F-B13A-5F8BBFBD079C}"/>
              </a:ext>
            </a:extLst>
          </p:cNvPr>
          <p:cNvSpPr>
            <a:spLocks noGrp="1"/>
          </p:cNvSpPr>
          <p:nvPr>
            <p:ph type="title"/>
          </p:nvPr>
        </p:nvSpPr>
        <p:spPr>
          <a:xfrm>
            <a:off x="360653" y="4125816"/>
            <a:ext cx="8229600" cy="1143000"/>
          </a:xfrm>
        </p:spPr>
        <p:txBody>
          <a:bodyPr>
            <a:normAutofit fontScale="90000"/>
          </a:bodyPr>
          <a:lstStyle/>
          <a:p>
            <a:r>
              <a:rPr lang="zh-CN" altLang="en-US" dirty="0"/>
              <a:t>生命科学</a:t>
            </a:r>
            <a:r>
              <a:rPr lang="en-US" altLang="zh-CN" dirty="0"/>
              <a:t/>
            </a:r>
            <a:br>
              <a:rPr lang="en-US" altLang="zh-CN" dirty="0"/>
            </a:br>
            <a:r>
              <a:rPr lang="en-US" altLang="zh-CN" dirty="0"/>
              <a:t>=</a:t>
            </a:r>
            <a:br>
              <a:rPr lang="en-US" altLang="zh-CN" dirty="0"/>
            </a:br>
            <a:r>
              <a:rPr lang="zh-CN" altLang="en-US" dirty="0"/>
              <a:t>数据科学</a:t>
            </a:r>
          </a:p>
        </p:txBody>
      </p:sp>
    </p:spTree>
    <p:extLst>
      <p:ext uri="{BB962C8B-B14F-4D97-AF65-F5344CB8AC3E}">
        <p14:creationId xmlns:p14="http://schemas.microsoft.com/office/powerpoint/2010/main" xmlns="" val="342986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3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07A0D77-627C-0548-AFFA-831FF618861F}"/>
              </a:ext>
            </a:extLst>
          </p:cNvPr>
          <p:cNvSpPr>
            <a:spLocks noGrp="1"/>
          </p:cNvSpPr>
          <p:nvPr>
            <p:ph type="title"/>
          </p:nvPr>
        </p:nvSpPr>
        <p:spPr/>
        <p:txBody>
          <a:bodyPr/>
          <a:lstStyle/>
          <a:p>
            <a:r>
              <a:rPr lang="zh-CN" altLang="en-US" dirty="0"/>
              <a:t>陈洛南</a:t>
            </a:r>
            <a:endParaRPr lang="en-US" dirty="0"/>
          </a:p>
        </p:txBody>
      </p:sp>
      <p:sp>
        <p:nvSpPr>
          <p:cNvPr id="3" name="内容占位符 2">
            <a:extLst>
              <a:ext uri="{FF2B5EF4-FFF2-40B4-BE49-F238E27FC236}">
                <a16:creationId xmlns:a16="http://schemas.microsoft.com/office/drawing/2014/main" xmlns="" id="{8D6AC843-2041-8F4C-85E2-81601D72BD5F}"/>
              </a:ext>
            </a:extLst>
          </p:cNvPr>
          <p:cNvSpPr>
            <a:spLocks noGrp="1"/>
          </p:cNvSpPr>
          <p:nvPr>
            <p:ph idx="1"/>
          </p:nvPr>
        </p:nvSpPr>
        <p:spPr>
          <a:xfrm>
            <a:off x="520261" y="1690688"/>
            <a:ext cx="11414235" cy="5167312"/>
          </a:xfrm>
        </p:spPr>
        <p:txBody>
          <a:bodyPr>
            <a:normAutofit fontScale="92500"/>
          </a:bodyPr>
          <a:lstStyle/>
          <a:p>
            <a:r>
              <a:rPr lang="zh-CN" altLang="zh-CN" dirty="0"/>
              <a:t>陈洛南</a:t>
            </a:r>
            <a:r>
              <a:rPr lang="zh-CN" altLang="en-US" dirty="0"/>
              <a:t>，中科院细胞生化研究所</a:t>
            </a:r>
            <a:endParaRPr lang="en-US" altLang="zh-CN" dirty="0"/>
          </a:p>
          <a:p>
            <a:r>
              <a:rPr lang="en-US" altLang="zh-CN" dirty="0"/>
              <a:t>1984</a:t>
            </a:r>
            <a:r>
              <a:rPr lang="zh-CN" altLang="zh-CN" dirty="0"/>
              <a:t>年获华中科技大学电气工程学士学位；</a:t>
            </a:r>
            <a:r>
              <a:rPr lang="en-US" altLang="zh-CN" dirty="0"/>
              <a:t>1988</a:t>
            </a:r>
            <a:r>
              <a:rPr lang="zh-CN" altLang="zh-CN" dirty="0"/>
              <a:t>年获日本东北大学系统科学硕士学位；</a:t>
            </a:r>
            <a:r>
              <a:rPr lang="en-US" altLang="zh-CN" dirty="0"/>
              <a:t>1991</a:t>
            </a:r>
            <a:r>
              <a:rPr lang="zh-CN" altLang="zh-CN" dirty="0"/>
              <a:t>年获日本东北大学系统科学博士学位。</a:t>
            </a:r>
            <a:r>
              <a:rPr lang="en-US" altLang="zh-CN" dirty="0"/>
              <a:t>1997</a:t>
            </a:r>
            <a:r>
              <a:rPr lang="zh-CN" altLang="zh-CN" dirty="0"/>
              <a:t>年起任日本大阪产业大学副教授；</a:t>
            </a:r>
            <a:r>
              <a:rPr lang="en-US" altLang="zh-CN" dirty="0"/>
              <a:t>2000</a:t>
            </a:r>
            <a:r>
              <a:rPr lang="zh-CN" altLang="zh-CN" dirty="0"/>
              <a:t>年起任美国加州大学洛杉矶分校</a:t>
            </a:r>
            <a:r>
              <a:rPr lang="en-US" altLang="zh-CN" dirty="0"/>
              <a:t>(UCLA)</a:t>
            </a:r>
            <a:r>
              <a:rPr lang="zh-CN" altLang="zh-CN" dirty="0"/>
              <a:t>访问教授；</a:t>
            </a:r>
            <a:r>
              <a:rPr lang="en-US" altLang="zh-CN" dirty="0"/>
              <a:t>2002</a:t>
            </a:r>
            <a:r>
              <a:rPr lang="zh-CN" altLang="zh-CN" dirty="0"/>
              <a:t>年起任日本大阪产业大学教授；</a:t>
            </a:r>
            <a:r>
              <a:rPr lang="en-US" altLang="zh-CN" dirty="0"/>
              <a:t>2007</a:t>
            </a:r>
            <a:r>
              <a:rPr lang="zh-CN" altLang="zh-CN" dirty="0"/>
              <a:t>年上海大学系统生物技术研究所所长（兼）；</a:t>
            </a:r>
            <a:r>
              <a:rPr lang="en-US" altLang="zh-CN" dirty="0"/>
              <a:t>2009</a:t>
            </a:r>
            <a:r>
              <a:rPr lang="zh-CN" altLang="zh-CN" dirty="0"/>
              <a:t>年</a:t>
            </a:r>
            <a:r>
              <a:rPr lang="en-US" altLang="zh-CN" dirty="0"/>
              <a:t>4</a:t>
            </a:r>
            <a:r>
              <a:rPr lang="zh-CN" altLang="zh-CN" dirty="0"/>
              <a:t>月起任日本东京大学（兼）研究教授；</a:t>
            </a:r>
            <a:r>
              <a:rPr lang="en-US" altLang="zh-CN" dirty="0"/>
              <a:t>2009</a:t>
            </a:r>
            <a:r>
              <a:rPr lang="zh-CN" altLang="zh-CN" dirty="0"/>
              <a:t>年</a:t>
            </a:r>
            <a:r>
              <a:rPr lang="en-US" altLang="zh-CN" dirty="0"/>
              <a:t>10</a:t>
            </a:r>
            <a:r>
              <a:rPr lang="zh-CN" altLang="zh-CN" dirty="0"/>
              <a:t>月起任中科院系统生物学重点实验室执行主任，研究组组长。</a:t>
            </a:r>
            <a:endParaRPr lang="en-US" altLang="zh-CN" dirty="0"/>
          </a:p>
          <a:p>
            <a:endParaRPr lang="en-US" altLang="zh-CN" dirty="0"/>
          </a:p>
          <a:p>
            <a:r>
              <a:rPr lang="zh-CN" altLang="zh-CN" dirty="0"/>
              <a:t>采用</a:t>
            </a:r>
            <a:r>
              <a:rPr lang="zh-CN" altLang="zh-CN" dirty="0">
                <a:solidFill>
                  <a:srgbClr val="FF0000"/>
                </a:solidFill>
              </a:rPr>
              <a:t>系统工程、动力学分析、优化和数学建模</a:t>
            </a:r>
            <a:r>
              <a:rPr lang="zh-CN" altLang="zh-CN" dirty="0"/>
              <a:t>的方式，结合生物信息学和现代生命科学实验，以</a:t>
            </a:r>
            <a:r>
              <a:rPr lang="zh-CN" altLang="zh-CN" dirty="0">
                <a:solidFill>
                  <a:srgbClr val="FF0000"/>
                </a:solidFill>
              </a:rPr>
              <a:t>生物复杂网络和动态行为</a:t>
            </a:r>
            <a:r>
              <a:rPr lang="zh-CN" altLang="zh-CN" dirty="0"/>
              <a:t>为主线来研究生命系统，在生物信息学、网络生物学及计算系统生物学等领域取得了重要的成果。</a:t>
            </a:r>
            <a:endParaRPr lang="en-US" altLang="zh-CN" dirty="0"/>
          </a:p>
          <a:p>
            <a:r>
              <a:rPr lang="en-US" altLang="zh-CN" dirty="0"/>
              <a:t>Data-driven Computational Systems Biology for Complex Diseases</a:t>
            </a:r>
            <a:endParaRPr lang="zh-CN" altLang="zh-CN" dirty="0"/>
          </a:p>
          <a:p>
            <a:endParaRPr lang="en-US" dirty="0"/>
          </a:p>
        </p:txBody>
      </p:sp>
    </p:spTree>
    <p:extLst>
      <p:ext uri="{BB962C8B-B14F-4D97-AF65-F5344CB8AC3E}">
        <p14:creationId xmlns:p14="http://schemas.microsoft.com/office/powerpoint/2010/main" xmlns="" val="227737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D1BFFD6-C197-5C43-AA3B-808204F14019}"/>
              </a:ext>
            </a:extLst>
          </p:cNvPr>
          <p:cNvSpPr>
            <a:spLocks noGrp="1"/>
          </p:cNvSpPr>
          <p:nvPr>
            <p:ph type="title"/>
          </p:nvPr>
        </p:nvSpPr>
        <p:spPr/>
        <p:txBody>
          <a:bodyPr/>
          <a:lstStyle/>
          <a:p>
            <a:r>
              <a:rPr lang="zh-CN" altLang="en-US" dirty="0"/>
              <a:t>俞声</a:t>
            </a:r>
            <a:endParaRPr lang="en-US" dirty="0"/>
          </a:p>
        </p:txBody>
      </p:sp>
      <p:sp>
        <p:nvSpPr>
          <p:cNvPr id="3" name="内容占位符 2">
            <a:extLst>
              <a:ext uri="{FF2B5EF4-FFF2-40B4-BE49-F238E27FC236}">
                <a16:creationId xmlns:a16="http://schemas.microsoft.com/office/drawing/2014/main" xmlns="" id="{BBB0C3D8-0FDE-6746-8D1C-9BA24DA80BD6}"/>
              </a:ext>
            </a:extLst>
          </p:cNvPr>
          <p:cNvSpPr>
            <a:spLocks noGrp="1"/>
          </p:cNvSpPr>
          <p:nvPr>
            <p:ph idx="1"/>
          </p:nvPr>
        </p:nvSpPr>
        <p:spPr>
          <a:xfrm>
            <a:off x="838200" y="1690688"/>
            <a:ext cx="10654862" cy="4486275"/>
          </a:xfrm>
        </p:spPr>
        <p:txBody>
          <a:bodyPr>
            <a:normAutofit/>
          </a:bodyPr>
          <a:lstStyle/>
          <a:p>
            <a:r>
              <a:rPr lang="zh-CN" altLang="en-US" dirty="0"/>
              <a:t>俞声</a:t>
            </a:r>
            <a:r>
              <a:rPr lang="zh-CN" altLang="zh-CN" dirty="0"/>
              <a:t>，</a:t>
            </a:r>
            <a:r>
              <a:rPr lang="zh-CN" altLang="en-US" dirty="0"/>
              <a:t>清华大学统计中心</a:t>
            </a:r>
            <a:endParaRPr lang="en-US" altLang="zh-CN" dirty="0"/>
          </a:p>
          <a:p>
            <a:r>
              <a:rPr lang="zh-CN" altLang="en-US" dirty="0"/>
              <a:t>俞声分别在南开大学和美国密歇根大学获得统计学本科和硕士学位，在</a:t>
            </a:r>
            <a:r>
              <a:rPr lang="en-US" altLang="zh-CN" dirty="0"/>
              <a:t>George Washington University</a:t>
            </a:r>
            <a:r>
              <a:rPr lang="zh-CN" altLang="en-US" dirty="0"/>
              <a:t>获得系统工程（运筹学）博士学位。在</a:t>
            </a:r>
            <a:r>
              <a:rPr lang="en-US" altLang="zh-CN" dirty="0"/>
              <a:t> Harvard University</a:t>
            </a:r>
            <a:r>
              <a:rPr lang="zh-CN" altLang="en-US" dirty="0"/>
              <a:t>做博士后期间开始</a:t>
            </a:r>
            <a:r>
              <a:rPr lang="zh-CN" altLang="en-US" dirty="0">
                <a:solidFill>
                  <a:srgbClr val="FF0000"/>
                </a:solidFill>
              </a:rPr>
              <a:t>医学信息学</a:t>
            </a:r>
            <a:r>
              <a:rPr lang="zh-CN" altLang="en-US" dirty="0"/>
              <a:t>研究。</a:t>
            </a:r>
            <a:endParaRPr lang="en-US" altLang="zh-CN" dirty="0"/>
          </a:p>
          <a:p>
            <a:endParaRPr lang="en-US" altLang="zh-CN" dirty="0"/>
          </a:p>
          <a:p>
            <a:r>
              <a:rPr lang="zh-CN" altLang="en-US" dirty="0"/>
              <a:t>主要研究兴趣：</a:t>
            </a:r>
            <a:r>
              <a:rPr lang="en-US" altLang="zh-CN" dirty="0"/>
              <a:t>deep understanding of the medical language with machine learning methods, internet and data-driven knowledge extraction, and supervised and unsupervised EMR analysis.</a:t>
            </a:r>
            <a:r>
              <a:rPr lang="zh-CN" altLang="zh-CN" dirty="0"/>
              <a:t> </a:t>
            </a:r>
            <a:endParaRPr lang="en-US" altLang="zh-CN" dirty="0"/>
          </a:p>
          <a:p>
            <a:r>
              <a:rPr lang="zh-CN" altLang="en-US" dirty="0"/>
              <a:t>基于电子病历的无监督表型信息提取技术  </a:t>
            </a:r>
            <a:endParaRPr lang="en-US" altLang="zh-CN" dirty="0"/>
          </a:p>
          <a:p>
            <a:endParaRPr lang="en-US" altLang="zh-CN" dirty="0"/>
          </a:p>
          <a:p>
            <a:endParaRPr lang="en-US" dirty="0"/>
          </a:p>
        </p:txBody>
      </p:sp>
    </p:spTree>
    <p:extLst>
      <p:ext uri="{BB962C8B-B14F-4D97-AF65-F5344CB8AC3E}">
        <p14:creationId xmlns:p14="http://schemas.microsoft.com/office/powerpoint/2010/main" xmlns="" val="3953926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620FD89-FE62-9C4C-B5DB-09D255BA40AC}"/>
              </a:ext>
            </a:extLst>
          </p:cNvPr>
          <p:cNvSpPr>
            <a:spLocks noGrp="1"/>
          </p:cNvSpPr>
          <p:nvPr>
            <p:ph type="title"/>
          </p:nvPr>
        </p:nvSpPr>
        <p:spPr/>
        <p:txBody>
          <a:bodyPr/>
          <a:lstStyle/>
          <a:p>
            <a:r>
              <a:rPr lang="zh-CN" altLang="en-US" dirty="0"/>
              <a:t>江瑞</a:t>
            </a:r>
            <a:endParaRPr lang="en-US" dirty="0"/>
          </a:p>
        </p:txBody>
      </p:sp>
      <p:sp>
        <p:nvSpPr>
          <p:cNvPr id="3" name="内容占位符 2">
            <a:extLst>
              <a:ext uri="{FF2B5EF4-FFF2-40B4-BE49-F238E27FC236}">
                <a16:creationId xmlns:a16="http://schemas.microsoft.com/office/drawing/2014/main" xmlns="" id="{250D0D10-C355-114D-A0DA-F6F2746EADFF}"/>
              </a:ext>
            </a:extLst>
          </p:cNvPr>
          <p:cNvSpPr>
            <a:spLocks noGrp="1"/>
          </p:cNvSpPr>
          <p:nvPr>
            <p:ph idx="1"/>
          </p:nvPr>
        </p:nvSpPr>
        <p:spPr/>
        <p:txBody>
          <a:bodyPr/>
          <a:lstStyle/>
          <a:p>
            <a:r>
              <a:rPr lang="zh-CN" altLang="zh-CN" dirty="0"/>
              <a:t>江瑞，</a:t>
            </a:r>
            <a:r>
              <a:rPr lang="zh-CN" altLang="en-US" dirty="0"/>
              <a:t>清华大学自动化系</a:t>
            </a:r>
            <a:endParaRPr lang="en-US" altLang="zh-CN" dirty="0"/>
          </a:p>
          <a:p>
            <a:r>
              <a:rPr lang="en-US" altLang="zh-CN" dirty="0"/>
              <a:t>2002</a:t>
            </a:r>
            <a:r>
              <a:rPr lang="zh-CN" altLang="zh-CN" dirty="0"/>
              <a:t>年毕业于清华大学自动化系，获得工学博士学位。目前任清华大学数据科学研究院医疗健康大数据研究中心副主任。</a:t>
            </a:r>
            <a:endParaRPr lang="en-US" altLang="zh-CN" dirty="0"/>
          </a:p>
          <a:p>
            <a:endParaRPr lang="en-US" altLang="zh-CN" dirty="0"/>
          </a:p>
          <a:p>
            <a:r>
              <a:rPr lang="zh-CN" altLang="zh-CN" dirty="0"/>
              <a:t>主要研究兴趣包括：</a:t>
            </a:r>
            <a:r>
              <a:rPr lang="en-US" altLang="zh-CN" dirty="0"/>
              <a:t>1. </a:t>
            </a:r>
            <a:r>
              <a:rPr lang="zh-CN" altLang="zh-CN" dirty="0"/>
              <a:t>医学影像</a:t>
            </a:r>
            <a:r>
              <a:rPr lang="zh-CN" altLang="zh-CN" dirty="0">
                <a:solidFill>
                  <a:srgbClr val="FF0000"/>
                </a:solidFill>
              </a:rPr>
              <a:t>智能信息处理</a:t>
            </a:r>
            <a:r>
              <a:rPr lang="zh-CN" altLang="zh-CN" dirty="0"/>
              <a:t>；</a:t>
            </a:r>
            <a:r>
              <a:rPr lang="en-US" altLang="zh-CN" dirty="0"/>
              <a:t>2. </a:t>
            </a:r>
            <a:r>
              <a:rPr lang="zh-CN" altLang="zh-CN" dirty="0"/>
              <a:t>电子病历智能信息处理；</a:t>
            </a:r>
            <a:r>
              <a:rPr lang="en-US" altLang="zh-CN" dirty="0"/>
              <a:t>3. </a:t>
            </a:r>
            <a:r>
              <a:rPr lang="zh-CN" altLang="zh-CN" dirty="0"/>
              <a:t>基因组学研究：非编码调控元件的识别及其目标基因的预测；</a:t>
            </a:r>
            <a:r>
              <a:rPr lang="en-US" altLang="zh-CN" dirty="0"/>
              <a:t>4. </a:t>
            </a:r>
            <a:r>
              <a:rPr lang="zh-CN" altLang="zh-CN" dirty="0"/>
              <a:t>遗传学研究：全基因组遗传变异对特定疾病的影响预测；</a:t>
            </a:r>
            <a:r>
              <a:rPr lang="en-US" altLang="zh-CN" dirty="0"/>
              <a:t>5. </a:t>
            </a:r>
            <a:r>
              <a:rPr lang="zh-CN" altLang="zh-CN" dirty="0"/>
              <a:t>多组学研究：候选基因对特定疾病的影响预测。</a:t>
            </a:r>
          </a:p>
          <a:p>
            <a:r>
              <a:rPr lang="zh-CN" altLang="en-US" dirty="0"/>
              <a:t> 生物医学大数据的深度学习方法</a:t>
            </a:r>
            <a:endParaRPr lang="en-US" dirty="0"/>
          </a:p>
        </p:txBody>
      </p:sp>
    </p:spTree>
    <p:extLst>
      <p:ext uri="{BB962C8B-B14F-4D97-AF65-F5344CB8AC3E}">
        <p14:creationId xmlns:p14="http://schemas.microsoft.com/office/powerpoint/2010/main" xmlns="" val="891411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D1BFFD6-C197-5C43-AA3B-808204F14019}"/>
              </a:ext>
            </a:extLst>
          </p:cNvPr>
          <p:cNvSpPr>
            <a:spLocks noGrp="1"/>
          </p:cNvSpPr>
          <p:nvPr>
            <p:ph type="title"/>
          </p:nvPr>
        </p:nvSpPr>
        <p:spPr/>
        <p:txBody>
          <a:bodyPr/>
          <a:lstStyle/>
          <a:p>
            <a:r>
              <a:rPr lang="zh-CN" altLang="en-US" dirty="0"/>
              <a:t>王勇</a:t>
            </a:r>
            <a:endParaRPr lang="en-US" dirty="0"/>
          </a:p>
        </p:txBody>
      </p:sp>
      <p:sp>
        <p:nvSpPr>
          <p:cNvPr id="3" name="内容占位符 2">
            <a:extLst>
              <a:ext uri="{FF2B5EF4-FFF2-40B4-BE49-F238E27FC236}">
                <a16:creationId xmlns:a16="http://schemas.microsoft.com/office/drawing/2014/main" xmlns="" id="{BBB0C3D8-0FDE-6746-8D1C-9BA24DA80BD6}"/>
              </a:ext>
            </a:extLst>
          </p:cNvPr>
          <p:cNvSpPr>
            <a:spLocks noGrp="1"/>
          </p:cNvSpPr>
          <p:nvPr>
            <p:ph idx="1"/>
          </p:nvPr>
        </p:nvSpPr>
        <p:spPr>
          <a:xfrm>
            <a:off x="838200" y="1690688"/>
            <a:ext cx="10654862" cy="4486275"/>
          </a:xfrm>
        </p:spPr>
        <p:txBody>
          <a:bodyPr>
            <a:normAutofit/>
          </a:bodyPr>
          <a:lstStyle/>
          <a:p>
            <a:r>
              <a:rPr lang="zh-CN" altLang="en-US" dirty="0"/>
              <a:t>王勇</a:t>
            </a:r>
            <a:r>
              <a:rPr lang="zh-CN" altLang="zh-CN" dirty="0"/>
              <a:t>，</a:t>
            </a:r>
            <a:r>
              <a:rPr lang="zh-CN" altLang="en-US" dirty="0"/>
              <a:t>中科院数学与系统科学研究院</a:t>
            </a:r>
            <a:endParaRPr lang="en-US" altLang="zh-CN" dirty="0"/>
          </a:p>
          <a:p>
            <a:r>
              <a:rPr lang="en-US" altLang="zh-CN" dirty="0"/>
              <a:t>1999 </a:t>
            </a:r>
            <a:r>
              <a:rPr lang="zh-CN" altLang="zh-CN" dirty="0"/>
              <a:t>年从内蒙古大学数学系的数学物理专业本科学位，</a:t>
            </a:r>
            <a:r>
              <a:rPr lang="en-US" altLang="zh-CN" dirty="0"/>
              <a:t>2002 </a:t>
            </a:r>
            <a:r>
              <a:rPr lang="zh-CN" altLang="zh-CN" dirty="0"/>
              <a:t>年从大连理工大学应用数学系</a:t>
            </a:r>
            <a:r>
              <a:rPr lang="zh-CN" altLang="en-US" dirty="0"/>
              <a:t>和</a:t>
            </a:r>
            <a:r>
              <a:rPr lang="en-US" altLang="zh-CN" dirty="0"/>
              <a:t>2005</a:t>
            </a:r>
            <a:r>
              <a:rPr lang="zh-CN" altLang="zh-CN" dirty="0"/>
              <a:t>年从中国科学院数学与系统科学研究院</a:t>
            </a:r>
            <a:r>
              <a:rPr lang="zh-CN" altLang="en-US" dirty="0"/>
              <a:t>分别</a:t>
            </a:r>
            <a:r>
              <a:rPr lang="zh-CN" altLang="zh-CN" dirty="0"/>
              <a:t>获得</a:t>
            </a:r>
            <a:r>
              <a:rPr lang="zh-CN" altLang="zh-CN" dirty="0">
                <a:solidFill>
                  <a:srgbClr val="FF0000"/>
                </a:solidFill>
              </a:rPr>
              <a:t>运筹学与控制论</a:t>
            </a:r>
            <a:r>
              <a:rPr lang="zh-CN" altLang="zh-CN" dirty="0"/>
              <a:t>专业的</a:t>
            </a:r>
            <a:r>
              <a:rPr lang="zh-CN" altLang="en-US" dirty="0"/>
              <a:t>硕士、</a:t>
            </a:r>
            <a:r>
              <a:rPr lang="zh-CN" altLang="zh-CN" dirty="0"/>
              <a:t>博士学位。曾先后到日本大阪产业大学电子情报通信系</a:t>
            </a:r>
            <a:r>
              <a:rPr lang="en-US" altLang="zh-CN" dirty="0"/>
              <a:t>,</a:t>
            </a:r>
            <a:r>
              <a:rPr lang="zh-CN" altLang="zh-CN" dirty="0"/>
              <a:t>波士顿大学生物信息学中心</a:t>
            </a:r>
            <a:r>
              <a:rPr lang="en-US" altLang="zh-CN" dirty="0"/>
              <a:t>, </a:t>
            </a:r>
            <a:r>
              <a:rPr lang="zh-CN" altLang="zh-CN" dirty="0"/>
              <a:t>日本产业技术综合研究所计算生物研究中心和斯坦福大学统计系从事访问研究</a:t>
            </a:r>
            <a:r>
              <a:rPr lang="zh-CN" altLang="en-US" dirty="0"/>
              <a:t>。</a:t>
            </a:r>
            <a:endParaRPr lang="en-US" altLang="zh-CN" dirty="0"/>
          </a:p>
          <a:p>
            <a:endParaRPr lang="en-US" altLang="zh-CN" dirty="0"/>
          </a:p>
          <a:p>
            <a:r>
              <a:rPr lang="zh-CN" altLang="zh-CN" dirty="0"/>
              <a:t>研究兴趣</a:t>
            </a:r>
            <a:r>
              <a:rPr lang="zh-CN" altLang="en-US" dirty="0"/>
              <a:t>：</a:t>
            </a:r>
            <a:r>
              <a:rPr lang="zh-CN" altLang="zh-CN" dirty="0"/>
              <a:t>最优化理论与算法和生物医学大数据建模。</a:t>
            </a:r>
            <a:endParaRPr lang="en-US" altLang="zh-CN" dirty="0"/>
          </a:p>
          <a:p>
            <a:r>
              <a:rPr lang="zh-CN" altLang="en-US" dirty="0"/>
              <a:t> 生物医学数据降维的</a:t>
            </a:r>
            <a:r>
              <a:rPr lang="zh-CN" altLang="en-US" dirty="0">
                <a:solidFill>
                  <a:srgbClr val="FF0000"/>
                </a:solidFill>
              </a:rPr>
              <a:t>最优化方法</a:t>
            </a:r>
            <a:endParaRPr lang="en-US" altLang="zh-CN" dirty="0">
              <a:solidFill>
                <a:srgbClr val="FF0000"/>
              </a:solidFill>
            </a:endParaRPr>
          </a:p>
          <a:p>
            <a:endParaRPr lang="en-US" altLang="zh-CN" dirty="0"/>
          </a:p>
          <a:p>
            <a:endParaRPr lang="en-US" dirty="0"/>
          </a:p>
        </p:txBody>
      </p:sp>
    </p:spTree>
    <p:extLst>
      <p:ext uri="{BB962C8B-B14F-4D97-AF65-F5344CB8AC3E}">
        <p14:creationId xmlns:p14="http://schemas.microsoft.com/office/powerpoint/2010/main" xmlns="" val="13467376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941</Words>
  <Application>Microsoft Office PowerPoint</Application>
  <PresentationFormat>自定义</PresentationFormat>
  <Paragraphs>55</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幻灯片 1</vt:lpstr>
      <vt:lpstr>生命科学 = 数据科学</vt:lpstr>
      <vt:lpstr>陈洛南</vt:lpstr>
      <vt:lpstr>俞声</vt:lpstr>
      <vt:lpstr>江瑞</vt:lpstr>
      <vt:lpstr>王勇</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r455l</dc:creator>
  <cp:lastModifiedBy>xbany</cp:lastModifiedBy>
  <cp:revision>38</cp:revision>
  <dcterms:created xsi:type="dcterms:W3CDTF">2017-10-24T10:34:27Z</dcterms:created>
  <dcterms:modified xsi:type="dcterms:W3CDTF">2018-07-10T14:33:47Z</dcterms:modified>
</cp:coreProperties>
</file>